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4"/>
    <p:sldMasterId id="2147483680" r:id="rId5"/>
    <p:sldMasterId id="2147483648" r:id="rId6"/>
  </p:sldMasterIdLst>
  <p:notesMasterIdLst>
    <p:notesMasterId r:id="rId22"/>
  </p:notesMasterIdLst>
  <p:sldIdLst>
    <p:sldId id="293" r:id="rId7"/>
    <p:sldId id="296" r:id="rId8"/>
    <p:sldId id="283" r:id="rId9"/>
    <p:sldId id="284" r:id="rId10"/>
    <p:sldId id="299" r:id="rId11"/>
    <p:sldId id="286" r:id="rId12"/>
    <p:sldId id="301" r:id="rId13"/>
    <p:sldId id="302" r:id="rId14"/>
    <p:sldId id="256" r:id="rId15"/>
    <p:sldId id="273" r:id="rId16"/>
    <p:sldId id="277" r:id="rId17"/>
    <p:sldId id="278" r:id="rId18"/>
    <p:sldId id="303" r:id="rId19"/>
    <p:sldId id="292" r:id="rId20"/>
    <p:sldId id="30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1"/>
    <a:srgbClr val="FFFFFF"/>
    <a:srgbClr val="0070C0"/>
    <a:srgbClr val="CFD5EA"/>
    <a:srgbClr val="2B6E47"/>
    <a:srgbClr val="D40DA9"/>
    <a:srgbClr val="215968"/>
    <a:srgbClr val="39AD8B"/>
    <a:srgbClr val="CCC6AB"/>
    <a:srgbClr val="FC6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AEE44-1516-6959-A681-8000FA58B036}" v="39" dt="2024-01-06T17:18:09.069"/>
    <p1510:client id="{10A6C363-D640-5DE4-BD33-015E6A3E9E40}" v="22" dt="2024-01-06T16:44:57.834"/>
    <p1510:client id="{21C97D04-33D9-4DEF-8665-2E61A7D0B19A}" v="3522" dt="2024-01-06T17:41:35.802"/>
    <p1510:client id="{3D102E61-9429-AD2F-9A2E-D90A2E1AD8E2}" v="225" dt="2024-01-06T17:16:10.689"/>
    <p1510:client id="{45645541-23B1-725F-5386-69CF9C016583}" v="204" dt="2024-01-06T16:59:41.330"/>
    <p1510:client id="{4913F909-4054-0C44-03FD-A8A53AE29A87}" v="18" dt="2024-01-06T16:26:41.140"/>
    <p1510:client id="{5ABF40CD-4B06-A944-091D-4D1A654A98EA}" v="114" dt="2024-01-05T23:06:09.571"/>
    <p1510:client id="{7104BA44-172B-F59D-5E1A-6A05C1F471F4}" v="937" vWet="939" dt="2024-01-06T10:13:29.382"/>
    <p1510:client id="{71BE8D3E-B5FC-D18A-9AB3-C7F48D71E7F8}" v="641" dt="2024-01-06T11:29:36.888"/>
    <p1510:client id="{71EB5E13-190E-6A36-E331-8BA3131C0679}" v="7" dt="2024-01-06T17:03:29.803"/>
    <p1510:client id="{71F00C25-5CF0-AC6F-1D49-3B51D93F6167}" v="47" dt="2024-01-06T15:13:31.126"/>
    <p1510:client id="{8029B88E-ED20-EA80-C41E-BF91FF392076}" v="22" dt="2024-01-06T17:26:19.178"/>
    <p1510:client id="{8FC26294-C40A-4113-0038-99AFB91902C3}" v="19" dt="2024-01-06T10:31:50.669"/>
    <p1510:client id="{939BBD74-FD0C-6CE9-4C73-3295136149DD}" v="297" dt="2024-01-06T16:45:15.230"/>
    <p1510:client id="{AD916A94-96FA-48B3-ADE2-5F08B50FE5DC}" v="19" dt="2024-01-06T16:47:54.046"/>
    <p1510:client id="{CA5BC6E6-4271-D36C-A06B-39D25129B5C1}" v="55" dt="2024-01-06T17:12:09.358"/>
    <p1510:client id="{D1DBF80B-E149-4A33-9F12-8C1C1A71C30E}" v="215" dt="2024-01-06T07:27:57.913"/>
    <p1510:client id="{D974870C-C969-8653-0F6E-27BACBFF2094}" v="37" dt="2024-01-06T17:35:28.139"/>
    <p1510:client id="{DAC05597-AE63-126E-2EE2-1599117CD1F3}" v="2111" dt="2024-01-06T15:56:34.3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57" autoAdjust="0"/>
    <p:restoredTop sz="93305" autoAdjust="0"/>
  </p:normalViewPr>
  <p:slideViewPr>
    <p:cSldViewPr snapToGrid="0">
      <p:cViewPr varScale="1">
        <p:scale>
          <a:sx n="59" d="100"/>
          <a:sy n="59" d="100"/>
        </p:scale>
        <p:origin x="10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
          <c:y val="6.5003028467595361E-3"/>
          <c:w val="0.89019685039370078"/>
          <c:h val="0.64650745103143104"/>
        </c:manualLayout>
      </c:layout>
      <c:barChart>
        <c:barDir val="col"/>
        <c:grouping val="clustered"/>
        <c:varyColors val="0"/>
        <c:ser>
          <c:idx val="0"/>
          <c:order val="0"/>
          <c:tx>
            <c:strRef>
              <c:f>Sheet1!$G$5</c:f>
              <c:strCache>
                <c:ptCount val="1"/>
                <c:pt idx="0">
                  <c:v>price</c:v>
                </c:pt>
              </c:strCache>
            </c:strRef>
          </c:tx>
          <c:spPr>
            <a:gradFill>
              <a:gsLst>
                <a:gs pos="0">
                  <a:schemeClr val="accent5"/>
                </a:gs>
                <a:gs pos="100000">
                  <a:schemeClr val="accent5">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Sheet1!$F$6:$F$9</c:f>
              <c:numCache>
                <c:formatCode>General</c:formatCode>
                <c:ptCount val="4"/>
                <c:pt idx="0">
                  <c:v>2020</c:v>
                </c:pt>
                <c:pt idx="1">
                  <c:v>2021</c:v>
                </c:pt>
                <c:pt idx="2">
                  <c:v>2022</c:v>
                </c:pt>
                <c:pt idx="3">
                  <c:v>2023</c:v>
                </c:pt>
              </c:numCache>
            </c:numRef>
          </c:cat>
          <c:val>
            <c:numRef>
              <c:f>Sheet1!$G$6:$G$9</c:f>
              <c:numCache>
                <c:formatCode>General</c:formatCode>
                <c:ptCount val="4"/>
                <c:pt idx="0">
                  <c:v>296.7</c:v>
                </c:pt>
                <c:pt idx="1">
                  <c:v>341.8</c:v>
                </c:pt>
                <c:pt idx="2">
                  <c:v>432.8</c:v>
                </c:pt>
                <c:pt idx="3">
                  <c:v>500</c:v>
                </c:pt>
              </c:numCache>
            </c:numRef>
          </c:val>
          <c:extLst>
            <c:ext xmlns:c16="http://schemas.microsoft.com/office/drawing/2014/chart" uri="{C3380CC4-5D6E-409C-BE32-E72D297353CC}">
              <c16:uniqueId val="{00000000-D3C2-4ADC-BABC-93CB580ECD92}"/>
            </c:ext>
          </c:extLst>
        </c:ser>
        <c:dLbls>
          <c:dLblPos val="inEnd"/>
          <c:showLegendKey val="0"/>
          <c:showVal val="1"/>
          <c:showCatName val="0"/>
          <c:showSerName val="0"/>
          <c:showPercent val="0"/>
          <c:showBubbleSize val="0"/>
        </c:dLbls>
        <c:gapWidth val="41"/>
        <c:axId val="1314712751"/>
        <c:axId val="1312348303"/>
      </c:barChart>
      <c:catAx>
        <c:axId val="131471275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effectLst/>
                <a:latin typeface="+mn-lt"/>
                <a:ea typeface="+mn-ea"/>
                <a:cs typeface="+mn-cs"/>
              </a:defRPr>
            </a:pPr>
            <a:endParaRPr lang="en-US"/>
          </a:p>
        </c:txPr>
        <c:crossAx val="1312348303"/>
        <c:crosses val="autoZero"/>
        <c:auto val="1"/>
        <c:lblAlgn val="ctr"/>
        <c:lblOffset val="100"/>
        <c:noMultiLvlLbl val="0"/>
      </c:catAx>
      <c:valAx>
        <c:axId val="1312348303"/>
        <c:scaling>
          <c:orientation val="minMax"/>
        </c:scaling>
        <c:delete val="1"/>
        <c:axPos val="l"/>
        <c:numFmt formatCode="General" sourceLinked="1"/>
        <c:majorTickMark val="none"/>
        <c:minorTickMark val="none"/>
        <c:tickLblPos val="nextTo"/>
        <c:crossAx val="1314712751"/>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r>
              <a:rPr lang="en-IN"/>
              <a:t>Market Share Analysis </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pieChart>
        <c:varyColors val="1"/>
        <c:ser>
          <c:idx val="0"/>
          <c:order val="0"/>
          <c:tx>
            <c:strRef>
              <c:f>Sheet1!$B$5</c:f>
              <c:strCache>
                <c:ptCount val="1"/>
                <c:pt idx="0">
                  <c:v>Market </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2B0A-4D79-8647-E1B0F2EBC0B0}"/>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2B0A-4D79-8647-E1B0F2EBC0B0}"/>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2B0A-4D79-8647-E1B0F2EBC0B0}"/>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2B0A-4D79-8647-E1B0F2EBC0B0}"/>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2B0A-4D79-8647-E1B0F2EBC0B0}"/>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2B0A-4D79-8647-E1B0F2EBC0B0}"/>
              </c:ext>
            </c:extLst>
          </c:dPt>
          <c:dPt>
            <c:idx val="6"/>
            <c:bubble3D val="0"/>
            <c:spPr>
              <a:solidFill>
                <a:schemeClr val="accent1">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D-2B0A-4D79-8647-E1B0F2EBC0B0}"/>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Sheet1!$A$6:$A$12</c:f>
              <c:strCache>
                <c:ptCount val="7"/>
                <c:pt idx="0">
                  <c:v>OpenAI</c:v>
                </c:pt>
                <c:pt idx="1">
                  <c:v>ArKit</c:v>
                </c:pt>
                <c:pt idx="2">
                  <c:v>ArCore</c:v>
                </c:pt>
                <c:pt idx="3">
                  <c:v>GoogleAI</c:v>
                </c:pt>
                <c:pt idx="4">
                  <c:v>Emaze</c:v>
                </c:pt>
                <c:pt idx="5">
                  <c:v>Hive AI </c:v>
                </c:pt>
                <c:pt idx="6">
                  <c:v>Others</c:v>
                </c:pt>
              </c:strCache>
            </c:strRef>
          </c:cat>
          <c:val>
            <c:numRef>
              <c:f>Sheet1!$B$6:$B$12</c:f>
              <c:numCache>
                <c:formatCode>General</c:formatCode>
                <c:ptCount val="7"/>
                <c:pt idx="0">
                  <c:v>34.28</c:v>
                </c:pt>
                <c:pt idx="1">
                  <c:v>17.010000000000002</c:v>
                </c:pt>
                <c:pt idx="2">
                  <c:v>11.99</c:v>
                </c:pt>
                <c:pt idx="3">
                  <c:v>10.45</c:v>
                </c:pt>
                <c:pt idx="4">
                  <c:v>4.9400000000000004</c:v>
                </c:pt>
                <c:pt idx="5">
                  <c:v>4.9000000000000004</c:v>
                </c:pt>
                <c:pt idx="6">
                  <c:v>16.43</c:v>
                </c:pt>
              </c:numCache>
            </c:numRef>
          </c:val>
          <c:extLst>
            <c:ext xmlns:c16="http://schemas.microsoft.com/office/drawing/2014/chart" uri="{C3380CC4-5D6E-409C-BE32-E72D297353CC}">
              <c16:uniqueId val="{0000000E-2B0A-4D79-8647-E1B0F2EBC0B0}"/>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4827457482583015"/>
          <c:y val="0.23843671161842467"/>
          <c:w val="0.23696387934974034"/>
          <c:h val="0.6084350440821289"/>
        </c:manualLayout>
      </c:layout>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diagrams/_rels/data1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image" Target="../media/image47.jpeg"/><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s>
</file>

<file path=ppt/diagrams/_rels/drawing1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image" Target="../media/image47.jpeg"/><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D5F4DC-721D-46E4-BF4D-A2D68F9DE17E}" type="doc">
      <dgm:prSet loTypeId="urn:microsoft.com/office/officeart/2005/8/layout/hChevron3" loCatId="process" qsTypeId="urn:microsoft.com/office/officeart/2005/8/quickstyle/simple1" qsCatId="simple" csTypeId="urn:microsoft.com/office/officeart/2005/8/colors/accent1_2" csCatId="accent1" phldr="1"/>
      <dgm:spPr/>
    </dgm:pt>
    <dgm:pt modelId="{E8505F7C-8BA3-465F-B029-B471D63C980F}">
      <dgm:prSet phldrT="[Text]" custT="1"/>
      <dgm:spPr>
        <a:solidFill>
          <a:srgbClr val="4472C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1400" b="1">
              <a:solidFill>
                <a:schemeClr val="bg1"/>
              </a:solidFill>
            </a:rPr>
            <a:t>Industry Overview</a:t>
          </a:r>
          <a:endParaRPr lang="en-IN" sz="1400" b="1">
            <a:solidFill>
              <a:schemeClr val="bg1"/>
            </a:solidFill>
          </a:endParaRPr>
        </a:p>
      </dgm:t>
    </dgm:pt>
    <dgm:pt modelId="{D7ED64CB-B650-4B07-84E1-EB44E84F340D}" type="parTrans" cxnId="{77F3B257-E712-49D0-9C1D-0782E4855C5E}">
      <dgm:prSet/>
      <dgm:spPr/>
      <dgm:t>
        <a:bodyPr/>
        <a:lstStyle/>
        <a:p>
          <a:endParaRPr lang="en-IN"/>
        </a:p>
      </dgm:t>
    </dgm:pt>
    <dgm:pt modelId="{4B67AFA2-FA74-45AD-A7D3-920C507AAA9F}" type="sibTrans" cxnId="{77F3B257-E712-49D0-9C1D-0782E4855C5E}">
      <dgm:prSet/>
      <dgm:spPr/>
      <dgm:t>
        <a:bodyPr/>
        <a:lstStyle/>
        <a:p>
          <a:endParaRPr lang="en-IN"/>
        </a:p>
      </dgm:t>
    </dgm:pt>
    <dgm:pt modelId="{9E819550-1BB5-45DE-919F-782F033F903B}">
      <dgm:prSet phldrT="[Text]"/>
      <dgm:spPr>
        <a:solidFill>
          <a:schemeClr val="accent1">
            <a:lumMod val="40000"/>
            <a:lumOff val="60000"/>
          </a:schemeClr>
        </a:solidFill>
      </dgm:spPr>
      <dgm:t>
        <a:bodyPr/>
        <a:lstStyle/>
        <a:p>
          <a:pPr algn="ctr"/>
          <a:r>
            <a:rPr lang="en-GB" b="1">
              <a:latin typeface="Times New Roman" panose="02020603050405020304" pitchFamily="18" charset="0"/>
              <a:cs typeface="Times New Roman" panose="02020603050405020304" pitchFamily="18" charset="0"/>
            </a:rPr>
            <a:t>Revenue Model and Feasibility</a:t>
          </a:r>
          <a:endParaRPr lang="en-IN" b="1">
            <a:latin typeface="Times New Roman" panose="02020603050405020304" pitchFamily="18" charset="0"/>
            <a:cs typeface="Times New Roman" panose="02020603050405020304" pitchFamily="18" charset="0"/>
          </a:endParaRPr>
        </a:p>
      </dgm:t>
    </dgm:pt>
    <dgm:pt modelId="{D80A3D37-7626-4B3E-9034-F5EE788EF8D4}" type="parTrans" cxnId="{D8142975-F338-4572-B7E6-B4BC9D702141}">
      <dgm:prSet/>
      <dgm:spPr/>
      <dgm:t>
        <a:bodyPr/>
        <a:lstStyle/>
        <a:p>
          <a:endParaRPr lang="en-IN"/>
        </a:p>
      </dgm:t>
    </dgm:pt>
    <dgm:pt modelId="{890403CC-08CD-4B9F-B074-FBE545949F0D}" type="sibTrans" cxnId="{D8142975-F338-4572-B7E6-B4BC9D702141}">
      <dgm:prSet/>
      <dgm:spPr/>
      <dgm:t>
        <a:bodyPr/>
        <a:lstStyle/>
        <a:p>
          <a:endParaRPr lang="en-IN"/>
        </a:p>
      </dgm:t>
    </dgm:pt>
    <dgm:pt modelId="{5A4D8864-A895-4D3A-AB03-3421DFAC90C2}">
      <dgm:prSet phldrT="[Text]"/>
      <dgm:spPr>
        <a:solidFill>
          <a:schemeClr val="accent1">
            <a:lumMod val="40000"/>
            <a:lumOff val="60000"/>
          </a:schemeClr>
        </a:solidFill>
      </dgm:spPr>
      <dgm:t>
        <a:bodyPr/>
        <a:lstStyle/>
        <a:p>
          <a:r>
            <a:rPr lang="en-GB" b="1"/>
            <a:t>Go-To-Market Strategy</a:t>
          </a:r>
          <a:endParaRPr lang="en-IN" b="1">
            <a:latin typeface="Times New Roman" panose="02020603050405020304" pitchFamily="18" charset="0"/>
            <a:cs typeface="Times New Roman" panose="02020603050405020304" pitchFamily="18" charset="0"/>
          </a:endParaRPr>
        </a:p>
      </dgm:t>
    </dgm:pt>
    <dgm:pt modelId="{2577B391-4602-4022-B8B7-41447B824EAC}" type="parTrans" cxnId="{D276BA9B-E60B-408D-A225-36BADF0CEA9F}">
      <dgm:prSet/>
      <dgm:spPr/>
      <dgm:t>
        <a:bodyPr/>
        <a:lstStyle/>
        <a:p>
          <a:endParaRPr lang="en-IN"/>
        </a:p>
      </dgm:t>
    </dgm:pt>
    <dgm:pt modelId="{F6D89A10-547A-4A8A-8E5C-CF17DC6CA9F7}" type="sibTrans" cxnId="{D276BA9B-E60B-408D-A225-36BADF0CEA9F}">
      <dgm:prSet/>
      <dgm:spPr/>
      <dgm:t>
        <a:bodyPr/>
        <a:lstStyle/>
        <a:p>
          <a:endParaRPr lang="en-IN"/>
        </a:p>
      </dgm:t>
    </dgm:pt>
    <dgm:pt modelId="{733A41D8-2B74-4492-B85B-FB273A07B6B4}">
      <dgm:prSet/>
      <dgm:spPr>
        <a:solidFill>
          <a:schemeClr val="accent1">
            <a:lumMod val="40000"/>
            <a:lumOff val="60000"/>
          </a:schemeClr>
        </a:solidFill>
      </dgm:spPr>
      <dgm:t>
        <a:bodyPr/>
        <a:lstStyle/>
        <a:p>
          <a:r>
            <a:rPr lang="en-GB" b="1"/>
            <a:t>Oversaturation Issue</a:t>
          </a:r>
          <a:endParaRPr lang="en-IN" b="1"/>
        </a:p>
      </dgm:t>
    </dgm:pt>
    <dgm:pt modelId="{8DBC34B2-7F38-42E8-A431-98124CD20042}" type="parTrans" cxnId="{894867A2-42C7-4EB3-A82F-CED56AAF8BB0}">
      <dgm:prSet/>
      <dgm:spPr/>
      <dgm:t>
        <a:bodyPr/>
        <a:lstStyle/>
        <a:p>
          <a:endParaRPr lang="en-IN"/>
        </a:p>
      </dgm:t>
    </dgm:pt>
    <dgm:pt modelId="{99B37827-0D66-4C42-A32D-B3393AD46F7A}" type="sibTrans" cxnId="{894867A2-42C7-4EB3-A82F-CED56AAF8BB0}">
      <dgm:prSet/>
      <dgm:spPr/>
      <dgm:t>
        <a:bodyPr/>
        <a:lstStyle/>
        <a:p>
          <a:endParaRPr lang="en-IN"/>
        </a:p>
      </dgm:t>
    </dgm:pt>
    <dgm:pt modelId="{1213C49B-F27C-4104-9B52-F55271418723}">
      <dgm:prSet custT="1"/>
      <dgm:spPr>
        <a:solidFill>
          <a:srgbClr val="B4C7E7"/>
        </a:solidFill>
      </dgm:spPr>
      <dgm:t>
        <a:bodyPr/>
        <a:lstStyle/>
        <a:p>
          <a:r>
            <a:rPr lang="en-GB" sz="1200" b="1">
              <a:latin typeface="Times New Roman" panose="02020603050405020304" pitchFamily="18" charset="0"/>
              <a:cs typeface="Times New Roman" panose="02020603050405020304" pitchFamily="18" charset="0"/>
            </a:rPr>
            <a:t>AI Chip Industry Overview</a:t>
          </a:r>
          <a:endParaRPr lang="en-IN" sz="1200" b="1">
            <a:latin typeface="Times New Roman" panose="02020603050405020304" pitchFamily="18" charset="0"/>
            <a:cs typeface="Times New Roman" panose="02020603050405020304" pitchFamily="18" charset="0"/>
          </a:endParaRPr>
        </a:p>
      </dgm:t>
    </dgm:pt>
    <dgm:pt modelId="{3FA0655A-53AC-4167-8B74-30B262A74FD5}" type="parTrans" cxnId="{524EB93F-BC6C-44B4-9B93-05569E1D5848}">
      <dgm:prSet/>
      <dgm:spPr/>
      <dgm:t>
        <a:bodyPr/>
        <a:lstStyle/>
        <a:p>
          <a:endParaRPr lang="en-IN"/>
        </a:p>
      </dgm:t>
    </dgm:pt>
    <dgm:pt modelId="{06C12366-E85C-4FF0-B00C-EFD205806D1A}" type="sibTrans" cxnId="{524EB93F-BC6C-44B4-9B93-05569E1D5848}">
      <dgm:prSet/>
      <dgm:spPr/>
      <dgm:t>
        <a:bodyPr/>
        <a:lstStyle/>
        <a:p>
          <a:endParaRPr lang="en-IN"/>
        </a:p>
      </dgm:t>
    </dgm:pt>
    <dgm:pt modelId="{F02899E2-C3B4-4E04-A924-2C3289371BA4}">
      <dgm:prSet/>
      <dgm:spPr>
        <a:solidFill>
          <a:srgbClr val="B4C7E7"/>
        </a:solidFill>
      </dgm:spPr>
      <dgm:t>
        <a:bodyPr/>
        <a:lstStyle/>
        <a:p>
          <a:r>
            <a:rPr lang="en-GB" b="1">
              <a:latin typeface="Times New Roman" panose="02020603050405020304" pitchFamily="18" charset="0"/>
              <a:cs typeface="Times New Roman" panose="02020603050405020304" pitchFamily="18" charset="0"/>
            </a:rPr>
            <a:t>Our Strategy</a:t>
          </a:r>
          <a:endParaRPr lang="en-IN" b="1">
            <a:latin typeface="Times New Roman" panose="02020603050405020304" pitchFamily="18" charset="0"/>
            <a:cs typeface="Times New Roman" panose="02020603050405020304" pitchFamily="18" charset="0"/>
          </a:endParaRPr>
        </a:p>
      </dgm:t>
    </dgm:pt>
    <dgm:pt modelId="{2CD53186-B2F4-4120-996B-C458453182A4}" type="parTrans" cxnId="{32EC04E0-9975-437A-8634-1D62E016439F}">
      <dgm:prSet/>
      <dgm:spPr/>
      <dgm:t>
        <a:bodyPr/>
        <a:lstStyle/>
        <a:p>
          <a:endParaRPr lang="en-IN"/>
        </a:p>
      </dgm:t>
    </dgm:pt>
    <dgm:pt modelId="{D983D54C-B287-4027-8521-ED5BADE0B2FE}" type="sibTrans" cxnId="{32EC04E0-9975-437A-8634-1D62E016439F}">
      <dgm:prSet/>
      <dgm:spPr/>
      <dgm:t>
        <a:bodyPr/>
        <a:lstStyle/>
        <a:p>
          <a:endParaRPr lang="en-IN"/>
        </a:p>
      </dgm:t>
    </dgm:pt>
    <dgm:pt modelId="{B8EFB4C3-B355-4924-BF4D-4D08BFF55FCF}">
      <dgm:prSet/>
      <dgm:spPr>
        <a:solidFill>
          <a:schemeClr val="accent1">
            <a:lumMod val="40000"/>
            <a:lumOff val="60000"/>
          </a:schemeClr>
        </a:solidFill>
      </dgm:spPr>
      <dgm:t>
        <a:bodyPr/>
        <a:lstStyle/>
        <a:p>
          <a:r>
            <a:rPr lang="en-GB" b="1">
              <a:latin typeface="Times New Roman" panose="02020603050405020304" pitchFamily="18" charset="0"/>
              <a:cs typeface="Times New Roman" panose="02020603050405020304" pitchFamily="18" charset="0"/>
            </a:rPr>
            <a:t>Viability</a:t>
          </a:r>
          <a:endParaRPr lang="en-IN" b="1">
            <a:latin typeface="Times New Roman" panose="02020603050405020304" pitchFamily="18" charset="0"/>
            <a:cs typeface="Times New Roman" panose="02020603050405020304" pitchFamily="18" charset="0"/>
          </a:endParaRPr>
        </a:p>
      </dgm:t>
    </dgm:pt>
    <dgm:pt modelId="{27B987C8-89C7-4E75-BD2C-5BFCAA2B8049}" type="parTrans" cxnId="{AEEBAAB1-0518-4BC2-90E5-8C6433B8A56A}">
      <dgm:prSet/>
      <dgm:spPr/>
      <dgm:t>
        <a:bodyPr/>
        <a:lstStyle/>
        <a:p>
          <a:endParaRPr lang="en-IN"/>
        </a:p>
      </dgm:t>
    </dgm:pt>
    <dgm:pt modelId="{C9BA2918-9C64-4E8B-8A34-4A351599B260}" type="sibTrans" cxnId="{AEEBAAB1-0518-4BC2-90E5-8C6433B8A56A}">
      <dgm:prSet/>
      <dgm:spPr/>
      <dgm:t>
        <a:bodyPr/>
        <a:lstStyle/>
        <a:p>
          <a:endParaRPr lang="en-IN"/>
        </a:p>
      </dgm:t>
    </dgm:pt>
    <dgm:pt modelId="{2FDAEFB4-1C39-479A-8C98-987B0BF0E3D0}" type="pres">
      <dgm:prSet presAssocID="{DFD5F4DC-721D-46E4-BF4D-A2D68F9DE17E}" presName="Name0" presStyleCnt="0">
        <dgm:presLayoutVars>
          <dgm:dir/>
          <dgm:resizeHandles val="exact"/>
        </dgm:presLayoutVars>
      </dgm:prSet>
      <dgm:spPr/>
    </dgm:pt>
    <dgm:pt modelId="{2669DE3E-C0F9-4BE5-8BC5-C9E977ED696A}" type="pres">
      <dgm:prSet presAssocID="{E8505F7C-8BA3-465F-B029-B471D63C980F}" presName="parTxOnly" presStyleLbl="node1" presStyleIdx="0" presStyleCnt="7" custLinFactNeighborX="-572" custLinFactNeighborY="2128">
        <dgm:presLayoutVars>
          <dgm:bulletEnabled val="1"/>
        </dgm:presLayoutVars>
      </dgm:prSet>
      <dgm:spPr/>
    </dgm:pt>
    <dgm:pt modelId="{FF3798B7-A35C-45D4-A06C-FBD6F44B8966}" type="pres">
      <dgm:prSet presAssocID="{4B67AFA2-FA74-45AD-A7D3-920C507AAA9F}" presName="parSpace" presStyleCnt="0"/>
      <dgm:spPr/>
    </dgm:pt>
    <dgm:pt modelId="{B86FC2F0-B6F7-4B4E-9957-1FAE16058B81}" type="pres">
      <dgm:prSet presAssocID="{9E819550-1BB5-45DE-919F-782F033F903B}" presName="parTxOnly" presStyleLbl="node1" presStyleIdx="1" presStyleCnt="7">
        <dgm:presLayoutVars>
          <dgm:bulletEnabled val="1"/>
        </dgm:presLayoutVars>
      </dgm:prSet>
      <dgm:spPr/>
    </dgm:pt>
    <dgm:pt modelId="{C85B9F0C-5C8E-4533-AB48-7B9A4E18CBB6}" type="pres">
      <dgm:prSet presAssocID="{890403CC-08CD-4B9F-B074-FBE545949F0D}" presName="parSpace" presStyleCnt="0"/>
      <dgm:spPr/>
    </dgm:pt>
    <dgm:pt modelId="{ADB7F03C-A330-4AF3-B23C-D213CEE641D8}" type="pres">
      <dgm:prSet presAssocID="{5A4D8864-A895-4D3A-AB03-3421DFAC90C2}" presName="parTxOnly" presStyleLbl="node1" presStyleIdx="2" presStyleCnt="7">
        <dgm:presLayoutVars>
          <dgm:bulletEnabled val="1"/>
        </dgm:presLayoutVars>
      </dgm:prSet>
      <dgm:spPr/>
    </dgm:pt>
    <dgm:pt modelId="{7867DA63-3D1E-489D-BF2A-188BDD111C41}" type="pres">
      <dgm:prSet presAssocID="{F6D89A10-547A-4A8A-8E5C-CF17DC6CA9F7}" presName="parSpace" presStyleCnt="0"/>
      <dgm:spPr/>
    </dgm:pt>
    <dgm:pt modelId="{CF8E68F9-6FAB-4FF2-BAF9-2AF25B71F6DC}" type="pres">
      <dgm:prSet presAssocID="{733A41D8-2B74-4492-B85B-FB273A07B6B4}" presName="parTxOnly" presStyleLbl="node1" presStyleIdx="3" presStyleCnt="7">
        <dgm:presLayoutVars>
          <dgm:bulletEnabled val="1"/>
        </dgm:presLayoutVars>
      </dgm:prSet>
      <dgm:spPr/>
    </dgm:pt>
    <dgm:pt modelId="{BB4470C8-7970-4FC4-BBED-65AB46675B56}" type="pres">
      <dgm:prSet presAssocID="{99B37827-0D66-4C42-A32D-B3393AD46F7A}" presName="parSpace" presStyleCnt="0"/>
      <dgm:spPr/>
    </dgm:pt>
    <dgm:pt modelId="{736CFDEA-4B59-4473-96FC-2FFF511B49F8}" type="pres">
      <dgm:prSet presAssocID="{1213C49B-F27C-4104-9B52-F55271418723}" presName="parTxOnly" presStyleLbl="node1" presStyleIdx="4" presStyleCnt="7">
        <dgm:presLayoutVars>
          <dgm:bulletEnabled val="1"/>
        </dgm:presLayoutVars>
      </dgm:prSet>
      <dgm:spPr/>
    </dgm:pt>
    <dgm:pt modelId="{CBFF936B-DD40-4D7F-BB43-7A00725CCF79}" type="pres">
      <dgm:prSet presAssocID="{06C12366-E85C-4FF0-B00C-EFD205806D1A}" presName="parSpace" presStyleCnt="0"/>
      <dgm:spPr/>
    </dgm:pt>
    <dgm:pt modelId="{F5037819-7C58-4B44-BE7D-18783F9B9840}" type="pres">
      <dgm:prSet presAssocID="{F02899E2-C3B4-4E04-A924-2C3289371BA4}" presName="parTxOnly" presStyleLbl="node1" presStyleIdx="5" presStyleCnt="7">
        <dgm:presLayoutVars>
          <dgm:bulletEnabled val="1"/>
        </dgm:presLayoutVars>
      </dgm:prSet>
      <dgm:spPr/>
    </dgm:pt>
    <dgm:pt modelId="{756885C0-986C-474A-B492-D52F284FB643}" type="pres">
      <dgm:prSet presAssocID="{D983D54C-B287-4027-8521-ED5BADE0B2FE}" presName="parSpace" presStyleCnt="0"/>
      <dgm:spPr/>
    </dgm:pt>
    <dgm:pt modelId="{CE8541FD-159D-416B-8D6C-97F036EA55B7}" type="pres">
      <dgm:prSet presAssocID="{B8EFB4C3-B355-4924-BF4D-4D08BFF55FCF}" presName="parTxOnly" presStyleLbl="node1" presStyleIdx="6" presStyleCnt="7">
        <dgm:presLayoutVars>
          <dgm:bulletEnabled val="1"/>
        </dgm:presLayoutVars>
      </dgm:prSet>
      <dgm:spPr/>
    </dgm:pt>
  </dgm:ptLst>
  <dgm:cxnLst>
    <dgm:cxn modelId="{421DDB29-3B30-4971-A110-4A4AF6FC2596}" type="presOf" srcId="{F02899E2-C3B4-4E04-A924-2C3289371BA4}" destId="{F5037819-7C58-4B44-BE7D-18783F9B9840}" srcOrd="0" destOrd="0" presId="urn:microsoft.com/office/officeart/2005/8/layout/hChevron3"/>
    <dgm:cxn modelId="{E9E21B2C-E5AD-4D82-8397-F02E6DB22B6E}" type="presOf" srcId="{DFD5F4DC-721D-46E4-BF4D-A2D68F9DE17E}" destId="{2FDAEFB4-1C39-479A-8C98-987B0BF0E3D0}" srcOrd="0" destOrd="0" presId="urn:microsoft.com/office/officeart/2005/8/layout/hChevron3"/>
    <dgm:cxn modelId="{524EB93F-BC6C-44B4-9B93-05569E1D5848}" srcId="{DFD5F4DC-721D-46E4-BF4D-A2D68F9DE17E}" destId="{1213C49B-F27C-4104-9B52-F55271418723}" srcOrd="4" destOrd="0" parTransId="{3FA0655A-53AC-4167-8B74-30B262A74FD5}" sibTransId="{06C12366-E85C-4FF0-B00C-EFD205806D1A}"/>
    <dgm:cxn modelId="{D8142975-F338-4572-B7E6-B4BC9D702141}" srcId="{DFD5F4DC-721D-46E4-BF4D-A2D68F9DE17E}" destId="{9E819550-1BB5-45DE-919F-782F033F903B}" srcOrd="1" destOrd="0" parTransId="{D80A3D37-7626-4B3E-9034-F5EE788EF8D4}" sibTransId="{890403CC-08CD-4B9F-B074-FBE545949F0D}"/>
    <dgm:cxn modelId="{77F3B257-E712-49D0-9C1D-0782E4855C5E}" srcId="{DFD5F4DC-721D-46E4-BF4D-A2D68F9DE17E}" destId="{E8505F7C-8BA3-465F-B029-B471D63C980F}" srcOrd="0" destOrd="0" parTransId="{D7ED64CB-B650-4B07-84E1-EB44E84F340D}" sibTransId="{4B67AFA2-FA74-45AD-A7D3-920C507AAA9F}"/>
    <dgm:cxn modelId="{AE3E0F58-99E4-47F8-9A28-9AE7AAC2BFFE}" type="presOf" srcId="{B8EFB4C3-B355-4924-BF4D-4D08BFF55FCF}" destId="{CE8541FD-159D-416B-8D6C-97F036EA55B7}" srcOrd="0" destOrd="0" presId="urn:microsoft.com/office/officeart/2005/8/layout/hChevron3"/>
    <dgm:cxn modelId="{2E17D178-E8DC-4268-8C5F-327FC6E3DC42}" type="presOf" srcId="{9E819550-1BB5-45DE-919F-782F033F903B}" destId="{B86FC2F0-B6F7-4B4E-9957-1FAE16058B81}" srcOrd="0" destOrd="0" presId="urn:microsoft.com/office/officeart/2005/8/layout/hChevron3"/>
    <dgm:cxn modelId="{D276BA9B-E60B-408D-A225-36BADF0CEA9F}" srcId="{DFD5F4DC-721D-46E4-BF4D-A2D68F9DE17E}" destId="{5A4D8864-A895-4D3A-AB03-3421DFAC90C2}" srcOrd="2" destOrd="0" parTransId="{2577B391-4602-4022-B8B7-41447B824EAC}" sibTransId="{F6D89A10-547A-4A8A-8E5C-CF17DC6CA9F7}"/>
    <dgm:cxn modelId="{894867A2-42C7-4EB3-A82F-CED56AAF8BB0}" srcId="{DFD5F4DC-721D-46E4-BF4D-A2D68F9DE17E}" destId="{733A41D8-2B74-4492-B85B-FB273A07B6B4}" srcOrd="3" destOrd="0" parTransId="{8DBC34B2-7F38-42E8-A431-98124CD20042}" sibTransId="{99B37827-0D66-4C42-A32D-B3393AD46F7A}"/>
    <dgm:cxn modelId="{FC7185A5-BA9B-4C2A-AD66-B4E34A166233}" type="presOf" srcId="{733A41D8-2B74-4492-B85B-FB273A07B6B4}" destId="{CF8E68F9-6FAB-4FF2-BAF9-2AF25B71F6DC}" srcOrd="0" destOrd="0" presId="urn:microsoft.com/office/officeart/2005/8/layout/hChevron3"/>
    <dgm:cxn modelId="{AEEBAAB1-0518-4BC2-90E5-8C6433B8A56A}" srcId="{DFD5F4DC-721D-46E4-BF4D-A2D68F9DE17E}" destId="{B8EFB4C3-B355-4924-BF4D-4D08BFF55FCF}" srcOrd="6" destOrd="0" parTransId="{27B987C8-89C7-4E75-BD2C-5BFCAA2B8049}" sibTransId="{C9BA2918-9C64-4E8B-8A34-4A351599B260}"/>
    <dgm:cxn modelId="{CF9E8BB5-D264-460E-8A04-80B956455417}" type="presOf" srcId="{5A4D8864-A895-4D3A-AB03-3421DFAC90C2}" destId="{ADB7F03C-A330-4AF3-B23C-D213CEE641D8}" srcOrd="0" destOrd="0" presId="urn:microsoft.com/office/officeart/2005/8/layout/hChevron3"/>
    <dgm:cxn modelId="{9910E8C2-1757-4369-B111-3AAE035B4EC1}" type="presOf" srcId="{1213C49B-F27C-4104-9B52-F55271418723}" destId="{736CFDEA-4B59-4473-96FC-2FFF511B49F8}" srcOrd="0" destOrd="0" presId="urn:microsoft.com/office/officeart/2005/8/layout/hChevron3"/>
    <dgm:cxn modelId="{9F4D55DA-14D9-4D3B-A059-B7A69B241BA4}" type="presOf" srcId="{E8505F7C-8BA3-465F-B029-B471D63C980F}" destId="{2669DE3E-C0F9-4BE5-8BC5-C9E977ED696A}" srcOrd="0" destOrd="0" presId="urn:microsoft.com/office/officeart/2005/8/layout/hChevron3"/>
    <dgm:cxn modelId="{32EC04E0-9975-437A-8634-1D62E016439F}" srcId="{DFD5F4DC-721D-46E4-BF4D-A2D68F9DE17E}" destId="{F02899E2-C3B4-4E04-A924-2C3289371BA4}" srcOrd="5" destOrd="0" parTransId="{2CD53186-B2F4-4120-996B-C458453182A4}" sibTransId="{D983D54C-B287-4027-8521-ED5BADE0B2FE}"/>
    <dgm:cxn modelId="{43DD9F99-F966-4AEE-87DC-628D9146AF67}" type="presParOf" srcId="{2FDAEFB4-1C39-479A-8C98-987B0BF0E3D0}" destId="{2669DE3E-C0F9-4BE5-8BC5-C9E977ED696A}" srcOrd="0" destOrd="0" presId="urn:microsoft.com/office/officeart/2005/8/layout/hChevron3"/>
    <dgm:cxn modelId="{B783F834-C748-4B01-93B8-32F7EFDBEF37}" type="presParOf" srcId="{2FDAEFB4-1C39-479A-8C98-987B0BF0E3D0}" destId="{FF3798B7-A35C-45D4-A06C-FBD6F44B8966}" srcOrd="1" destOrd="0" presId="urn:microsoft.com/office/officeart/2005/8/layout/hChevron3"/>
    <dgm:cxn modelId="{0C84E6CA-4085-4345-A17E-D8818F4A9608}" type="presParOf" srcId="{2FDAEFB4-1C39-479A-8C98-987B0BF0E3D0}" destId="{B86FC2F0-B6F7-4B4E-9957-1FAE16058B81}" srcOrd="2" destOrd="0" presId="urn:microsoft.com/office/officeart/2005/8/layout/hChevron3"/>
    <dgm:cxn modelId="{09F74A34-AF88-4AA9-B9D9-C357C70D3E3A}" type="presParOf" srcId="{2FDAEFB4-1C39-479A-8C98-987B0BF0E3D0}" destId="{C85B9F0C-5C8E-4533-AB48-7B9A4E18CBB6}" srcOrd="3" destOrd="0" presId="urn:microsoft.com/office/officeart/2005/8/layout/hChevron3"/>
    <dgm:cxn modelId="{F467CC1E-C1C3-41E4-AD82-F1DEC70CF57F}" type="presParOf" srcId="{2FDAEFB4-1C39-479A-8C98-987B0BF0E3D0}" destId="{ADB7F03C-A330-4AF3-B23C-D213CEE641D8}" srcOrd="4" destOrd="0" presId="urn:microsoft.com/office/officeart/2005/8/layout/hChevron3"/>
    <dgm:cxn modelId="{36C17E56-BF9C-4A1C-96D5-D844554295CF}" type="presParOf" srcId="{2FDAEFB4-1C39-479A-8C98-987B0BF0E3D0}" destId="{7867DA63-3D1E-489D-BF2A-188BDD111C41}" srcOrd="5" destOrd="0" presId="urn:microsoft.com/office/officeart/2005/8/layout/hChevron3"/>
    <dgm:cxn modelId="{5FE7FA44-5072-49DF-9B91-E4C42A56EF4D}" type="presParOf" srcId="{2FDAEFB4-1C39-479A-8C98-987B0BF0E3D0}" destId="{CF8E68F9-6FAB-4FF2-BAF9-2AF25B71F6DC}" srcOrd="6" destOrd="0" presId="urn:microsoft.com/office/officeart/2005/8/layout/hChevron3"/>
    <dgm:cxn modelId="{8D2E9C9B-01D8-42A2-8D60-336B4E76F334}" type="presParOf" srcId="{2FDAEFB4-1C39-479A-8C98-987B0BF0E3D0}" destId="{BB4470C8-7970-4FC4-BBED-65AB46675B56}" srcOrd="7" destOrd="0" presId="urn:microsoft.com/office/officeart/2005/8/layout/hChevron3"/>
    <dgm:cxn modelId="{FEC592A7-40E1-4241-BB59-BD2A621AD4EB}" type="presParOf" srcId="{2FDAEFB4-1C39-479A-8C98-987B0BF0E3D0}" destId="{736CFDEA-4B59-4473-96FC-2FFF511B49F8}" srcOrd="8" destOrd="0" presId="urn:microsoft.com/office/officeart/2005/8/layout/hChevron3"/>
    <dgm:cxn modelId="{1821D1E0-659A-4EA0-A1A5-C06689A78A44}" type="presParOf" srcId="{2FDAEFB4-1C39-479A-8C98-987B0BF0E3D0}" destId="{CBFF936B-DD40-4D7F-BB43-7A00725CCF79}" srcOrd="9" destOrd="0" presId="urn:microsoft.com/office/officeart/2005/8/layout/hChevron3"/>
    <dgm:cxn modelId="{3CCA3C50-5990-47C3-AE24-D9D785FC9750}" type="presParOf" srcId="{2FDAEFB4-1C39-479A-8C98-987B0BF0E3D0}" destId="{F5037819-7C58-4B44-BE7D-18783F9B9840}" srcOrd="10" destOrd="0" presId="urn:microsoft.com/office/officeart/2005/8/layout/hChevron3"/>
    <dgm:cxn modelId="{C97DD6D6-5DA8-460D-A4ED-40BAE12ED8C1}" type="presParOf" srcId="{2FDAEFB4-1C39-479A-8C98-987B0BF0E3D0}" destId="{756885C0-986C-474A-B492-D52F284FB643}" srcOrd="11" destOrd="0" presId="urn:microsoft.com/office/officeart/2005/8/layout/hChevron3"/>
    <dgm:cxn modelId="{DA07E9AC-778B-4634-9E2D-97D8B21A438A}" type="presParOf" srcId="{2FDAEFB4-1C39-479A-8C98-987B0BF0E3D0}" destId="{CE8541FD-159D-416B-8D6C-97F036EA55B7}" srcOrd="12"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FD5F4DC-721D-46E4-BF4D-A2D68F9DE17E}" type="doc">
      <dgm:prSet loTypeId="urn:microsoft.com/office/officeart/2005/8/layout/hChevron3" loCatId="process" qsTypeId="urn:microsoft.com/office/officeart/2005/8/quickstyle/simple1" qsCatId="simple" csTypeId="urn:microsoft.com/office/officeart/2005/8/colors/accent1_2" csCatId="accent1" phldr="1"/>
      <dgm:spPr/>
    </dgm:pt>
    <dgm:pt modelId="{E8505F7C-8BA3-465F-B029-B471D63C980F}">
      <dgm:prSet phldrT="[Text]" custT="1"/>
      <dgm:spPr>
        <a:solidFill>
          <a:schemeClr val="accent1">
            <a:lumMod val="40000"/>
            <a:lumOff val="60000"/>
          </a:schemeClr>
        </a:solidFill>
      </dgm:spPr>
      <dgm:t>
        <a:bodyPr/>
        <a:lstStyle/>
        <a:p>
          <a:r>
            <a:rPr lang="en-GB" sz="1400" b="1">
              <a:solidFill>
                <a:schemeClr val="bg1"/>
              </a:solidFill>
            </a:rPr>
            <a:t>Industry Overview</a:t>
          </a:r>
          <a:endParaRPr lang="en-IN" sz="1400" b="1">
            <a:solidFill>
              <a:schemeClr val="bg1"/>
            </a:solidFill>
          </a:endParaRPr>
        </a:p>
      </dgm:t>
    </dgm:pt>
    <dgm:pt modelId="{D7ED64CB-B650-4B07-84E1-EB44E84F340D}" type="parTrans" cxnId="{77F3B257-E712-49D0-9C1D-0782E4855C5E}">
      <dgm:prSet/>
      <dgm:spPr/>
      <dgm:t>
        <a:bodyPr/>
        <a:lstStyle/>
        <a:p>
          <a:endParaRPr lang="en-IN"/>
        </a:p>
      </dgm:t>
    </dgm:pt>
    <dgm:pt modelId="{4B67AFA2-FA74-45AD-A7D3-920C507AAA9F}" type="sibTrans" cxnId="{77F3B257-E712-49D0-9C1D-0782E4855C5E}">
      <dgm:prSet/>
      <dgm:spPr/>
      <dgm:t>
        <a:bodyPr/>
        <a:lstStyle/>
        <a:p>
          <a:endParaRPr lang="en-IN"/>
        </a:p>
      </dgm:t>
    </dgm:pt>
    <dgm:pt modelId="{9E819550-1BB5-45DE-919F-782F033F903B}">
      <dgm:prSet phldrT="[Text]"/>
      <dgm:spPr>
        <a:solidFill>
          <a:schemeClr val="accent1">
            <a:lumMod val="40000"/>
            <a:lumOff val="60000"/>
          </a:schemeClr>
        </a:solidFill>
      </dgm:spPr>
      <dgm:t>
        <a:bodyPr/>
        <a:lstStyle/>
        <a:p>
          <a:pPr algn="ctr"/>
          <a:r>
            <a:rPr lang="en-GB" b="1">
              <a:latin typeface="Times New Roman" panose="02020603050405020304" pitchFamily="18" charset="0"/>
              <a:cs typeface="Times New Roman" panose="02020603050405020304" pitchFamily="18" charset="0"/>
            </a:rPr>
            <a:t>Revenue Model</a:t>
          </a:r>
          <a:endParaRPr lang="en-IN" b="1">
            <a:latin typeface="Times New Roman" panose="02020603050405020304" pitchFamily="18" charset="0"/>
            <a:cs typeface="Times New Roman" panose="02020603050405020304" pitchFamily="18" charset="0"/>
          </a:endParaRPr>
        </a:p>
      </dgm:t>
    </dgm:pt>
    <dgm:pt modelId="{D80A3D37-7626-4B3E-9034-F5EE788EF8D4}" type="parTrans" cxnId="{D8142975-F338-4572-B7E6-B4BC9D702141}">
      <dgm:prSet/>
      <dgm:spPr/>
      <dgm:t>
        <a:bodyPr/>
        <a:lstStyle/>
        <a:p>
          <a:endParaRPr lang="en-IN"/>
        </a:p>
      </dgm:t>
    </dgm:pt>
    <dgm:pt modelId="{890403CC-08CD-4B9F-B074-FBE545949F0D}" type="sibTrans" cxnId="{D8142975-F338-4572-B7E6-B4BC9D702141}">
      <dgm:prSet/>
      <dgm:spPr/>
      <dgm:t>
        <a:bodyPr/>
        <a:lstStyle/>
        <a:p>
          <a:endParaRPr lang="en-IN"/>
        </a:p>
      </dgm:t>
    </dgm:pt>
    <dgm:pt modelId="{5A4D8864-A895-4D3A-AB03-3421DFAC90C2}">
      <dgm:prSet phldrT="[Text]"/>
      <dgm:spPr>
        <a:solidFill>
          <a:schemeClr val="accent1">
            <a:lumMod val="40000"/>
            <a:lumOff val="60000"/>
          </a:schemeClr>
        </a:solidFill>
      </dgm:spPr>
      <dgm:t>
        <a:bodyPr/>
        <a:lstStyle/>
        <a:p>
          <a:r>
            <a:rPr lang="en-GB" b="1">
              <a:latin typeface="Times New Roman" panose="02020603050405020304" pitchFamily="18" charset="0"/>
              <a:cs typeface="Times New Roman" panose="02020603050405020304" pitchFamily="18" charset="0"/>
            </a:rPr>
            <a:t>Feasibility</a:t>
          </a:r>
          <a:endParaRPr lang="en-IN" b="1">
            <a:latin typeface="Times New Roman" panose="02020603050405020304" pitchFamily="18" charset="0"/>
            <a:cs typeface="Times New Roman" panose="02020603050405020304" pitchFamily="18" charset="0"/>
          </a:endParaRPr>
        </a:p>
      </dgm:t>
    </dgm:pt>
    <dgm:pt modelId="{2577B391-4602-4022-B8B7-41447B824EAC}" type="parTrans" cxnId="{D276BA9B-E60B-408D-A225-36BADF0CEA9F}">
      <dgm:prSet/>
      <dgm:spPr/>
      <dgm:t>
        <a:bodyPr/>
        <a:lstStyle/>
        <a:p>
          <a:endParaRPr lang="en-IN"/>
        </a:p>
      </dgm:t>
    </dgm:pt>
    <dgm:pt modelId="{F6D89A10-547A-4A8A-8E5C-CF17DC6CA9F7}" type="sibTrans" cxnId="{D276BA9B-E60B-408D-A225-36BADF0CEA9F}">
      <dgm:prSet/>
      <dgm:spPr/>
      <dgm:t>
        <a:bodyPr/>
        <a:lstStyle/>
        <a:p>
          <a:endParaRPr lang="en-IN"/>
        </a:p>
      </dgm:t>
    </dgm:pt>
    <dgm:pt modelId="{733A41D8-2B74-4492-B85B-FB273A07B6B4}">
      <dgm:prSet/>
      <dgm:spPr>
        <a:solidFill>
          <a:schemeClr val="accent1">
            <a:lumMod val="40000"/>
            <a:lumOff val="60000"/>
          </a:schemeClr>
        </a:solidFill>
      </dgm:spPr>
      <dgm:t>
        <a:bodyPr/>
        <a:lstStyle/>
        <a:p>
          <a:r>
            <a:rPr lang="en-GB" b="1"/>
            <a:t>Go-To-Market Strategy</a:t>
          </a:r>
          <a:endParaRPr lang="en-IN" b="1"/>
        </a:p>
      </dgm:t>
    </dgm:pt>
    <dgm:pt modelId="{8DBC34B2-7F38-42E8-A431-98124CD20042}" type="parTrans" cxnId="{894867A2-42C7-4EB3-A82F-CED56AAF8BB0}">
      <dgm:prSet/>
      <dgm:spPr/>
      <dgm:t>
        <a:bodyPr/>
        <a:lstStyle/>
        <a:p>
          <a:endParaRPr lang="en-IN"/>
        </a:p>
      </dgm:t>
    </dgm:pt>
    <dgm:pt modelId="{99B37827-0D66-4C42-A32D-B3393AD46F7A}" type="sibTrans" cxnId="{894867A2-42C7-4EB3-A82F-CED56AAF8BB0}">
      <dgm:prSet/>
      <dgm:spPr/>
      <dgm:t>
        <a:bodyPr/>
        <a:lstStyle/>
        <a:p>
          <a:endParaRPr lang="en-IN"/>
        </a:p>
      </dgm:t>
    </dgm:pt>
    <dgm:pt modelId="{1213C49B-F27C-4104-9B52-F55271418723}">
      <dgm:prSet custT="1"/>
      <dgm:spPr>
        <a:solidFill>
          <a:srgbClr val="B4C7E7"/>
        </a:solidFill>
      </dgm:spPr>
      <dgm:t>
        <a:bodyPr/>
        <a:lstStyle/>
        <a:p>
          <a:r>
            <a:rPr lang="en-GB" sz="1200" b="1">
              <a:latin typeface="Times New Roman" panose="02020603050405020304" pitchFamily="18" charset="0"/>
              <a:cs typeface="Times New Roman" panose="02020603050405020304" pitchFamily="18" charset="0"/>
            </a:rPr>
            <a:t>AI Chip Industry Overview</a:t>
          </a:r>
          <a:endParaRPr lang="en-IN" sz="1200" b="1">
            <a:latin typeface="Times New Roman" panose="02020603050405020304" pitchFamily="18" charset="0"/>
            <a:cs typeface="Times New Roman" panose="02020603050405020304" pitchFamily="18" charset="0"/>
          </a:endParaRPr>
        </a:p>
      </dgm:t>
    </dgm:pt>
    <dgm:pt modelId="{3FA0655A-53AC-4167-8B74-30B262A74FD5}" type="parTrans" cxnId="{524EB93F-BC6C-44B4-9B93-05569E1D5848}">
      <dgm:prSet/>
      <dgm:spPr/>
      <dgm:t>
        <a:bodyPr/>
        <a:lstStyle/>
        <a:p>
          <a:endParaRPr lang="en-IN"/>
        </a:p>
      </dgm:t>
    </dgm:pt>
    <dgm:pt modelId="{06C12366-E85C-4FF0-B00C-EFD205806D1A}" type="sibTrans" cxnId="{524EB93F-BC6C-44B4-9B93-05569E1D5848}">
      <dgm:prSet/>
      <dgm:spPr/>
      <dgm:t>
        <a:bodyPr/>
        <a:lstStyle/>
        <a:p>
          <a:endParaRPr lang="en-IN"/>
        </a:p>
      </dgm:t>
    </dgm:pt>
    <dgm:pt modelId="{F02899E2-C3B4-4E04-A924-2C3289371BA4}">
      <dgm:prSet/>
      <dgm:spPr>
        <a:solidFill>
          <a:srgbClr val="4472C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b="1">
              <a:latin typeface="Times New Roman" panose="02020603050405020304" pitchFamily="18" charset="0"/>
              <a:cs typeface="Times New Roman" panose="02020603050405020304" pitchFamily="18" charset="0"/>
            </a:rPr>
            <a:t>Acquisition Strategy</a:t>
          </a:r>
          <a:endParaRPr lang="en-IN" b="1">
            <a:latin typeface="Times New Roman" panose="02020603050405020304" pitchFamily="18" charset="0"/>
            <a:cs typeface="Times New Roman" panose="02020603050405020304" pitchFamily="18" charset="0"/>
          </a:endParaRPr>
        </a:p>
      </dgm:t>
    </dgm:pt>
    <dgm:pt modelId="{2CD53186-B2F4-4120-996B-C458453182A4}" type="parTrans" cxnId="{32EC04E0-9975-437A-8634-1D62E016439F}">
      <dgm:prSet/>
      <dgm:spPr/>
      <dgm:t>
        <a:bodyPr/>
        <a:lstStyle/>
        <a:p>
          <a:endParaRPr lang="en-IN"/>
        </a:p>
      </dgm:t>
    </dgm:pt>
    <dgm:pt modelId="{D983D54C-B287-4027-8521-ED5BADE0B2FE}" type="sibTrans" cxnId="{32EC04E0-9975-437A-8634-1D62E016439F}">
      <dgm:prSet/>
      <dgm:spPr/>
      <dgm:t>
        <a:bodyPr/>
        <a:lstStyle/>
        <a:p>
          <a:endParaRPr lang="en-IN"/>
        </a:p>
      </dgm:t>
    </dgm:pt>
    <dgm:pt modelId="{B8EFB4C3-B355-4924-BF4D-4D08BFF55FCF}">
      <dgm:prSet/>
      <dgm:spPr>
        <a:solidFill>
          <a:schemeClr val="accent1">
            <a:lumMod val="40000"/>
            <a:lumOff val="60000"/>
          </a:schemeClr>
        </a:solidFill>
      </dgm:spPr>
      <dgm:t>
        <a:bodyPr/>
        <a:lstStyle/>
        <a:p>
          <a:r>
            <a:rPr lang="en-GB" b="1">
              <a:latin typeface="Times New Roman" panose="02020603050405020304" pitchFamily="18" charset="0"/>
              <a:cs typeface="Times New Roman" panose="02020603050405020304" pitchFamily="18" charset="0"/>
            </a:rPr>
            <a:t>Viability</a:t>
          </a:r>
          <a:endParaRPr lang="en-IN" b="1">
            <a:latin typeface="Times New Roman" panose="02020603050405020304" pitchFamily="18" charset="0"/>
            <a:cs typeface="Times New Roman" panose="02020603050405020304" pitchFamily="18" charset="0"/>
          </a:endParaRPr>
        </a:p>
      </dgm:t>
    </dgm:pt>
    <dgm:pt modelId="{27B987C8-89C7-4E75-BD2C-5BFCAA2B8049}" type="parTrans" cxnId="{AEEBAAB1-0518-4BC2-90E5-8C6433B8A56A}">
      <dgm:prSet/>
      <dgm:spPr/>
      <dgm:t>
        <a:bodyPr/>
        <a:lstStyle/>
        <a:p>
          <a:endParaRPr lang="en-IN"/>
        </a:p>
      </dgm:t>
    </dgm:pt>
    <dgm:pt modelId="{C9BA2918-9C64-4E8B-8A34-4A351599B260}" type="sibTrans" cxnId="{AEEBAAB1-0518-4BC2-90E5-8C6433B8A56A}">
      <dgm:prSet/>
      <dgm:spPr/>
      <dgm:t>
        <a:bodyPr/>
        <a:lstStyle/>
        <a:p>
          <a:endParaRPr lang="en-IN"/>
        </a:p>
      </dgm:t>
    </dgm:pt>
    <dgm:pt modelId="{2FDAEFB4-1C39-479A-8C98-987B0BF0E3D0}" type="pres">
      <dgm:prSet presAssocID="{DFD5F4DC-721D-46E4-BF4D-A2D68F9DE17E}" presName="Name0" presStyleCnt="0">
        <dgm:presLayoutVars>
          <dgm:dir/>
          <dgm:resizeHandles val="exact"/>
        </dgm:presLayoutVars>
      </dgm:prSet>
      <dgm:spPr/>
    </dgm:pt>
    <dgm:pt modelId="{2669DE3E-C0F9-4BE5-8BC5-C9E977ED696A}" type="pres">
      <dgm:prSet presAssocID="{E8505F7C-8BA3-465F-B029-B471D63C980F}" presName="parTxOnly" presStyleLbl="node1" presStyleIdx="0" presStyleCnt="7" custLinFactNeighborX="-572" custLinFactNeighborY="2128">
        <dgm:presLayoutVars>
          <dgm:bulletEnabled val="1"/>
        </dgm:presLayoutVars>
      </dgm:prSet>
      <dgm:spPr/>
    </dgm:pt>
    <dgm:pt modelId="{FF3798B7-A35C-45D4-A06C-FBD6F44B8966}" type="pres">
      <dgm:prSet presAssocID="{4B67AFA2-FA74-45AD-A7D3-920C507AAA9F}" presName="parSpace" presStyleCnt="0"/>
      <dgm:spPr/>
    </dgm:pt>
    <dgm:pt modelId="{B86FC2F0-B6F7-4B4E-9957-1FAE16058B81}" type="pres">
      <dgm:prSet presAssocID="{9E819550-1BB5-45DE-919F-782F033F903B}" presName="parTxOnly" presStyleLbl="node1" presStyleIdx="1" presStyleCnt="7">
        <dgm:presLayoutVars>
          <dgm:bulletEnabled val="1"/>
        </dgm:presLayoutVars>
      </dgm:prSet>
      <dgm:spPr/>
    </dgm:pt>
    <dgm:pt modelId="{C85B9F0C-5C8E-4533-AB48-7B9A4E18CBB6}" type="pres">
      <dgm:prSet presAssocID="{890403CC-08CD-4B9F-B074-FBE545949F0D}" presName="parSpace" presStyleCnt="0"/>
      <dgm:spPr/>
    </dgm:pt>
    <dgm:pt modelId="{ADB7F03C-A330-4AF3-B23C-D213CEE641D8}" type="pres">
      <dgm:prSet presAssocID="{5A4D8864-A895-4D3A-AB03-3421DFAC90C2}" presName="parTxOnly" presStyleLbl="node1" presStyleIdx="2" presStyleCnt="7">
        <dgm:presLayoutVars>
          <dgm:bulletEnabled val="1"/>
        </dgm:presLayoutVars>
      </dgm:prSet>
      <dgm:spPr/>
    </dgm:pt>
    <dgm:pt modelId="{7867DA63-3D1E-489D-BF2A-188BDD111C41}" type="pres">
      <dgm:prSet presAssocID="{F6D89A10-547A-4A8A-8E5C-CF17DC6CA9F7}" presName="parSpace" presStyleCnt="0"/>
      <dgm:spPr/>
    </dgm:pt>
    <dgm:pt modelId="{CF8E68F9-6FAB-4FF2-BAF9-2AF25B71F6DC}" type="pres">
      <dgm:prSet presAssocID="{733A41D8-2B74-4492-B85B-FB273A07B6B4}" presName="parTxOnly" presStyleLbl="node1" presStyleIdx="3" presStyleCnt="7">
        <dgm:presLayoutVars>
          <dgm:bulletEnabled val="1"/>
        </dgm:presLayoutVars>
      </dgm:prSet>
      <dgm:spPr/>
    </dgm:pt>
    <dgm:pt modelId="{BB4470C8-7970-4FC4-BBED-65AB46675B56}" type="pres">
      <dgm:prSet presAssocID="{99B37827-0D66-4C42-A32D-B3393AD46F7A}" presName="parSpace" presStyleCnt="0"/>
      <dgm:spPr/>
    </dgm:pt>
    <dgm:pt modelId="{736CFDEA-4B59-4473-96FC-2FFF511B49F8}" type="pres">
      <dgm:prSet presAssocID="{1213C49B-F27C-4104-9B52-F55271418723}" presName="parTxOnly" presStyleLbl="node1" presStyleIdx="4" presStyleCnt="7">
        <dgm:presLayoutVars>
          <dgm:bulletEnabled val="1"/>
        </dgm:presLayoutVars>
      </dgm:prSet>
      <dgm:spPr/>
    </dgm:pt>
    <dgm:pt modelId="{CBFF936B-DD40-4D7F-BB43-7A00725CCF79}" type="pres">
      <dgm:prSet presAssocID="{06C12366-E85C-4FF0-B00C-EFD205806D1A}" presName="parSpace" presStyleCnt="0"/>
      <dgm:spPr/>
    </dgm:pt>
    <dgm:pt modelId="{F5037819-7C58-4B44-BE7D-18783F9B9840}" type="pres">
      <dgm:prSet presAssocID="{F02899E2-C3B4-4E04-A924-2C3289371BA4}" presName="parTxOnly" presStyleLbl="node1" presStyleIdx="5" presStyleCnt="7">
        <dgm:presLayoutVars>
          <dgm:bulletEnabled val="1"/>
        </dgm:presLayoutVars>
      </dgm:prSet>
      <dgm:spPr/>
    </dgm:pt>
    <dgm:pt modelId="{756885C0-986C-474A-B492-D52F284FB643}" type="pres">
      <dgm:prSet presAssocID="{D983D54C-B287-4027-8521-ED5BADE0B2FE}" presName="parSpace" presStyleCnt="0"/>
      <dgm:spPr/>
    </dgm:pt>
    <dgm:pt modelId="{CE8541FD-159D-416B-8D6C-97F036EA55B7}" type="pres">
      <dgm:prSet presAssocID="{B8EFB4C3-B355-4924-BF4D-4D08BFF55FCF}" presName="parTxOnly" presStyleLbl="node1" presStyleIdx="6" presStyleCnt="7">
        <dgm:presLayoutVars>
          <dgm:bulletEnabled val="1"/>
        </dgm:presLayoutVars>
      </dgm:prSet>
      <dgm:spPr/>
    </dgm:pt>
  </dgm:ptLst>
  <dgm:cxnLst>
    <dgm:cxn modelId="{421DDB29-3B30-4971-A110-4A4AF6FC2596}" type="presOf" srcId="{F02899E2-C3B4-4E04-A924-2C3289371BA4}" destId="{F5037819-7C58-4B44-BE7D-18783F9B9840}" srcOrd="0" destOrd="0" presId="urn:microsoft.com/office/officeart/2005/8/layout/hChevron3"/>
    <dgm:cxn modelId="{E9E21B2C-E5AD-4D82-8397-F02E6DB22B6E}" type="presOf" srcId="{DFD5F4DC-721D-46E4-BF4D-A2D68F9DE17E}" destId="{2FDAEFB4-1C39-479A-8C98-987B0BF0E3D0}" srcOrd="0" destOrd="0" presId="urn:microsoft.com/office/officeart/2005/8/layout/hChevron3"/>
    <dgm:cxn modelId="{524EB93F-BC6C-44B4-9B93-05569E1D5848}" srcId="{DFD5F4DC-721D-46E4-BF4D-A2D68F9DE17E}" destId="{1213C49B-F27C-4104-9B52-F55271418723}" srcOrd="4" destOrd="0" parTransId="{3FA0655A-53AC-4167-8B74-30B262A74FD5}" sibTransId="{06C12366-E85C-4FF0-B00C-EFD205806D1A}"/>
    <dgm:cxn modelId="{D8142975-F338-4572-B7E6-B4BC9D702141}" srcId="{DFD5F4DC-721D-46E4-BF4D-A2D68F9DE17E}" destId="{9E819550-1BB5-45DE-919F-782F033F903B}" srcOrd="1" destOrd="0" parTransId="{D80A3D37-7626-4B3E-9034-F5EE788EF8D4}" sibTransId="{890403CC-08CD-4B9F-B074-FBE545949F0D}"/>
    <dgm:cxn modelId="{77F3B257-E712-49D0-9C1D-0782E4855C5E}" srcId="{DFD5F4DC-721D-46E4-BF4D-A2D68F9DE17E}" destId="{E8505F7C-8BA3-465F-B029-B471D63C980F}" srcOrd="0" destOrd="0" parTransId="{D7ED64CB-B650-4B07-84E1-EB44E84F340D}" sibTransId="{4B67AFA2-FA74-45AD-A7D3-920C507AAA9F}"/>
    <dgm:cxn modelId="{AE3E0F58-99E4-47F8-9A28-9AE7AAC2BFFE}" type="presOf" srcId="{B8EFB4C3-B355-4924-BF4D-4D08BFF55FCF}" destId="{CE8541FD-159D-416B-8D6C-97F036EA55B7}" srcOrd="0" destOrd="0" presId="urn:microsoft.com/office/officeart/2005/8/layout/hChevron3"/>
    <dgm:cxn modelId="{2E17D178-E8DC-4268-8C5F-327FC6E3DC42}" type="presOf" srcId="{9E819550-1BB5-45DE-919F-782F033F903B}" destId="{B86FC2F0-B6F7-4B4E-9957-1FAE16058B81}" srcOrd="0" destOrd="0" presId="urn:microsoft.com/office/officeart/2005/8/layout/hChevron3"/>
    <dgm:cxn modelId="{D276BA9B-E60B-408D-A225-36BADF0CEA9F}" srcId="{DFD5F4DC-721D-46E4-BF4D-A2D68F9DE17E}" destId="{5A4D8864-A895-4D3A-AB03-3421DFAC90C2}" srcOrd="2" destOrd="0" parTransId="{2577B391-4602-4022-B8B7-41447B824EAC}" sibTransId="{F6D89A10-547A-4A8A-8E5C-CF17DC6CA9F7}"/>
    <dgm:cxn modelId="{894867A2-42C7-4EB3-A82F-CED56AAF8BB0}" srcId="{DFD5F4DC-721D-46E4-BF4D-A2D68F9DE17E}" destId="{733A41D8-2B74-4492-B85B-FB273A07B6B4}" srcOrd="3" destOrd="0" parTransId="{8DBC34B2-7F38-42E8-A431-98124CD20042}" sibTransId="{99B37827-0D66-4C42-A32D-B3393AD46F7A}"/>
    <dgm:cxn modelId="{FC7185A5-BA9B-4C2A-AD66-B4E34A166233}" type="presOf" srcId="{733A41D8-2B74-4492-B85B-FB273A07B6B4}" destId="{CF8E68F9-6FAB-4FF2-BAF9-2AF25B71F6DC}" srcOrd="0" destOrd="0" presId="urn:microsoft.com/office/officeart/2005/8/layout/hChevron3"/>
    <dgm:cxn modelId="{AEEBAAB1-0518-4BC2-90E5-8C6433B8A56A}" srcId="{DFD5F4DC-721D-46E4-BF4D-A2D68F9DE17E}" destId="{B8EFB4C3-B355-4924-BF4D-4D08BFF55FCF}" srcOrd="6" destOrd="0" parTransId="{27B987C8-89C7-4E75-BD2C-5BFCAA2B8049}" sibTransId="{C9BA2918-9C64-4E8B-8A34-4A351599B260}"/>
    <dgm:cxn modelId="{CF9E8BB5-D264-460E-8A04-80B956455417}" type="presOf" srcId="{5A4D8864-A895-4D3A-AB03-3421DFAC90C2}" destId="{ADB7F03C-A330-4AF3-B23C-D213CEE641D8}" srcOrd="0" destOrd="0" presId="urn:microsoft.com/office/officeart/2005/8/layout/hChevron3"/>
    <dgm:cxn modelId="{9910E8C2-1757-4369-B111-3AAE035B4EC1}" type="presOf" srcId="{1213C49B-F27C-4104-9B52-F55271418723}" destId="{736CFDEA-4B59-4473-96FC-2FFF511B49F8}" srcOrd="0" destOrd="0" presId="urn:microsoft.com/office/officeart/2005/8/layout/hChevron3"/>
    <dgm:cxn modelId="{9F4D55DA-14D9-4D3B-A059-B7A69B241BA4}" type="presOf" srcId="{E8505F7C-8BA3-465F-B029-B471D63C980F}" destId="{2669DE3E-C0F9-4BE5-8BC5-C9E977ED696A}" srcOrd="0" destOrd="0" presId="urn:microsoft.com/office/officeart/2005/8/layout/hChevron3"/>
    <dgm:cxn modelId="{32EC04E0-9975-437A-8634-1D62E016439F}" srcId="{DFD5F4DC-721D-46E4-BF4D-A2D68F9DE17E}" destId="{F02899E2-C3B4-4E04-A924-2C3289371BA4}" srcOrd="5" destOrd="0" parTransId="{2CD53186-B2F4-4120-996B-C458453182A4}" sibTransId="{D983D54C-B287-4027-8521-ED5BADE0B2FE}"/>
    <dgm:cxn modelId="{43DD9F99-F966-4AEE-87DC-628D9146AF67}" type="presParOf" srcId="{2FDAEFB4-1C39-479A-8C98-987B0BF0E3D0}" destId="{2669DE3E-C0F9-4BE5-8BC5-C9E977ED696A}" srcOrd="0" destOrd="0" presId="urn:microsoft.com/office/officeart/2005/8/layout/hChevron3"/>
    <dgm:cxn modelId="{B783F834-C748-4B01-93B8-32F7EFDBEF37}" type="presParOf" srcId="{2FDAEFB4-1C39-479A-8C98-987B0BF0E3D0}" destId="{FF3798B7-A35C-45D4-A06C-FBD6F44B8966}" srcOrd="1" destOrd="0" presId="urn:microsoft.com/office/officeart/2005/8/layout/hChevron3"/>
    <dgm:cxn modelId="{0C84E6CA-4085-4345-A17E-D8818F4A9608}" type="presParOf" srcId="{2FDAEFB4-1C39-479A-8C98-987B0BF0E3D0}" destId="{B86FC2F0-B6F7-4B4E-9957-1FAE16058B81}" srcOrd="2" destOrd="0" presId="urn:microsoft.com/office/officeart/2005/8/layout/hChevron3"/>
    <dgm:cxn modelId="{09F74A34-AF88-4AA9-B9D9-C357C70D3E3A}" type="presParOf" srcId="{2FDAEFB4-1C39-479A-8C98-987B0BF0E3D0}" destId="{C85B9F0C-5C8E-4533-AB48-7B9A4E18CBB6}" srcOrd="3" destOrd="0" presId="urn:microsoft.com/office/officeart/2005/8/layout/hChevron3"/>
    <dgm:cxn modelId="{F467CC1E-C1C3-41E4-AD82-F1DEC70CF57F}" type="presParOf" srcId="{2FDAEFB4-1C39-479A-8C98-987B0BF0E3D0}" destId="{ADB7F03C-A330-4AF3-B23C-D213CEE641D8}" srcOrd="4" destOrd="0" presId="urn:microsoft.com/office/officeart/2005/8/layout/hChevron3"/>
    <dgm:cxn modelId="{36C17E56-BF9C-4A1C-96D5-D844554295CF}" type="presParOf" srcId="{2FDAEFB4-1C39-479A-8C98-987B0BF0E3D0}" destId="{7867DA63-3D1E-489D-BF2A-188BDD111C41}" srcOrd="5" destOrd="0" presId="urn:microsoft.com/office/officeart/2005/8/layout/hChevron3"/>
    <dgm:cxn modelId="{5FE7FA44-5072-49DF-9B91-E4C42A56EF4D}" type="presParOf" srcId="{2FDAEFB4-1C39-479A-8C98-987B0BF0E3D0}" destId="{CF8E68F9-6FAB-4FF2-BAF9-2AF25B71F6DC}" srcOrd="6" destOrd="0" presId="urn:microsoft.com/office/officeart/2005/8/layout/hChevron3"/>
    <dgm:cxn modelId="{8D2E9C9B-01D8-42A2-8D60-336B4E76F334}" type="presParOf" srcId="{2FDAEFB4-1C39-479A-8C98-987B0BF0E3D0}" destId="{BB4470C8-7970-4FC4-BBED-65AB46675B56}" srcOrd="7" destOrd="0" presId="urn:microsoft.com/office/officeart/2005/8/layout/hChevron3"/>
    <dgm:cxn modelId="{FEC592A7-40E1-4241-BB59-BD2A621AD4EB}" type="presParOf" srcId="{2FDAEFB4-1C39-479A-8C98-987B0BF0E3D0}" destId="{736CFDEA-4B59-4473-96FC-2FFF511B49F8}" srcOrd="8" destOrd="0" presId="urn:microsoft.com/office/officeart/2005/8/layout/hChevron3"/>
    <dgm:cxn modelId="{1821D1E0-659A-4EA0-A1A5-C06689A78A44}" type="presParOf" srcId="{2FDAEFB4-1C39-479A-8C98-987B0BF0E3D0}" destId="{CBFF936B-DD40-4D7F-BB43-7A00725CCF79}" srcOrd="9" destOrd="0" presId="urn:microsoft.com/office/officeart/2005/8/layout/hChevron3"/>
    <dgm:cxn modelId="{3CCA3C50-5990-47C3-AE24-D9D785FC9750}" type="presParOf" srcId="{2FDAEFB4-1C39-479A-8C98-987B0BF0E3D0}" destId="{F5037819-7C58-4B44-BE7D-18783F9B9840}" srcOrd="10" destOrd="0" presId="urn:microsoft.com/office/officeart/2005/8/layout/hChevron3"/>
    <dgm:cxn modelId="{C97DD6D6-5DA8-460D-A4ED-40BAE12ED8C1}" type="presParOf" srcId="{2FDAEFB4-1C39-479A-8C98-987B0BF0E3D0}" destId="{756885C0-986C-474A-B492-D52F284FB643}" srcOrd="11" destOrd="0" presId="urn:microsoft.com/office/officeart/2005/8/layout/hChevron3"/>
    <dgm:cxn modelId="{DA07E9AC-778B-4634-9E2D-97D8B21A438A}" type="presParOf" srcId="{2FDAEFB4-1C39-479A-8C98-987B0BF0E3D0}" destId="{CE8541FD-159D-416B-8D6C-97F036EA55B7}" srcOrd="12"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FD5F4DC-721D-46E4-BF4D-A2D68F9DE17E}" type="doc">
      <dgm:prSet loTypeId="urn:microsoft.com/office/officeart/2005/8/layout/hChevron3" loCatId="process" qsTypeId="urn:microsoft.com/office/officeart/2005/8/quickstyle/simple1" qsCatId="simple" csTypeId="urn:microsoft.com/office/officeart/2005/8/colors/accent1_2" csCatId="accent1" phldr="1"/>
      <dgm:spPr/>
    </dgm:pt>
    <dgm:pt modelId="{E8505F7C-8BA3-465F-B029-B471D63C980F}">
      <dgm:prSet phldrT="[Text]" custT="1"/>
      <dgm:spPr>
        <a:solidFill>
          <a:schemeClr val="accent1">
            <a:lumMod val="40000"/>
            <a:lumOff val="60000"/>
          </a:schemeClr>
        </a:solidFill>
      </dgm:spPr>
      <dgm:t>
        <a:bodyPr/>
        <a:lstStyle/>
        <a:p>
          <a:r>
            <a:rPr lang="en-GB" sz="1400" b="1">
              <a:solidFill>
                <a:schemeClr val="bg1"/>
              </a:solidFill>
            </a:rPr>
            <a:t>Industry Overview</a:t>
          </a:r>
          <a:endParaRPr lang="en-IN" sz="1400" b="1">
            <a:solidFill>
              <a:schemeClr val="bg1"/>
            </a:solidFill>
          </a:endParaRPr>
        </a:p>
      </dgm:t>
    </dgm:pt>
    <dgm:pt modelId="{D7ED64CB-B650-4B07-84E1-EB44E84F340D}" type="parTrans" cxnId="{77F3B257-E712-49D0-9C1D-0782E4855C5E}">
      <dgm:prSet/>
      <dgm:spPr/>
      <dgm:t>
        <a:bodyPr/>
        <a:lstStyle/>
        <a:p>
          <a:endParaRPr lang="en-IN"/>
        </a:p>
      </dgm:t>
    </dgm:pt>
    <dgm:pt modelId="{4B67AFA2-FA74-45AD-A7D3-920C507AAA9F}" type="sibTrans" cxnId="{77F3B257-E712-49D0-9C1D-0782E4855C5E}">
      <dgm:prSet/>
      <dgm:spPr/>
      <dgm:t>
        <a:bodyPr/>
        <a:lstStyle/>
        <a:p>
          <a:endParaRPr lang="en-IN"/>
        </a:p>
      </dgm:t>
    </dgm:pt>
    <dgm:pt modelId="{9E819550-1BB5-45DE-919F-782F033F903B}">
      <dgm:prSet phldrT="[Text]"/>
      <dgm:spPr>
        <a:solidFill>
          <a:schemeClr val="accent1">
            <a:lumMod val="40000"/>
            <a:lumOff val="60000"/>
          </a:schemeClr>
        </a:solidFill>
      </dgm:spPr>
      <dgm:t>
        <a:bodyPr/>
        <a:lstStyle/>
        <a:p>
          <a:pPr algn="ctr"/>
          <a:r>
            <a:rPr lang="en-GB" b="1">
              <a:latin typeface="Times New Roman" panose="02020603050405020304" pitchFamily="18" charset="0"/>
              <a:cs typeface="Times New Roman" panose="02020603050405020304" pitchFamily="18" charset="0"/>
            </a:rPr>
            <a:t>Revenue Model</a:t>
          </a:r>
          <a:endParaRPr lang="en-IN" b="1">
            <a:latin typeface="Times New Roman" panose="02020603050405020304" pitchFamily="18" charset="0"/>
            <a:cs typeface="Times New Roman" panose="02020603050405020304" pitchFamily="18" charset="0"/>
          </a:endParaRPr>
        </a:p>
      </dgm:t>
    </dgm:pt>
    <dgm:pt modelId="{D80A3D37-7626-4B3E-9034-F5EE788EF8D4}" type="parTrans" cxnId="{D8142975-F338-4572-B7E6-B4BC9D702141}">
      <dgm:prSet/>
      <dgm:spPr/>
      <dgm:t>
        <a:bodyPr/>
        <a:lstStyle/>
        <a:p>
          <a:endParaRPr lang="en-IN"/>
        </a:p>
      </dgm:t>
    </dgm:pt>
    <dgm:pt modelId="{890403CC-08CD-4B9F-B074-FBE545949F0D}" type="sibTrans" cxnId="{D8142975-F338-4572-B7E6-B4BC9D702141}">
      <dgm:prSet/>
      <dgm:spPr/>
      <dgm:t>
        <a:bodyPr/>
        <a:lstStyle/>
        <a:p>
          <a:endParaRPr lang="en-IN"/>
        </a:p>
      </dgm:t>
    </dgm:pt>
    <dgm:pt modelId="{5A4D8864-A895-4D3A-AB03-3421DFAC90C2}">
      <dgm:prSet phldrT="[Text]"/>
      <dgm:spPr>
        <a:solidFill>
          <a:schemeClr val="accent1">
            <a:lumMod val="40000"/>
            <a:lumOff val="60000"/>
          </a:schemeClr>
        </a:solidFill>
      </dgm:spPr>
      <dgm:t>
        <a:bodyPr/>
        <a:lstStyle/>
        <a:p>
          <a:r>
            <a:rPr lang="en-GB" b="1">
              <a:latin typeface="Times New Roman" panose="02020603050405020304" pitchFamily="18" charset="0"/>
              <a:cs typeface="Times New Roman" panose="02020603050405020304" pitchFamily="18" charset="0"/>
            </a:rPr>
            <a:t>Feasibility</a:t>
          </a:r>
          <a:endParaRPr lang="en-IN" b="1">
            <a:latin typeface="Times New Roman" panose="02020603050405020304" pitchFamily="18" charset="0"/>
            <a:cs typeface="Times New Roman" panose="02020603050405020304" pitchFamily="18" charset="0"/>
          </a:endParaRPr>
        </a:p>
      </dgm:t>
    </dgm:pt>
    <dgm:pt modelId="{2577B391-4602-4022-B8B7-41447B824EAC}" type="parTrans" cxnId="{D276BA9B-E60B-408D-A225-36BADF0CEA9F}">
      <dgm:prSet/>
      <dgm:spPr/>
      <dgm:t>
        <a:bodyPr/>
        <a:lstStyle/>
        <a:p>
          <a:endParaRPr lang="en-IN"/>
        </a:p>
      </dgm:t>
    </dgm:pt>
    <dgm:pt modelId="{F6D89A10-547A-4A8A-8E5C-CF17DC6CA9F7}" type="sibTrans" cxnId="{D276BA9B-E60B-408D-A225-36BADF0CEA9F}">
      <dgm:prSet/>
      <dgm:spPr/>
      <dgm:t>
        <a:bodyPr/>
        <a:lstStyle/>
        <a:p>
          <a:endParaRPr lang="en-IN"/>
        </a:p>
      </dgm:t>
    </dgm:pt>
    <dgm:pt modelId="{733A41D8-2B74-4492-B85B-FB273A07B6B4}">
      <dgm:prSet/>
      <dgm:spPr>
        <a:solidFill>
          <a:schemeClr val="accent1">
            <a:lumMod val="40000"/>
            <a:lumOff val="60000"/>
          </a:schemeClr>
        </a:solidFill>
      </dgm:spPr>
      <dgm:t>
        <a:bodyPr/>
        <a:lstStyle/>
        <a:p>
          <a:r>
            <a:rPr lang="en-GB" b="1"/>
            <a:t>Go-To-Market Strategy</a:t>
          </a:r>
          <a:endParaRPr lang="en-IN" b="1"/>
        </a:p>
      </dgm:t>
    </dgm:pt>
    <dgm:pt modelId="{8DBC34B2-7F38-42E8-A431-98124CD20042}" type="parTrans" cxnId="{894867A2-42C7-4EB3-A82F-CED56AAF8BB0}">
      <dgm:prSet/>
      <dgm:spPr/>
      <dgm:t>
        <a:bodyPr/>
        <a:lstStyle/>
        <a:p>
          <a:endParaRPr lang="en-IN"/>
        </a:p>
      </dgm:t>
    </dgm:pt>
    <dgm:pt modelId="{99B37827-0D66-4C42-A32D-B3393AD46F7A}" type="sibTrans" cxnId="{894867A2-42C7-4EB3-A82F-CED56AAF8BB0}">
      <dgm:prSet/>
      <dgm:spPr/>
      <dgm:t>
        <a:bodyPr/>
        <a:lstStyle/>
        <a:p>
          <a:endParaRPr lang="en-IN"/>
        </a:p>
      </dgm:t>
    </dgm:pt>
    <dgm:pt modelId="{1213C49B-F27C-4104-9B52-F55271418723}">
      <dgm:prSet custT="1"/>
      <dgm:spPr>
        <a:solidFill>
          <a:srgbClr val="B4C7E7"/>
        </a:solidFill>
      </dgm:spPr>
      <dgm:t>
        <a:bodyPr/>
        <a:lstStyle/>
        <a:p>
          <a:r>
            <a:rPr lang="en-GB" sz="1200" b="1">
              <a:latin typeface="Times New Roman" panose="02020603050405020304" pitchFamily="18" charset="0"/>
              <a:cs typeface="Times New Roman" panose="02020603050405020304" pitchFamily="18" charset="0"/>
            </a:rPr>
            <a:t>AI Chip Industry Overview</a:t>
          </a:r>
          <a:endParaRPr lang="en-IN" sz="1200" b="1">
            <a:latin typeface="Times New Roman" panose="02020603050405020304" pitchFamily="18" charset="0"/>
            <a:cs typeface="Times New Roman" panose="02020603050405020304" pitchFamily="18" charset="0"/>
          </a:endParaRPr>
        </a:p>
      </dgm:t>
    </dgm:pt>
    <dgm:pt modelId="{3FA0655A-53AC-4167-8B74-30B262A74FD5}" type="parTrans" cxnId="{524EB93F-BC6C-44B4-9B93-05569E1D5848}">
      <dgm:prSet/>
      <dgm:spPr/>
      <dgm:t>
        <a:bodyPr/>
        <a:lstStyle/>
        <a:p>
          <a:endParaRPr lang="en-IN"/>
        </a:p>
      </dgm:t>
    </dgm:pt>
    <dgm:pt modelId="{06C12366-E85C-4FF0-B00C-EFD205806D1A}" type="sibTrans" cxnId="{524EB93F-BC6C-44B4-9B93-05569E1D5848}">
      <dgm:prSet/>
      <dgm:spPr/>
      <dgm:t>
        <a:bodyPr/>
        <a:lstStyle/>
        <a:p>
          <a:endParaRPr lang="en-IN"/>
        </a:p>
      </dgm:t>
    </dgm:pt>
    <dgm:pt modelId="{F02899E2-C3B4-4E04-A924-2C3289371BA4}">
      <dgm:prSet/>
      <dgm:spPr>
        <a:solidFill>
          <a:srgbClr val="B4C7E7"/>
        </a:solidFill>
      </dgm:spPr>
      <dgm:t>
        <a:bodyPr/>
        <a:lstStyle/>
        <a:p>
          <a:r>
            <a:rPr lang="en-GB" b="1">
              <a:latin typeface="Times New Roman" panose="02020603050405020304" pitchFamily="18" charset="0"/>
              <a:cs typeface="Times New Roman" panose="02020603050405020304" pitchFamily="18" charset="0"/>
            </a:rPr>
            <a:t>Our Strategy</a:t>
          </a:r>
          <a:endParaRPr lang="en-IN" b="1">
            <a:latin typeface="Times New Roman" panose="02020603050405020304" pitchFamily="18" charset="0"/>
            <a:cs typeface="Times New Roman" panose="02020603050405020304" pitchFamily="18" charset="0"/>
          </a:endParaRPr>
        </a:p>
      </dgm:t>
    </dgm:pt>
    <dgm:pt modelId="{2CD53186-B2F4-4120-996B-C458453182A4}" type="parTrans" cxnId="{32EC04E0-9975-437A-8634-1D62E016439F}">
      <dgm:prSet/>
      <dgm:spPr/>
      <dgm:t>
        <a:bodyPr/>
        <a:lstStyle/>
        <a:p>
          <a:endParaRPr lang="en-IN"/>
        </a:p>
      </dgm:t>
    </dgm:pt>
    <dgm:pt modelId="{D983D54C-B287-4027-8521-ED5BADE0B2FE}" type="sibTrans" cxnId="{32EC04E0-9975-437A-8634-1D62E016439F}">
      <dgm:prSet/>
      <dgm:spPr/>
      <dgm:t>
        <a:bodyPr/>
        <a:lstStyle/>
        <a:p>
          <a:endParaRPr lang="en-IN"/>
        </a:p>
      </dgm:t>
    </dgm:pt>
    <dgm:pt modelId="{B8EFB4C3-B355-4924-BF4D-4D08BFF55FCF}">
      <dgm:prSet/>
      <dgm:spPr>
        <a:solidFill>
          <a:srgbClr val="4472C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b="1">
              <a:latin typeface="Times New Roman" panose="02020603050405020304" pitchFamily="18" charset="0"/>
              <a:cs typeface="Times New Roman" panose="02020603050405020304" pitchFamily="18" charset="0"/>
            </a:rPr>
            <a:t>Viability</a:t>
          </a:r>
          <a:endParaRPr lang="en-IN" b="1">
            <a:latin typeface="Times New Roman" panose="02020603050405020304" pitchFamily="18" charset="0"/>
            <a:cs typeface="Times New Roman" panose="02020603050405020304" pitchFamily="18" charset="0"/>
          </a:endParaRPr>
        </a:p>
      </dgm:t>
    </dgm:pt>
    <dgm:pt modelId="{27B987C8-89C7-4E75-BD2C-5BFCAA2B8049}" type="parTrans" cxnId="{AEEBAAB1-0518-4BC2-90E5-8C6433B8A56A}">
      <dgm:prSet/>
      <dgm:spPr/>
      <dgm:t>
        <a:bodyPr/>
        <a:lstStyle/>
        <a:p>
          <a:endParaRPr lang="en-IN"/>
        </a:p>
      </dgm:t>
    </dgm:pt>
    <dgm:pt modelId="{C9BA2918-9C64-4E8B-8A34-4A351599B260}" type="sibTrans" cxnId="{AEEBAAB1-0518-4BC2-90E5-8C6433B8A56A}">
      <dgm:prSet/>
      <dgm:spPr/>
      <dgm:t>
        <a:bodyPr/>
        <a:lstStyle/>
        <a:p>
          <a:endParaRPr lang="en-IN"/>
        </a:p>
      </dgm:t>
    </dgm:pt>
    <dgm:pt modelId="{2FDAEFB4-1C39-479A-8C98-987B0BF0E3D0}" type="pres">
      <dgm:prSet presAssocID="{DFD5F4DC-721D-46E4-BF4D-A2D68F9DE17E}" presName="Name0" presStyleCnt="0">
        <dgm:presLayoutVars>
          <dgm:dir/>
          <dgm:resizeHandles val="exact"/>
        </dgm:presLayoutVars>
      </dgm:prSet>
      <dgm:spPr/>
    </dgm:pt>
    <dgm:pt modelId="{2669DE3E-C0F9-4BE5-8BC5-C9E977ED696A}" type="pres">
      <dgm:prSet presAssocID="{E8505F7C-8BA3-465F-B029-B471D63C980F}" presName="parTxOnly" presStyleLbl="node1" presStyleIdx="0" presStyleCnt="7" custLinFactNeighborX="-572" custLinFactNeighborY="2128">
        <dgm:presLayoutVars>
          <dgm:bulletEnabled val="1"/>
        </dgm:presLayoutVars>
      </dgm:prSet>
      <dgm:spPr/>
    </dgm:pt>
    <dgm:pt modelId="{FF3798B7-A35C-45D4-A06C-FBD6F44B8966}" type="pres">
      <dgm:prSet presAssocID="{4B67AFA2-FA74-45AD-A7D3-920C507AAA9F}" presName="parSpace" presStyleCnt="0"/>
      <dgm:spPr/>
    </dgm:pt>
    <dgm:pt modelId="{B86FC2F0-B6F7-4B4E-9957-1FAE16058B81}" type="pres">
      <dgm:prSet presAssocID="{9E819550-1BB5-45DE-919F-782F033F903B}" presName="parTxOnly" presStyleLbl="node1" presStyleIdx="1" presStyleCnt="7">
        <dgm:presLayoutVars>
          <dgm:bulletEnabled val="1"/>
        </dgm:presLayoutVars>
      </dgm:prSet>
      <dgm:spPr/>
    </dgm:pt>
    <dgm:pt modelId="{C85B9F0C-5C8E-4533-AB48-7B9A4E18CBB6}" type="pres">
      <dgm:prSet presAssocID="{890403CC-08CD-4B9F-B074-FBE545949F0D}" presName="parSpace" presStyleCnt="0"/>
      <dgm:spPr/>
    </dgm:pt>
    <dgm:pt modelId="{ADB7F03C-A330-4AF3-B23C-D213CEE641D8}" type="pres">
      <dgm:prSet presAssocID="{5A4D8864-A895-4D3A-AB03-3421DFAC90C2}" presName="parTxOnly" presStyleLbl="node1" presStyleIdx="2" presStyleCnt="7">
        <dgm:presLayoutVars>
          <dgm:bulletEnabled val="1"/>
        </dgm:presLayoutVars>
      </dgm:prSet>
      <dgm:spPr/>
    </dgm:pt>
    <dgm:pt modelId="{7867DA63-3D1E-489D-BF2A-188BDD111C41}" type="pres">
      <dgm:prSet presAssocID="{F6D89A10-547A-4A8A-8E5C-CF17DC6CA9F7}" presName="parSpace" presStyleCnt="0"/>
      <dgm:spPr/>
    </dgm:pt>
    <dgm:pt modelId="{CF8E68F9-6FAB-4FF2-BAF9-2AF25B71F6DC}" type="pres">
      <dgm:prSet presAssocID="{733A41D8-2B74-4492-B85B-FB273A07B6B4}" presName="parTxOnly" presStyleLbl="node1" presStyleIdx="3" presStyleCnt="7">
        <dgm:presLayoutVars>
          <dgm:bulletEnabled val="1"/>
        </dgm:presLayoutVars>
      </dgm:prSet>
      <dgm:spPr/>
    </dgm:pt>
    <dgm:pt modelId="{BB4470C8-7970-4FC4-BBED-65AB46675B56}" type="pres">
      <dgm:prSet presAssocID="{99B37827-0D66-4C42-A32D-B3393AD46F7A}" presName="parSpace" presStyleCnt="0"/>
      <dgm:spPr/>
    </dgm:pt>
    <dgm:pt modelId="{736CFDEA-4B59-4473-96FC-2FFF511B49F8}" type="pres">
      <dgm:prSet presAssocID="{1213C49B-F27C-4104-9B52-F55271418723}" presName="parTxOnly" presStyleLbl="node1" presStyleIdx="4" presStyleCnt="7">
        <dgm:presLayoutVars>
          <dgm:bulletEnabled val="1"/>
        </dgm:presLayoutVars>
      </dgm:prSet>
      <dgm:spPr/>
    </dgm:pt>
    <dgm:pt modelId="{CBFF936B-DD40-4D7F-BB43-7A00725CCF79}" type="pres">
      <dgm:prSet presAssocID="{06C12366-E85C-4FF0-B00C-EFD205806D1A}" presName="parSpace" presStyleCnt="0"/>
      <dgm:spPr/>
    </dgm:pt>
    <dgm:pt modelId="{F5037819-7C58-4B44-BE7D-18783F9B9840}" type="pres">
      <dgm:prSet presAssocID="{F02899E2-C3B4-4E04-A924-2C3289371BA4}" presName="parTxOnly" presStyleLbl="node1" presStyleIdx="5" presStyleCnt="7">
        <dgm:presLayoutVars>
          <dgm:bulletEnabled val="1"/>
        </dgm:presLayoutVars>
      </dgm:prSet>
      <dgm:spPr/>
    </dgm:pt>
    <dgm:pt modelId="{756885C0-986C-474A-B492-D52F284FB643}" type="pres">
      <dgm:prSet presAssocID="{D983D54C-B287-4027-8521-ED5BADE0B2FE}" presName="parSpace" presStyleCnt="0"/>
      <dgm:spPr/>
    </dgm:pt>
    <dgm:pt modelId="{CE8541FD-159D-416B-8D6C-97F036EA55B7}" type="pres">
      <dgm:prSet presAssocID="{B8EFB4C3-B355-4924-BF4D-4D08BFF55FCF}" presName="parTxOnly" presStyleLbl="node1" presStyleIdx="6" presStyleCnt="7" custLinFactNeighborY="-2128">
        <dgm:presLayoutVars>
          <dgm:bulletEnabled val="1"/>
        </dgm:presLayoutVars>
      </dgm:prSet>
      <dgm:spPr/>
    </dgm:pt>
  </dgm:ptLst>
  <dgm:cxnLst>
    <dgm:cxn modelId="{421DDB29-3B30-4971-A110-4A4AF6FC2596}" type="presOf" srcId="{F02899E2-C3B4-4E04-A924-2C3289371BA4}" destId="{F5037819-7C58-4B44-BE7D-18783F9B9840}" srcOrd="0" destOrd="0" presId="urn:microsoft.com/office/officeart/2005/8/layout/hChevron3"/>
    <dgm:cxn modelId="{E9E21B2C-E5AD-4D82-8397-F02E6DB22B6E}" type="presOf" srcId="{DFD5F4DC-721D-46E4-BF4D-A2D68F9DE17E}" destId="{2FDAEFB4-1C39-479A-8C98-987B0BF0E3D0}" srcOrd="0" destOrd="0" presId="urn:microsoft.com/office/officeart/2005/8/layout/hChevron3"/>
    <dgm:cxn modelId="{524EB93F-BC6C-44B4-9B93-05569E1D5848}" srcId="{DFD5F4DC-721D-46E4-BF4D-A2D68F9DE17E}" destId="{1213C49B-F27C-4104-9B52-F55271418723}" srcOrd="4" destOrd="0" parTransId="{3FA0655A-53AC-4167-8B74-30B262A74FD5}" sibTransId="{06C12366-E85C-4FF0-B00C-EFD205806D1A}"/>
    <dgm:cxn modelId="{D8142975-F338-4572-B7E6-B4BC9D702141}" srcId="{DFD5F4DC-721D-46E4-BF4D-A2D68F9DE17E}" destId="{9E819550-1BB5-45DE-919F-782F033F903B}" srcOrd="1" destOrd="0" parTransId="{D80A3D37-7626-4B3E-9034-F5EE788EF8D4}" sibTransId="{890403CC-08CD-4B9F-B074-FBE545949F0D}"/>
    <dgm:cxn modelId="{77F3B257-E712-49D0-9C1D-0782E4855C5E}" srcId="{DFD5F4DC-721D-46E4-BF4D-A2D68F9DE17E}" destId="{E8505F7C-8BA3-465F-B029-B471D63C980F}" srcOrd="0" destOrd="0" parTransId="{D7ED64CB-B650-4B07-84E1-EB44E84F340D}" sibTransId="{4B67AFA2-FA74-45AD-A7D3-920C507AAA9F}"/>
    <dgm:cxn modelId="{AE3E0F58-99E4-47F8-9A28-9AE7AAC2BFFE}" type="presOf" srcId="{B8EFB4C3-B355-4924-BF4D-4D08BFF55FCF}" destId="{CE8541FD-159D-416B-8D6C-97F036EA55B7}" srcOrd="0" destOrd="0" presId="urn:microsoft.com/office/officeart/2005/8/layout/hChevron3"/>
    <dgm:cxn modelId="{2E17D178-E8DC-4268-8C5F-327FC6E3DC42}" type="presOf" srcId="{9E819550-1BB5-45DE-919F-782F033F903B}" destId="{B86FC2F0-B6F7-4B4E-9957-1FAE16058B81}" srcOrd="0" destOrd="0" presId="urn:microsoft.com/office/officeart/2005/8/layout/hChevron3"/>
    <dgm:cxn modelId="{D276BA9B-E60B-408D-A225-36BADF0CEA9F}" srcId="{DFD5F4DC-721D-46E4-BF4D-A2D68F9DE17E}" destId="{5A4D8864-A895-4D3A-AB03-3421DFAC90C2}" srcOrd="2" destOrd="0" parTransId="{2577B391-4602-4022-B8B7-41447B824EAC}" sibTransId="{F6D89A10-547A-4A8A-8E5C-CF17DC6CA9F7}"/>
    <dgm:cxn modelId="{894867A2-42C7-4EB3-A82F-CED56AAF8BB0}" srcId="{DFD5F4DC-721D-46E4-BF4D-A2D68F9DE17E}" destId="{733A41D8-2B74-4492-B85B-FB273A07B6B4}" srcOrd="3" destOrd="0" parTransId="{8DBC34B2-7F38-42E8-A431-98124CD20042}" sibTransId="{99B37827-0D66-4C42-A32D-B3393AD46F7A}"/>
    <dgm:cxn modelId="{FC7185A5-BA9B-4C2A-AD66-B4E34A166233}" type="presOf" srcId="{733A41D8-2B74-4492-B85B-FB273A07B6B4}" destId="{CF8E68F9-6FAB-4FF2-BAF9-2AF25B71F6DC}" srcOrd="0" destOrd="0" presId="urn:microsoft.com/office/officeart/2005/8/layout/hChevron3"/>
    <dgm:cxn modelId="{AEEBAAB1-0518-4BC2-90E5-8C6433B8A56A}" srcId="{DFD5F4DC-721D-46E4-BF4D-A2D68F9DE17E}" destId="{B8EFB4C3-B355-4924-BF4D-4D08BFF55FCF}" srcOrd="6" destOrd="0" parTransId="{27B987C8-89C7-4E75-BD2C-5BFCAA2B8049}" sibTransId="{C9BA2918-9C64-4E8B-8A34-4A351599B260}"/>
    <dgm:cxn modelId="{CF9E8BB5-D264-460E-8A04-80B956455417}" type="presOf" srcId="{5A4D8864-A895-4D3A-AB03-3421DFAC90C2}" destId="{ADB7F03C-A330-4AF3-B23C-D213CEE641D8}" srcOrd="0" destOrd="0" presId="urn:microsoft.com/office/officeart/2005/8/layout/hChevron3"/>
    <dgm:cxn modelId="{9910E8C2-1757-4369-B111-3AAE035B4EC1}" type="presOf" srcId="{1213C49B-F27C-4104-9B52-F55271418723}" destId="{736CFDEA-4B59-4473-96FC-2FFF511B49F8}" srcOrd="0" destOrd="0" presId="urn:microsoft.com/office/officeart/2005/8/layout/hChevron3"/>
    <dgm:cxn modelId="{9F4D55DA-14D9-4D3B-A059-B7A69B241BA4}" type="presOf" srcId="{E8505F7C-8BA3-465F-B029-B471D63C980F}" destId="{2669DE3E-C0F9-4BE5-8BC5-C9E977ED696A}" srcOrd="0" destOrd="0" presId="urn:microsoft.com/office/officeart/2005/8/layout/hChevron3"/>
    <dgm:cxn modelId="{32EC04E0-9975-437A-8634-1D62E016439F}" srcId="{DFD5F4DC-721D-46E4-BF4D-A2D68F9DE17E}" destId="{F02899E2-C3B4-4E04-A924-2C3289371BA4}" srcOrd="5" destOrd="0" parTransId="{2CD53186-B2F4-4120-996B-C458453182A4}" sibTransId="{D983D54C-B287-4027-8521-ED5BADE0B2FE}"/>
    <dgm:cxn modelId="{43DD9F99-F966-4AEE-87DC-628D9146AF67}" type="presParOf" srcId="{2FDAEFB4-1C39-479A-8C98-987B0BF0E3D0}" destId="{2669DE3E-C0F9-4BE5-8BC5-C9E977ED696A}" srcOrd="0" destOrd="0" presId="urn:microsoft.com/office/officeart/2005/8/layout/hChevron3"/>
    <dgm:cxn modelId="{B783F834-C748-4B01-93B8-32F7EFDBEF37}" type="presParOf" srcId="{2FDAEFB4-1C39-479A-8C98-987B0BF0E3D0}" destId="{FF3798B7-A35C-45D4-A06C-FBD6F44B8966}" srcOrd="1" destOrd="0" presId="urn:microsoft.com/office/officeart/2005/8/layout/hChevron3"/>
    <dgm:cxn modelId="{0C84E6CA-4085-4345-A17E-D8818F4A9608}" type="presParOf" srcId="{2FDAEFB4-1C39-479A-8C98-987B0BF0E3D0}" destId="{B86FC2F0-B6F7-4B4E-9957-1FAE16058B81}" srcOrd="2" destOrd="0" presId="urn:microsoft.com/office/officeart/2005/8/layout/hChevron3"/>
    <dgm:cxn modelId="{09F74A34-AF88-4AA9-B9D9-C357C70D3E3A}" type="presParOf" srcId="{2FDAEFB4-1C39-479A-8C98-987B0BF0E3D0}" destId="{C85B9F0C-5C8E-4533-AB48-7B9A4E18CBB6}" srcOrd="3" destOrd="0" presId="urn:microsoft.com/office/officeart/2005/8/layout/hChevron3"/>
    <dgm:cxn modelId="{F467CC1E-C1C3-41E4-AD82-F1DEC70CF57F}" type="presParOf" srcId="{2FDAEFB4-1C39-479A-8C98-987B0BF0E3D0}" destId="{ADB7F03C-A330-4AF3-B23C-D213CEE641D8}" srcOrd="4" destOrd="0" presId="urn:microsoft.com/office/officeart/2005/8/layout/hChevron3"/>
    <dgm:cxn modelId="{36C17E56-BF9C-4A1C-96D5-D844554295CF}" type="presParOf" srcId="{2FDAEFB4-1C39-479A-8C98-987B0BF0E3D0}" destId="{7867DA63-3D1E-489D-BF2A-188BDD111C41}" srcOrd="5" destOrd="0" presId="urn:microsoft.com/office/officeart/2005/8/layout/hChevron3"/>
    <dgm:cxn modelId="{5FE7FA44-5072-49DF-9B91-E4C42A56EF4D}" type="presParOf" srcId="{2FDAEFB4-1C39-479A-8C98-987B0BF0E3D0}" destId="{CF8E68F9-6FAB-4FF2-BAF9-2AF25B71F6DC}" srcOrd="6" destOrd="0" presId="urn:microsoft.com/office/officeart/2005/8/layout/hChevron3"/>
    <dgm:cxn modelId="{8D2E9C9B-01D8-42A2-8D60-336B4E76F334}" type="presParOf" srcId="{2FDAEFB4-1C39-479A-8C98-987B0BF0E3D0}" destId="{BB4470C8-7970-4FC4-BBED-65AB46675B56}" srcOrd="7" destOrd="0" presId="urn:microsoft.com/office/officeart/2005/8/layout/hChevron3"/>
    <dgm:cxn modelId="{FEC592A7-40E1-4241-BB59-BD2A621AD4EB}" type="presParOf" srcId="{2FDAEFB4-1C39-479A-8C98-987B0BF0E3D0}" destId="{736CFDEA-4B59-4473-96FC-2FFF511B49F8}" srcOrd="8" destOrd="0" presId="urn:microsoft.com/office/officeart/2005/8/layout/hChevron3"/>
    <dgm:cxn modelId="{1821D1E0-659A-4EA0-A1A5-C06689A78A44}" type="presParOf" srcId="{2FDAEFB4-1C39-479A-8C98-987B0BF0E3D0}" destId="{CBFF936B-DD40-4D7F-BB43-7A00725CCF79}" srcOrd="9" destOrd="0" presId="urn:microsoft.com/office/officeart/2005/8/layout/hChevron3"/>
    <dgm:cxn modelId="{3CCA3C50-5990-47C3-AE24-D9D785FC9750}" type="presParOf" srcId="{2FDAEFB4-1C39-479A-8C98-987B0BF0E3D0}" destId="{F5037819-7C58-4B44-BE7D-18783F9B9840}" srcOrd="10" destOrd="0" presId="urn:microsoft.com/office/officeart/2005/8/layout/hChevron3"/>
    <dgm:cxn modelId="{C97DD6D6-5DA8-460D-A4ED-40BAE12ED8C1}" type="presParOf" srcId="{2FDAEFB4-1C39-479A-8C98-987B0BF0E3D0}" destId="{756885C0-986C-474A-B492-D52F284FB643}" srcOrd="11" destOrd="0" presId="urn:microsoft.com/office/officeart/2005/8/layout/hChevron3"/>
    <dgm:cxn modelId="{DA07E9AC-778B-4634-9E2D-97D8B21A438A}" type="presParOf" srcId="{2FDAEFB4-1C39-479A-8C98-987B0BF0E3D0}" destId="{CE8541FD-159D-416B-8D6C-97F036EA55B7}"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805A464-5F3A-4662-BA38-ED746ED85BBF}" type="doc">
      <dgm:prSet loTypeId="urn:microsoft.com/office/officeart/2005/8/layout/process1" loCatId="process" qsTypeId="urn:microsoft.com/office/officeart/2005/8/quickstyle/simple5" qsCatId="simple" csTypeId="urn:microsoft.com/office/officeart/2005/8/colors/colorful4" csCatId="colorful" phldr="1"/>
      <dgm:spPr/>
      <dgm:t>
        <a:bodyPr/>
        <a:lstStyle/>
        <a:p>
          <a:endParaRPr lang="en-US"/>
        </a:p>
      </dgm:t>
    </dgm:pt>
    <dgm:pt modelId="{06F0FD39-2BED-45A3-B05D-CE556D62D9A7}">
      <dgm:prSet phldrT="[Text]" phldr="0"/>
      <dgm:spPr/>
      <dgm:t>
        <a:bodyPr/>
        <a:lstStyle/>
        <a:p>
          <a:pPr rtl="0"/>
          <a:r>
            <a:rPr lang="en-US">
              <a:latin typeface="Calibri Light" panose="020F0302020204030204"/>
            </a:rPr>
            <a:t>Risk Identification</a:t>
          </a:r>
          <a:endParaRPr lang="en-US"/>
        </a:p>
      </dgm:t>
    </dgm:pt>
    <dgm:pt modelId="{0BA4CC0F-D0AA-44F2-90B6-5D995C0C1DEF}" type="parTrans" cxnId="{C05CEAB8-CC30-403E-BCCE-055BA7390BB4}">
      <dgm:prSet/>
      <dgm:spPr/>
      <dgm:t>
        <a:bodyPr/>
        <a:lstStyle/>
        <a:p>
          <a:endParaRPr lang="en-US"/>
        </a:p>
      </dgm:t>
    </dgm:pt>
    <dgm:pt modelId="{E0CF4086-AB7B-4C25-8060-FA0298637F07}" type="sibTrans" cxnId="{C05CEAB8-CC30-403E-BCCE-055BA7390BB4}">
      <dgm:prSet/>
      <dgm:spPr/>
      <dgm:t>
        <a:bodyPr/>
        <a:lstStyle/>
        <a:p>
          <a:endParaRPr lang="en-US"/>
        </a:p>
      </dgm:t>
    </dgm:pt>
    <dgm:pt modelId="{DCE660D6-9DD6-464E-A748-342221DF6228}">
      <dgm:prSet phldrT="[Text]" phldr="0"/>
      <dgm:spPr/>
      <dgm:t>
        <a:bodyPr/>
        <a:lstStyle/>
        <a:p>
          <a:pPr rtl="0"/>
          <a:r>
            <a:rPr lang="en-US">
              <a:latin typeface="Calibri Light" panose="020F0302020204030204"/>
            </a:rPr>
            <a:t>Identify risk associated with proposed onboarding strategy based on technical, economical, Legal and operational factors</a:t>
          </a:r>
          <a:endParaRPr lang="en-US"/>
        </a:p>
      </dgm:t>
    </dgm:pt>
    <dgm:pt modelId="{10D944E0-E86B-4368-A99D-6D162219537F}" type="parTrans" cxnId="{B679C2D9-CC87-4E64-B8E0-FD087F14399B}">
      <dgm:prSet/>
      <dgm:spPr/>
      <dgm:t>
        <a:bodyPr/>
        <a:lstStyle/>
        <a:p>
          <a:endParaRPr lang="en-US"/>
        </a:p>
      </dgm:t>
    </dgm:pt>
    <dgm:pt modelId="{D16739BF-1D39-4F00-8006-D3350E50AA63}" type="sibTrans" cxnId="{B679C2D9-CC87-4E64-B8E0-FD087F14399B}">
      <dgm:prSet/>
      <dgm:spPr/>
      <dgm:t>
        <a:bodyPr/>
        <a:lstStyle/>
        <a:p>
          <a:endParaRPr lang="en-US"/>
        </a:p>
      </dgm:t>
    </dgm:pt>
    <dgm:pt modelId="{074BE750-7983-4DC6-A24F-05519E6BE400}">
      <dgm:prSet phldrT="[Text]" phldr="0"/>
      <dgm:spPr/>
      <dgm:t>
        <a:bodyPr/>
        <a:lstStyle/>
        <a:p>
          <a:pPr rtl="0"/>
          <a:r>
            <a:rPr lang="en-US">
              <a:latin typeface="Calibri Light" panose="020F0302020204030204"/>
            </a:rPr>
            <a:t>Risk Analysis</a:t>
          </a:r>
          <a:endParaRPr lang="en-US"/>
        </a:p>
      </dgm:t>
    </dgm:pt>
    <dgm:pt modelId="{ED3849B1-B847-4B18-A43A-1936D88BF52A}" type="parTrans" cxnId="{4E58AE81-28ED-4E25-9C11-77080C1FF010}">
      <dgm:prSet/>
      <dgm:spPr/>
      <dgm:t>
        <a:bodyPr/>
        <a:lstStyle/>
        <a:p>
          <a:endParaRPr lang="en-US"/>
        </a:p>
      </dgm:t>
    </dgm:pt>
    <dgm:pt modelId="{3D3D8569-8FBB-48F2-B119-6333838A6F27}" type="sibTrans" cxnId="{4E58AE81-28ED-4E25-9C11-77080C1FF010}">
      <dgm:prSet/>
      <dgm:spPr/>
      <dgm:t>
        <a:bodyPr/>
        <a:lstStyle/>
        <a:p>
          <a:endParaRPr lang="en-US"/>
        </a:p>
      </dgm:t>
    </dgm:pt>
    <dgm:pt modelId="{5FA6E49E-3B06-4B28-BF5D-50C6D00755C9}">
      <dgm:prSet phldrT="[Text]" phldr="0"/>
      <dgm:spPr/>
      <dgm:t>
        <a:bodyPr/>
        <a:lstStyle/>
        <a:p>
          <a:pPr rtl="0"/>
          <a:r>
            <a:rPr lang="en-US">
              <a:latin typeface="Calibri Light" panose="020F0302020204030204"/>
            </a:rPr>
            <a:t>Define the certainty of identified risk</a:t>
          </a:r>
          <a:endParaRPr lang="en-US"/>
        </a:p>
      </dgm:t>
    </dgm:pt>
    <dgm:pt modelId="{F8E69349-941A-4576-B240-0D16DB33491A}" type="parTrans" cxnId="{395EA72D-9F56-47A3-A9FD-EC13A6A149CD}">
      <dgm:prSet/>
      <dgm:spPr/>
      <dgm:t>
        <a:bodyPr/>
        <a:lstStyle/>
        <a:p>
          <a:endParaRPr lang="en-US"/>
        </a:p>
      </dgm:t>
    </dgm:pt>
    <dgm:pt modelId="{34993568-41C7-45ED-9E2D-90589ACEEACF}" type="sibTrans" cxnId="{395EA72D-9F56-47A3-A9FD-EC13A6A149CD}">
      <dgm:prSet/>
      <dgm:spPr/>
      <dgm:t>
        <a:bodyPr/>
        <a:lstStyle/>
        <a:p>
          <a:endParaRPr lang="en-US"/>
        </a:p>
      </dgm:t>
    </dgm:pt>
    <dgm:pt modelId="{E28B353F-FD99-4F61-BEFE-A40B1CE40151}">
      <dgm:prSet phldrT="[Text]" phldr="0"/>
      <dgm:spPr/>
      <dgm:t>
        <a:bodyPr/>
        <a:lstStyle/>
        <a:p>
          <a:pPr rtl="0"/>
          <a:r>
            <a:rPr lang="en-US">
              <a:latin typeface="Calibri Light" panose="020F0302020204030204"/>
            </a:rPr>
            <a:t>Prepare a matrix to analyze its impact and likelihood of occurrence</a:t>
          </a:r>
          <a:endParaRPr lang="en-US"/>
        </a:p>
      </dgm:t>
    </dgm:pt>
    <dgm:pt modelId="{91EFAA75-767B-438B-A3B3-1D7DAC303587}" type="parTrans" cxnId="{DD4B90EE-603D-4609-9788-9DB38F2BCC67}">
      <dgm:prSet/>
      <dgm:spPr/>
      <dgm:t>
        <a:bodyPr/>
        <a:lstStyle/>
        <a:p>
          <a:endParaRPr lang="en-US"/>
        </a:p>
      </dgm:t>
    </dgm:pt>
    <dgm:pt modelId="{F11515F8-3383-44A8-A9C1-10777EC80C83}" type="sibTrans" cxnId="{DD4B90EE-603D-4609-9788-9DB38F2BCC67}">
      <dgm:prSet/>
      <dgm:spPr/>
      <dgm:t>
        <a:bodyPr/>
        <a:lstStyle/>
        <a:p>
          <a:endParaRPr lang="en-US"/>
        </a:p>
      </dgm:t>
    </dgm:pt>
    <dgm:pt modelId="{3AC66724-42E7-40EC-ADEE-104882917061}">
      <dgm:prSet phldrT="[Text]" phldr="0"/>
      <dgm:spPr/>
      <dgm:t>
        <a:bodyPr/>
        <a:lstStyle/>
        <a:p>
          <a:pPr rtl="0"/>
          <a:r>
            <a:rPr lang="en-US">
              <a:latin typeface="Calibri Light" panose="020F0302020204030204"/>
            </a:rPr>
            <a:t>Implement solution</a:t>
          </a:r>
          <a:endParaRPr lang="en-US"/>
        </a:p>
      </dgm:t>
    </dgm:pt>
    <dgm:pt modelId="{BBD9347C-A5B3-4E09-A314-D46230300005}" type="parTrans" cxnId="{32435FAA-3083-4574-951D-45E994F2C496}">
      <dgm:prSet/>
      <dgm:spPr/>
      <dgm:t>
        <a:bodyPr/>
        <a:lstStyle/>
        <a:p>
          <a:endParaRPr lang="en-US"/>
        </a:p>
      </dgm:t>
    </dgm:pt>
    <dgm:pt modelId="{257DF070-46E3-4CD0-92AF-916DBBF3D822}" type="sibTrans" cxnId="{32435FAA-3083-4574-951D-45E994F2C496}">
      <dgm:prSet/>
      <dgm:spPr/>
      <dgm:t>
        <a:bodyPr/>
        <a:lstStyle/>
        <a:p>
          <a:endParaRPr lang="en-US"/>
        </a:p>
      </dgm:t>
    </dgm:pt>
    <dgm:pt modelId="{4BD03E2E-0843-47E8-9B22-E33EE5305A56}">
      <dgm:prSet phldrT="[Text]" phldr="0"/>
      <dgm:spPr/>
      <dgm:t>
        <a:bodyPr/>
        <a:lstStyle/>
        <a:p>
          <a:pPr rtl="0"/>
          <a:r>
            <a:rPr lang="en-US">
              <a:latin typeface="Calibri Light" panose="020F0302020204030204"/>
            </a:rPr>
            <a:t>Identify solution and its synergies with OpenAI and the onboarded firm </a:t>
          </a:r>
          <a:endParaRPr lang="en-US"/>
        </a:p>
      </dgm:t>
    </dgm:pt>
    <dgm:pt modelId="{DC84EE7F-1DDF-4778-A795-B8144D5F85F7}" type="parTrans" cxnId="{6E9AF976-0E5F-431D-BB72-D5FA90BF01D4}">
      <dgm:prSet/>
      <dgm:spPr/>
      <dgm:t>
        <a:bodyPr/>
        <a:lstStyle/>
        <a:p>
          <a:endParaRPr lang="en-US"/>
        </a:p>
      </dgm:t>
    </dgm:pt>
    <dgm:pt modelId="{3D470A2F-B1EE-4086-8565-75CA90C8CA65}" type="sibTrans" cxnId="{6E9AF976-0E5F-431D-BB72-D5FA90BF01D4}">
      <dgm:prSet/>
      <dgm:spPr/>
      <dgm:t>
        <a:bodyPr/>
        <a:lstStyle/>
        <a:p>
          <a:endParaRPr lang="en-US"/>
        </a:p>
      </dgm:t>
    </dgm:pt>
    <dgm:pt modelId="{2732FA56-D149-4F3E-A840-857E33CAB87F}" type="pres">
      <dgm:prSet presAssocID="{9805A464-5F3A-4662-BA38-ED746ED85BBF}" presName="Name0" presStyleCnt="0">
        <dgm:presLayoutVars>
          <dgm:dir/>
          <dgm:resizeHandles val="exact"/>
        </dgm:presLayoutVars>
      </dgm:prSet>
      <dgm:spPr/>
    </dgm:pt>
    <dgm:pt modelId="{87F5D8CF-048F-4C8E-AC9F-A32C4CA67551}" type="pres">
      <dgm:prSet presAssocID="{06F0FD39-2BED-45A3-B05D-CE556D62D9A7}" presName="node" presStyleLbl="node1" presStyleIdx="0" presStyleCnt="3">
        <dgm:presLayoutVars>
          <dgm:bulletEnabled val="1"/>
        </dgm:presLayoutVars>
      </dgm:prSet>
      <dgm:spPr/>
    </dgm:pt>
    <dgm:pt modelId="{581D734E-5801-48D3-B2E9-9B7087B3DEF9}" type="pres">
      <dgm:prSet presAssocID="{E0CF4086-AB7B-4C25-8060-FA0298637F07}" presName="sibTrans" presStyleLbl="sibTrans2D1" presStyleIdx="0" presStyleCnt="2"/>
      <dgm:spPr/>
    </dgm:pt>
    <dgm:pt modelId="{46EFD0A1-7826-4B31-9BD5-A07DDF7BAD6D}" type="pres">
      <dgm:prSet presAssocID="{E0CF4086-AB7B-4C25-8060-FA0298637F07}" presName="connectorText" presStyleLbl="sibTrans2D1" presStyleIdx="0" presStyleCnt="2"/>
      <dgm:spPr/>
    </dgm:pt>
    <dgm:pt modelId="{9913ABC5-1D51-493E-8CFC-6D6FE66A24DF}" type="pres">
      <dgm:prSet presAssocID="{074BE750-7983-4DC6-A24F-05519E6BE400}" presName="node" presStyleLbl="node1" presStyleIdx="1" presStyleCnt="3">
        <dgm:presLayoutVars>
          <dgm:bulletEnabled val="1"/>
        </dgm:presLayoutVars>
      </dgm:prSet>
      <dgm:spPr/>
    </dgm:pt>
    <dgm:pt modelId="{CABCF29E-C3EF-46A3-BAB8-E45A902F1C87}" type="pres">
      <dgm:prSet presAssocID="{3D3D8569-8FBB-48F2-B119-6333838A6F27}" presName="sibTrans" presStyleLbl="sibTrans2D1" presStyleIdx="1" presStyleCnt="2"/>
      <dgm:spPr/>
    </dgm:pt>
    <dgm:pt modelId="{381F4F72-4DFF-4653-AB4E-1B44156D9DDA}" type="pres">
      <dgm:prSet presAssocID="{3D3D8569-8FBB-48F2-B119-6333838A6F27}" presName="connectorText" presStyleLbl="sibTrans2D1" presStyleIdx="1" presStyleCnt="2"/>
      <dgm:spPr/>
    </dgm:pt>
    <dgm:pt modelId="{616B2CB4-9F8F-4272-8606-8F5184A8C66F}" type="pres">
      <dgm:prSet presAssocID="{3AC66724-42E7-40EC-ADEE-104882917061}" presName="node" presStyleLbl="node1" presStyleIdx="2" presStyleCnt="3">
        <dgm:presLayoutVars>
          <dgm:bulletEnabled val="1"/>
        </dgm:presLayoutVars>
      </dgm:prSet>
      <dgm:spPr/>
    </dgm:pt>
  </dgm:ptLst>
  <dgm:cxnLst>
    <dgm:cxn modelId="{2B13E405-C4DC-48EF-8EEC-88A5E5C85791}" type="presOf" srcId="{E0CF4086-AB7B-4C25-8060-FA0298637F07}" destId="{581D734E-5801-48D3-B2E9-9B7087B3DEF9}" srcOrd="0" destOrd="0" presId="urn:microsoft.com/office/officeart/2005/8/layout/process1"/>
    <dgm:cxn modelId="{ED10F716-A924-4D6C-8A1A-8E1C4B5968AF}" type="presOf" srcId="{4BD03E2E-0843-47E8-9B22-E33EE5305A56}" destId="{616B2CB4-9F8F-4272-8606-8F5184A8C66F}" srcOrd="0" destOrd="1" presId="urn:microsoft.com/office/officeart/2005/8/layout/process1"/>
    <dgm:cxn modelId="{395EA72D-9F56-47A3-A9FD-EC13A6A149CD}" srcId="{074BE750-7983-4DC6-A24F-05519E6BE400}" destId="{5FA6E49E-3B06-4B28-BF5D-50C6D00755C9}" srcOrd="0" destOrd="0" parTransId="{F8E69349-941A-4576-B240-0D16DB33491A}" sibTransId="{34993568-41C7-45ED-9E2D-90589ACEEACF}"/>
    <dgm:cxn modelId="{F555E15F-93F0-4C44-8833-97433EB99B0E}" type="presOf" srcId="{074BE750-7983-4DC6-A24F-05519E6BE400}" destId="{9913ABC5-1D51-493E-8CFC-6D6FE66A24DF}" srcOrd="0" destOrd="0" presId="urn:microsoft.com/office/officeart/2005/8/layout/process1"/>
    <dgm:cxn modelId="{E8719867-1CED-4968-A0DC-65A34E295F1A}" type="presOf" srcId="{9805A464-5F3A-4662-BA38-ED746ED85BBF}" destId="{2732FA56-D149-4F3E-A840-857E33CAB87F}" srcOrd="0" destOrd="0" presId="urn:microsoft.com/office/officeart/2005/8/layout/process1"/>
    <dgm:cxn modelId="{B80E844F-4670-430E-A574-4E2232511A8C}" type="presOf" srcId="{E0CF4086-AB7B-4C25-8060-FA0298637F07}" destId="{46EFD0A1-7826-4B31-9BD5-A07DDF7BAD6D}" srcOrd="1" destOrd="0" presId="urn:microsoft.com/office/officeart/2005/8/layout/process1"/>
    <dgm:cxn modelId="{6E9AF976-0E5F-431D-BB72-D5FA90BF01D4}" srcId="{3AC66724-42E7-40EC-ADEE-104882917061}" destId="{4BD03E2E-0843-47E8-9B22-E33EE5305A56}" srcOrd="0" destOrd="0" parTransId="{DC84EE7F-1DDF-4778-A795-B8144D5F85F7}" sibTransId="{3D470A2F-B1EE-4086-8565-75CA90C8CA65}"/>
    <dgm:cxn modelId="{4E58AE81-28ED-4E25-9C11-77080C1FF010}" srcId="{9805A464-5F3A-4662-BA38-ED746ED85BBF}" destId="{074BE750-7983-4DC6-A24F-05519E6BE400}" srcOrd="1" destOrd="0" parTransId="{ED3849B1-B847-4B18-A43A-1936D88BF52A}" sibTransId="{3D3D8569-8FBB-48F2-B119-6333838A6F27}"/>
    <dgm:cxn modelId="{72357E92-B178-442C-AB42-CA1DADCCFDC8}" type="presOf" srcId="{3D3D8569-8FBB-48F2-B119-6333838A6F27}" destId="{381F4F72-4DFF-4653-AB4E-1B44156D9DDA}" srcOrd="1" destOrd="0" presId="urn:microsoft.com/office/officeart/2005/8/layout/process1"/>
    <dgm:cxn modelId="{E6F2BBA9-F556-4162-8722-A609F846D474}" type="presOf" srcId="{3D3D8569-8FBB-48F2-B119-6333838A6F27}" destId="{CABCF29E-C3EF-46A3-BAB8-E45A902F1C87}" srcOrd="0" destOrd="0" presId="urn:microsoft.com/office/officeart/2005/8/layout/process1"/>
    <dgm:cxn modelId="{32435FAA-3083-4574-951D-45E994F2C496}" srcId="{9805A464-5F3A-4662-BA38-ED746ED85BBF}" destId="{3AC66724-42E7-40EC-ADEE-104882917061}" srcOrd="2" destOrd="0" parTransId="{BBD9347C-A5B3-4E09-A314-D46230300005}" sibTransId="{257DF070-46E3-4CD0-92AF-916DBBF3D822}"/>
    <dgm:cxn modelId="{F8F9A0AE-0CF2-41BB-8AA6-A31D5658F2E7}" type="presOf" srcId="{3AC66724-42E7-40EC-ADEE-104882917061}" destId="{616B2CB4-9F8F-4272-8606-8F5184A8C66F}" srcOrd="0" destOrd="0" presId="urn:microsoft.com/office/officeart/2005/8/layout/process1"/>
    <dgm:cxn modelId="{C05CEAB8-CC30-403E-BCCE-055BA7390BB4}" srcId="{9805A464-5F3A-4662-BA38-ED746ED85BBF}" destId="{06F0FD39-2BED-45A3-B05D-CE556D62D9A7}" srcOrd="0" destOrd="0" parTransId="{0BA4CC0F-D0AA-44F2-90B6-5D995C0C1DEF}" sibTransId="{E0CF4086-AB7B-4C25-8060-FA0298637F07}"/>
    <dgm:cxn modelId="{24131DC0-4183-4394-8958-9CAD8978939E}" type="presOf" srcId="{DCE660D6-9DD6-464E-A748-342221DF6228}" destId="{87F5D8CF-048F-4C8E-AC9F-A32C4CA67551}" srcOrd="0" destOrd="1" presId="urn:microsoft.com/office/officeart/2005/8/layout/process1"/>
    <dgm:cxn modelId="{6AB2DDC2-8E0B-4369-B20A-B049BEBE2356}" type="presOf" srcId="{E28B353F-FD99-4F61-BEFE-A40B1CE40151}" destId="{9913ABC5-1D51-493E-8CFC-6D6FE66A24DF}" srcOrd="0" destOrd="2" presId="urn:microsoft.com/office/officeart/2005/8/layout/process1"/>
    <dgm:cxn modelId="{7C0C51D7-B873-4622-9E8F-30D7CA2C7B11}" type="presOf" srcId="{06F0FD39-2BED-45A3-B05D-CE556D62D9A7}" destId="{87F5D8CF-048F-4C8E-AC9F-A32C4CA67551}" srcOrd="0" destOrd="0" presId="urn:microsoft.com/office/officeart/2005/8/layout/process1"/>
    <dgm:cxn modelId="{B679C2D9-CC87-4E64-B8E0-FD087F14399B}" srcId="{06F0FD39-2BED-45A3-B05D-CE556D62D9A7}" destId="{DCE660D6-9DD6-464E-A748-342221DF6228}" srcOrd="0" destOrd="0" parTransId="{10D944E0-E86B-4368-A99D-6D162219537F}" sibTransId="{D16739BF-1D39-4F00-8006-D3350E50AA63}"/>
    <dgm:cxn modelId="{DD4B90EE-603D-4609-9788-9DB38F2BCC67}" srcId="{074BE750-7983-4DC6-A24F-05519E6BE400}" destId="{E28B353F-FD99-4F61-BEFE-A40B1CE40151}" srcOrd="1" destOrd="0" parTransId="{91EFAA75-767B-438B-A3B3-1D7DAC303587}" sibTransId="{F11515F8-3383-44A8-A9C1-10777EC80C83}"/>
    <dgm:cxn modelId="{3FF22EEF-7717-4A32-8466-908917E78261}" type="presOf" srcId="{5FA6E49E-3B06-4B28-BF5D-50C6D00755C9}" destId="{9913ABC5-1D51-493E-8CFC-6D6FE66A24DF}" srcOrd="0" destOrd="1" presId="urn:microsoft.com/office/officeart/2005/8/layout/process1"/>
    <dgm:cxn modelId="{60173001-F292-4938-8494-2791E33D51C5}" type="presParOf" srcId="{2732FA56-D149-4F3E-A840-857E33CAB87F}" destId="{87F5D8CF-048F-4C8E-AC9F-A32C4CA67551}" srcOrd="0" destOrd="0" presId="urn:microsoft.com/office/officeart/2005/8/layout/process1"/>
    <dgm:cxn modelId="{FBE13730-8B01-4D88-B162-230A710CBC0C}" type="presParOf" srcId="{2732FA56-D149-4F3E-A840-857E33CAB87F}" destId="{581D734E-5801-48D3-B2E9-9B7087B3DEF9}" srcOrd="1" destOrd="0" presId="urn:microsoft.com/office/officeart/2005/8/layout/process1"/>
    <dgm:cxn modelId="{781A0A9B-4499-4212-9157-6EDBB6F65B72}" type="presParOf" srcId="{581D734E-5801-48D3-B2E9-9B7087B3DEF9}" destId="{46EFD0A1-7826-4B31-9BD5-A07DDF7BAD6D}" srcOrd="0" destOrd="0" presId="urn:microsoft.com/office/officeart/2005/8/layout/process1"/>
    <dgm:cxn modelId="{FE2CFCC3-C831-4E36-A8CB-3C75AA48389D}" type="presParOf" srcId="{2732FA56-D149-4F3E-A840-857E33CAB87F}" destId="{9913ABC5-1D51-493E-8CFC-6D6FE66A24DF}" srcOrd="2" destOrd="0" presId="urn:microsoft.com/office/officeart/2005/8/layout/process1"/>
    <dgm:cxn modelId="{F541E17D-2B46-44F1-9A9C-ADC8B8D8188F}" type="presParOf" srcId="{2732FA56-D149-4F3E-A840-857E33CAB87F}" destId="{CABCF29E-C3EF-46A3-BAB8-E45A902F1C87}" srcOrd="3" destOrd="0" presId="urn:microsoft.com/office/officeart/2005/8/layout/process1"/>
    <dgm:cxn modelId="{5ADB7F7D-7C08-483B-8070-5A1B7FBF7A05}" type="presParOf" srcId="{CABCF29E-C3EF-46A3-BAB8-E45A902F1C87}" destId="{381F4F72-4DFF-4653-AB4E-1B44156D9DDA}" srcOrd="0" destOrd="0" presId="urn:microsoft.com/office/officeart/2005/8/layout/process1"/>
    <dgm:cxn modelId="{E002DD37-02A2-4BB8-B3FC-A19A8E8DEA68}" type="presParOf" srcId="{2732FA56-D149-4F3E-A840-857E33CAB87F}" destId="{616B2CB4-9F8F-4272-8606-8F5184A8C66F}" srcOrd="4"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FD5F4DC-721D-46E4-BF4D-A2D68F9DE17E}" type="doc">
      <dgm:prSet loTypeId="urn:microsoft.com/office/officeart/2005/8/layout/hChevron3" loCatId="process" qsTypeId="urn:microsoft.com/office/officeart/2005/8/quickstyle/simple1" qsCatId="simple" csTypeId="urn:microsoft.com/office/officeart/2005/8/colors/accent1_2" csCatId="accent1" phldr="1"/>
      <dgm:spPr/>
    </dgm:pt>
    <dgm:pt modelId="{E8505F7C-8BA3-465F-B029-B471D63C980F}">
      <dgm:prSet phldrT="[Text]" custT="1"/>
      <dgm:spPr>
        <a:solidFill>
          <a:schemeClr val="accent1">
            <a:lumMod val="40000"/>
            <a:lumOff val="60000"/>
          </a:schemeClr>
        </a:solidFill>
      </dgm:spPr>
      <dgm:t>
        <a:bodyPr/>
        <a:lstStyle/>
        <a:p>
          <a:r>
            <a:rPr lang="en-GB" sz="1400" b="1">
              <a:solidFill>
                <a:schemeClr val="bg1"/>
              </a:solidFill>
            </a:rPr>
            <a:t>Industry Overview</a:t>
          </a:r>
          <a:endParaRPr lang="en-IN" sz="1400" b="1">
            <a:solidFill>
              <a:schemeClr val="bg1"/>
            </a:solidFill>
          </a:endParaRPr>
        </a:p>
      </dgm:t>
    </dgm:pt>
    <dgm:pt modelId="{D7ED64CB-B650-4B07-84E1-EB44E84F340D}" type="parTrans" cxnId="{77F3B257-E712-49D0-9C1D-0782E4855C5E}">
      <dgm:prSet/>
      <dgm:spPr/>
      <dgm:t>
        <a:bodyPr/>
        <a:lstStyle/>
        <a:p>
          <a:endParaRPr lang="en-IN"/>
        </a:p>
      </dgm:t>
    </dgm:pt>
    <dgm:pt modelId="{4B67AFA2-FA74-45AD-A7D3-920C507AAA9F}" type="sibTrans" cxnId="{77F3B257-E712-49D0-9C1D-0782E4855C5E}">
      <dgm:prSet/>
      <dgm:spPr/>
      <dgm:t>
        <a:bodyPr/>
        <a:lstStyle/>
        <a:p>
          <a:endParaRPr lang="en-IN"/>
        </a:p>
      </dgm:t>
    </dgm:pt>
    <dgm:pt modelId="{9E819550-1BB5-45DE-919F-782F033F903B}">
      <dgm:prSet phldrT="[Text]"/>
      <dgm:spPr>
        <a:solidFill>
          <a:schemeClr val="accent1">
            <a:lumMod val="40000"/>
            <a:lumOff val="60000"/>
          </a:schemeClr>
        </a:solidFill>
      </dgm:spPr>
      <dgm:t>
        <a:bodyPr/>
        <a:lstStyle/>
        <a:p>
          <a:pPr algn="ctr"/>
          <a:r>
            <a:rPr lang="en-GB" b="1">
              <a:latin typeface="Times New Roman" panose="02020603050405020304" pitchFamily="18" charset="0"/>
              <a:cs typeface="Times New Roman" panose="02020603050405020304" pitchFamily="18" charset="0"/>
            </a:rPr>
            <a:t>Revenue Model</a:t>
          </a:r>
          <a:endParaRPr lang="en-IN" b="1">
            <a:latin typeface="Times New Roman" panose="02020603050405020304" pitchFamily="18" charset="0"/>
            <a:cs typeface="Times New Roman" panose="02020603050405020304" pitchFamily="18" charset="0"/>
          </a:endParaRPr>
        </a:p>
      </dgm:t>
    </dgm:pt>
    <dgm:pt modelId="{D80A3D37-7626-4B3E-9034-F5EE788EF8D4}" type="parTrans" cxnId="{D8142975-F338-4572-B7E6-B4BC9D702141}">
      <dgm:prSet/>
      <dgm:spPr/>
      <dgm:t>
        <a:bodyPr/>
        <a:lstStyle/>
        <a:p>
          <a:endParaRPr lang="en-IN"/>
        </a:p>
      </dgm:t>
    </dgm:pt>
    <dgm:pt modelId="{890403CC-08CD-4B9F-B074-FBE545949F0D}" type="sibTrans" cxnId="{D8142975-F338-4572-B7E6-B4BC9D702141}">
      <dgm:prSet/>
      <dgm:spPr/>
      <dgm:t>
        <a:bodyPr/>
        <a:lstStyle/>
        <a:p>
          <a:endParaRPr lang="en-IN"/>
        </a:p>
      </dgm:t>
    </dgm:pt>
    <dgm:pt modelId="{5A4D8864-A895-4D3A-AB03-3421DFAC90C2}">
      <dgm:prSet phldrT="[Text]"/>
      <dgm:spPr>
        <a:solidFill>
          <a:schemeClr val="accent1">
            <a:lumMod val="40000"/>
            <a:lumOff val="60000"/>
          </a:schemeClr>
        </a:solidFill>
      </dgm:spPr>
      <dgm:t>
        <a:bodyPr/>
        <a:lstStyle/>
        <a:p>
          <a:r>
            <a:rPr lang="en-GB" b="1">
              <a:latin typeface="Times New Roman" panose="02020603050405020304" pitchFamily="18" charset="0"/>
              <a:cs typeface="Times New Roman" panose="02020603050405020304" pitchFamily="18" charset="0"/>
            </a:rPr>
            <a:t>Feasibility</a:t>
          </a:r>
          <a:endParaRPr lang="en-IN" b="1">
            <a:latin typeface="Times New Roman" panose="02020603050405020304" pitchFamily="18" charset="0"/>
            <a:cs typeface="Times New Roman" panose="02020603050405020304" pitchFamily="18" charset="0"/>
          </a:endParaRPr>
        </a:p>
      </dgm:t>
    </dgm:pt>
    <dgm:pt modelId="{2577B391-4602-4022-B8B7-41447B824EAC}" type="parTrans" cxnId="{D276BA9B-E60B-408D-A225-36BADF0CEA9F}">
      <dgm:prSet/>
      <dgm:spPr/>
      <dgm:t>
        <a:bodyPr/>
        <a:lstStyle/>
        <a:p>
          <a:endParaRPr lang="en-IN"/>
        </a:p>
      </dgm:t>
    </dgm:pt>
    <dgm:pt modelId="{F6D89A10-547A-4A8A-8E5C-CF17DC6CA9F7}" type="sibTrans" cxnId="{D276BA9B-E60B-408D-A225-36BADF0CEA9F}">
      <dgm:prSet/>
      <dgm:spPr/>
      <dgm:t>
        <a:bodyPr/>
        <a:lstStyle/>
        <a:p>
          <a:endParaRPr lang="en-IN"/>
        </a:p>
      </dgm:t>
    </dgm:pt>
    <dgm:pt modelId="{733A41D8-2B74-4492-B85B-FB273A07B6B4}">
      <dgm:prSet/>
      <dgm:spPr>
        <a:solidFill>
          <a:schemeClr val="accent1">
            <a:lumMod val="40000"/>
            <a:lumOff val="60000"/>
          </a:schemeClr>
        </a:solidFill>
      </dgm:spPr>
      <dgm:t>
        <a:bodyPr/>
        <a:lstStyle/>
        <a:p>
          <a:r>
            <a:rPr lang="en-GB" b="1"/>
            <a:t>Go-To-Market Strategy</a:t>
          </a:r>
          <a:endParaRPr lang="en-IN" b="1"/>
        </a:p>
      </dgm:t>
    </dgm:pt>
    <dgm:pt modelId="{8DBC34B2-7F38-42E8-A431-98124CD20042}" type="parTrans" cxnId="{894867A2-42C7-4EB3-A82F-CED56AAF8BB0}">
      <dgm:prSet/>
      <dgm:spPr/>
      <dgm:t>
        <a:bodyPr/>
        <a:lstStyle/>
        <a:p>
          <a:endParaRPr lang="en-IN"/>
        </a:p>
      </dgm:t>
    </dgm:pt>
    <dgm:pt modelId="{99B37827-0D66-4C42-A32D-B3393AD46F7A}" type="sibTrans" cxnId="{894867A2-42C7-4EB3-A82F-CED56AAF8BB0}">
      <dgm:prSet/>
      <dgm:spPr/>
      <dgm:t>
        <a:bodyPr/>
        <a:lstStyle/>
        <a:p>
          <a:endParaRPr lang="en-IN"/>
        </a:p>
      </dgm:t>
    </dgm:pt>
    <dgm:pt modelId="{1213C49B-F27C-4104-9B52-F55271418723}">
      <dgm:prSet custT="1"/>
      <dgm:spPr>
        <a:solidFill>
          <a:srgbClr val="B4C7E7"/>
        </a:solidFill>
      </dgm:spPr>
      <dgm:t>
        <a:bodyPr/>
        <a:lstStyle/>
        <a:p>
          <a:r>
            <a:rPr lang="en-GB" sz="1200" b="1">
              <a:latin typeface="Times New Roman" panose="02020603050405020304" pitchFamily="18" charset="0"/>
              <a:cs typeface="Times New Roman" panose="02020603050405020304" pitchFamily="18" charset="0"/>
            </a:rPr>
            <a:t>AI Chip Industry Overview</a:t>
          </a:r>
          <a:endParaRPr lang="en-IN" sz="1200" b="1">
            <a:latin typeface="Times New Roman" panose="02020603050405020304" pitchFamily="18" charset="0"/>
            <a:cs typeface="Times New Roman" panose="02020603050405020304" pitchFamily="18" charset="0"/>
          </a:endParaRPr>
        </a:p>
      </dgm:t>
    </dgm:pt>
    <dgm:pt modelId="{3FA0655A-53AC-4167-8B74-30B262A74FD5}" type="parTrans" cxnId="{524EB93F-BC6C-44B4-9B93-05569E1D5848}">
      <dgm:prSet/>
      <dgm:spPr/>
      <dgm:t>
        <a:bodyPr/>
        <a:lstStyle/>
        <a:p>
          <a:endParaRPr lang="en-IN"/>
        </a:p>
      </dgm:t>
    </dgm:pt>
    <dgm:pt modelId="{06C12366-E85C-4FF0-B00C-EFD205806D1A}" type="sibTrans" cxnId="{524EB93F-BC6C-44B4-9B93-05569E1D5848}">
      <dgm:prSet/>
      <dgm:spPr/>
      <dgm:t>
        <a:bodyPr/>
        <a:lstStyle/>
        <a:p>
          <a:endParaRPr lang="en-IN"/>
        </a:p>
      </dgm:t>
    </dgm:pt>
    <dgm:pt modelId="{F02899E2-C3B4-4E04-A924-2C3289371BA4}">
      <dgm:prSet/>
      <dgm:spPr>
        <a:solidFill>
          <a:srgbClr val="B4C7E7"/>
        </a:solidFill>
      </dgm:spPr>
      <dgm:t>
        <a:bodyPr/>
        <a:lstStyle/>
        <a:p>
          <a:r>
            <a:rPr lang="en-GB" b="1">
              <a:latin typeface="Times New Roman" panose="02020603050405020304" pitchFamily="18" charset="0"/>
              <a:cs typeface="Times New Roman" panose="02020603050405020304" pitchFamily="18" charset="0"/>
            </a:rPr>
            <a:t>Our Strategy</a:t>
          </a:r>
          <a:endParaRPr lang="en-IN" b="1">
            <a:latin typeface="Times New Roman" panose="02020603050405020304" pitchFamily="18" charset="0"/>
            <a:cs typeface="Times New Roman" panose="02020603050405020304" pitchFamily="18" charset="0"/>
          </a:endParaRPr>
        </a:p>
      </dgm:t>
    </dgm:pt>
    <dgm:pt modelId="{2CD53186-B2F4-4120-996B-C458453182A4}" type="parTrans" cxnId="{32EC04E0-9975-437A-8634-1D62E016439F}">
      <dgm:prSet/>
      <dgm:spPr/>
      <dgm:t>
        <a:bodyPr/>
        <a:lstStyle/>
        <a:p>
          <a:endParaRPr lang="en-IN"/>
        </a:p>
      </dgm:t>
    </dgm:pt>
    <dgm:pt modelId="{D983D54C-B287-4027-8521-ED5BADE0B2FE}" type="sibTrans" cxnId="{32EC04E0-9975-437A-8634-1D62E016439F}">
      <dgm:prSet/>
      <dgm:spPr/>
      <dgm:t>
        <a:bodyPr/>
        <a:lstStyle/>
        <a:p>
          <a:endParaRPr lang="en-IN"/>
        </a:p>
      </dgm:t>
    </dgm:pt>
    <dgm:pt modelId="{B8EFB4C3-B355-4924-BF4D-4D08BFF55FCF}">
      <dgm:prSet/>
      <dgm:spPr>
        <a:solidFill>
          <a:srgbClr val="4472C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b="1">
              <a:latin typeface="Times New Roman" panose="02020603050405020304" pitchFamily="18" charset="0"/>
              <a:cs typeface="Times New Roman" panose="02020603050405020304" pitchFamily="18" charset="0"/>
            </a:rPr>
            <a:t>Viability</a:t>
          </a:r>
          <a:endParaRPr lang="en-IN" b="1">
            <a:latin typeface="Times New Roman" panose="02020603050405020304" pitchFamily="18" charset="0"/>
            <a:cs typeface="Times New Roman" panose="02020603050405020304" pitchFamily="18" charset="0"/>
          </a:endParaRPr>
        </a:p>
      </dgm:t>
    </dgm:pt>
    <dgm:pt modelId="{27B987C8-89C7-4E75-BD2C-5BFCAA2B8049}" type="parTrans" cxnId="{AEEBAAB1-0518-4BC2-90E5-8C6433B8A56A}">
      <dgm:prSet/>
      <dgm:spPr/>
      <dgm:t>
        <a:bodyPr/>
        <a:lstStyle/>
        <a:p>
          <a:endParaRPr lang="en-IN"/>
        </a:p>
      </dgm:t>
    </dgm:pt>
    <dgm:pt modelId="{C9BA2918-9C64-4E8B-8A34-4A351599B260}" type="sibTrans" cxnId="{AEEBAAB1-0518-4BC2-90E5-8C6433B8A56A}">
      <dgm:prSet/>
      <dgm:spPr/>
      <dgm:t>
        <a:bodyPr/>
        <a:lstStyle/>
        <a:p>
          <a:endParaRPr lang="en-IN"/>
        </a:p>
      </dgm:t>
    </dgm:pt>
    <dgm:pt modelId="{2FDAEFB4-1C39-479A-8C98-987B0BF0E3D0}" type="pres">
      <dgm:prSet presAssocID="{DFD5F4DC-721D-46E4-BF4D-A2D68F9DE17E}" presName="Name0" presStyleCnt="0">
        <dgm:presLayoutVars>
          <dgm:dir/>
          <dgm:resizeHandles val="exact"/>
        </dgm:presLayoutVars>
      </dgm:prSet>
      <dgm:spPr/>
    </dgm:pt>
    <dgm:pt modelId="{2669DE3E-C0F9-4BE5-8BC5-C9E977ED696A}" type="pres">
      <dgm:prSet presAssocID="{E8505F7C-8BA3-465F-B029-B471D63C980F}" presName="parTxOnly" presStyleLbl="node1" presStyleIdx="0" presStyleCnt="7" custLinFactNeighborX="-572" custLinFactNeighborY="2128">
        <dgm:presLayoutVars>
          <dgm:bulletEnabled val="1"/>
        </dgm:presLayoutVars>
      </dgm:prSet>
      <dgm:spPr/>
    </dgm:pt>
    <dgm:pt modelId="{FF3798B7-A35C-45D4-A06C-FBD6F44B8966}" type="pres">
      <dgm:prSet presAssocID="{4B67AFA2-FA74-45AD-A7D3-920C507AAA9F}" presName="parSpace" presStyleCnt="0"/>
      <dgm:spPr/>
    </dgm:pt>
    <dgm:pt modelId="{B86FC2F0-B6F7-4B4E-9957-1FAE16058B81}" type="pres">
      <dgm:prSet presAssocID="{9E819550-1BB5-45DE-919F-782F033F903B}" presName="parTxOnly" presStyleLbl="node1" presStyleIdx="1" presStyleCnt="7">
        <dgm:presLayoutVars>
          <dgm:bulletEnabled val="1"/>
        </dgm:presLayoutVars>
      </dgm:prSet>
      <dgm:spPr/>
    </dgm:pt>
    <dgm:pt modelId="{C85B9F0C-5C8E-4533-AB48-7B9A4E18CBB6}" type="pres">
      <dgm:prSet presAssocID="{890403CC-08CD-4B9F-B074-FBE545949F0D}" presName="parSpace" presStyleCnt="0"/>
      <dgm:spPr/>
    </dgm:pt>
    <dgm:pt modelId="{ADB7F03C-A330-4AF3-B23C-D213CEE641D8}" type="pres">
      <dgm:prSet presAssocID="{5A4D8864-A895-4D3A-AB03-3421DFAC90C2}" presName="parTxOnly" presStyleLbl="node1" presStyleIdx="2" presStyleCnt="7">
        <dgm:presLayoutVars>
          <dgm:bulletEnabled val="1"/>
        </dgm:presLayoutVars>
      </dgm:prSet>
      <dgm:spPr/>
    </dgm:pt>
    <dgm:pt modelId="{7867DA63-3D1E-489D-BF2A-188BDD111C41}" type="pres">
      <dgm:prSet presAssocID="{F6D89A10-547A-4A8A-8E5C-CF17DC6CA9F7}" presName="parSpace" presStyleCnt="0"/>
      <dgm:spPr/>
    </dgm:pt>
    <dgm:pt modelId="{CF8E68F9-6FAB-4FF2-BAF9-2AF25B71F6DC}" type="pres">
      <dgm:prSet presAssocID="{733A41D8-2B74-4492-B85B-FB273A07B6B4}" presName="parTxOnly" presStyleLbl="node1" presStyleIdx="3" presStyleCnt="7">
        <dgm:presLayoutVars>
          <dgm:bulletEnabled val="1"/>
        </dgm:presLayoutVars>
      </dgm:prSet>
      <dgm:spPr/>
    </dgm:pt>
    <dgm:pt modelId="{BB4470C8-7970-4FC4-BBED-65AB46675B56}" type="pres">
      <dgm:prSet presAssocID="{99B37827-0D66-4C42-A32D-B3393AD46F7A}" presName="parSpace" presStyleCnt="0"/>
      <dgm:spPr/>
    </dgm:pt>
    <dgm:pt modelId="{736CFDEA-4B59-4473-96FC-2FFF511B49F8}" type="pres">
      <dgm:prSet presAssocID="{1213C49B-F27C-4104-9B52-F55271418723}" presName="parTxOnly" presStyleLbl="node1" presStyleIdx="4" presStyleCnt="7">
        <dgm:presLayoutVars>
          <dgm:bulletEnabled val="1"/>
        </dgm:presLayoutVars>
      </dgm:prSet>
      <dgm:spPr/>
    </dgm:pt>
    <dgm:pt modelId="{CBFF936B-DD40-4D7F-BB43-7A00725CCF79}" type="pres">
      <dgm:prSet presAssocID="{06C12366-E85C-4FF0-B00C-EFD205806D1A}" presName="parSpace" presStyleCnt="0"/>
      <dgm:spPr/>
    </dgm:pt>
    <dgm:pt modelId="{F5037819-7C58-4B44-BE7D-18783F9B9840}" type="pres">
      <dgm:prSet presAssocID="{F02899E2-C3B4-4E04-A924-2C3289371BA4}" presName="parTxOnly" presStyleLbl="node1" presStyleIdx="5" presStyleCnt="7">
        <dgm:presLayoutVars>
          <dgm:bulletEnabled val="1"/>
        </dgm:presLayoutVars>
      </dgm:prSet>
      <dgm:spPr/>
    </dgm:pt>
    <dgm:pt modelId="{756885C0-986C-474A-B492-D52F284FB643}" type="pres">
      <dgm:prSet presAssocID="{D983D54C-B287-4027-8521-ED5BADE0B2FE}" presName="parSpace" presStyleCnt="0"/>
      <dgm:spPr/>
    </dgm:pt>
    <dgm:pt modelId="{CE8541FD-159D-416B-8D6C-97F036EA55B7}" type="pres">
      <dgm:prSet presAssocID="{B8EFB4C3-B355-4924-BF4D-4D08BFF55FCF}" presName="parTxOnly" presStyleLbl="node1" presStyleIdx="6" presStyleCnt="7" custLinFactNeighborY="-2128">
        <dgm:presLayoutVars>
          <dgm:bulletEnabled val="1"/>
        </dgm:presLayoutVars>
      </dgm:prSet>
      <dgm:spPr/>
    </dgm:pt>
  </dgm:ptLst>
  <dgm:cxnLst>
    <dgm:cxn modelId="{421DDB29-3B30-4971-A110-4A4AF6FC2596}" type="presOf" srcId="{F02899E2-C3B4-4E04-A924-2C3289371BA4}" destId="{F5037819-7C58-4B44-BE7D-18783F9B9840}" srcOrd="0" destOrd="0" presId="urn:microsoft.com/office/officeart/2005/8/layout/hChevron3"/>
    <dgm:cxn modelId="{E9E21B2C-E5AD-4D82-8397-F02E6DB22B6E}" type="presOf" srcId="{DFD5F4DC-721D-46E4-BF4D-A2D68F9DE17E}" destId="{2FDAEFB4-1C39-479A-8C98-987B0BF0E3D0}" srcOrd="0" destOrd="0" presId="urn:microsoft.com/office/officeart/2005/8/layout/hChevron3"/>
    <dgm:cxn modelId="{524EB93F-BC6C-44B4-9B93-05569E1D5848}" srcId="{DFD5F4DC-721D-46E4-BF4D-A2D68F9DE17E}" destId="{1213C49B-F27C-4104-9B52-F55271418723}" srcOrd="4" destOrd="0" parTransId="{3FA0655A-53AC-4167-8B74-30B262A74FD5}" sibTransId="{06C12366-E85C-4FF0-B00C-EFD205806D1A}"/>
    <dgm:cxn modelId="{D8142975-F338-4572-B7E6-B4BC9D702141}" srcId="{DFD5F4DC-721D-46E4-BF4D-A2D68F9DE17E}" destId="{9E819550-1BB5-45DE-919F-782F033F903B}" srcOrd="1" destOrd="0" parTransId="{D80A3D37-7626-4B3E-9034-F5EE788EF8D4}" sibTransId="{890403CC-08CD-4B9F-B074-FBE545949F0D}"/>
    <dgm:cxn modelId="{77F3B257-E712-49D0-9C1D-0782E4855C5E}" srcId="{DFD5F4DC-721D-46E4-BF4D-A2D68F9DE17E}" destId="{E8505F7C-8BA3-465F-B029-B471D63C980F}" srcOrd="0" destOrd="0" parTransId="{D7ED64CB-B650-4B07-84E1-EB44E84F340D}" sibTransId="{4B67AFA2-FA74-45AD-A7D3-920C507AAA9F}"/>
    <dgm:cxn modelId="{AE3E0F58-99E4-47F8-9A28-9AE7AAC2BFFE}" type="presOf" srcId="{B8EFB4C3-B355-4924-BF4D-4D08BFF55FCF}" destId="{CE8541FD-159D-416B-8D6C-97F036EA55B7}" srcOrd="0" destOrd="0" presId="urn:microsoft.com/office/officeart/2005/8/layout/hChevron3"/>
    <dgm:cxn modelId="{2E17D178-E8DC-4268-8C5F-327FC6E3DC42}" type="presOf" srcId="{9E819550-1BB5-45DE-919F-782F033F903B}" destId="{B86FC2F0-B6F7-4B4E-9957-1FAE16058B81}" srcOrd="0" destOrd="0" presId="urn:microsoft.com/office/officeart/2005/8/layout/hChevron3"/>
    <dgm:cxn modelId="{D276BA9B-E60B-408D-A225-36BADF0CEA9F}" srcId="{DFD5F4DC-721D-46E4-BF4D-A2D68F9DE17E}" destId="{5A4D8864-A895-4D3A-AB03-3421DFAC90C2}" srcOrd="2" destOrd="0" parTransId="{2577B391-4602-4022-B8B7-41447B824EAC}" sibTransId="{F6D89A10-547A-4A8A-8E5C-CF17DC6CA9F7}"/>
    <dgm:cxn modelId="{894867A2-42C7-4EB3-A82F-CED56AAF8BB0}" srcId="{DFD5F4DC-721D-46E4-BF4D-A2D68F9DE17E}" destId="{733A41D8-2B74-4492-B85B-FB273A07B6B4}" srcOrd="3" destOrd="0" parTransId="{8DBC34B2-7F38-42E8-A431-98124CD20042}" sibTransId="{99B37827-0D66-4C42-A32D-B3393AD46F7A}"/>
    <dgm:cxn modelId="{FC7185A5-BA9B-4C2A-AD66-B4E34A166233}" type="presOf" srcId="{733A41D8-2B74-4492-B85B-FB273A07B6B4}" destId="{CF8E68F9-6FAB-4FF2-BAF9-2AF25B71F6DC}" srcOrd="0" destOrd="0" presId="urn:microsoft.com/office/officeart/2005/8/layout/hChevron3"/>
    <dgm:cxn modelId="{AEEBAAB1-0518-4BC2-90E5-8C6433B8A56A}" srcId="{DFD5F4DC-721D-46E4-BF4D-A2D68F9DE17E}" destId="{B8EFB4C3-B355-4924-BF4D-4D08BFF55FCF}" srcOrd="6" destOrd="0" parTransId="{27B987C8-89C7-4E75-BD2C-5BFCAA2B8049}" sibTransId="{C9BA2918-9C64-4E8B-8A34-4A351599B260}"/>
    <dgm:cxn modelId="{CF9E8BB5-D264-460E-8A04-80B956455417}" type="presOf" srcId="{5A4D8864-A895-4D3A-AB03-3421DFAC90C2}" destId="{ADB7F03C-A330-4AF3-B23C-D213CEE641D8}" srcOrd="0" destOrd="0" presId="urn:microsoft.com/office/officeart/2005/8/layout/hChevron3"/>
    <dgm:cxn modelId="{9910E8C2-1757-4369-B111-3AAE035B4EC1}" type="presOf" srcId="{1213C49B-F27C-4104-9B52-F55271418723}" destId="{736CFDEA-4B59-4473-96FC-2FFF511B49F8}" srcOrd="0" destOrd="0" presId="urn:microsoft.com/office/officeart/2005/8/layout/hChevron3"/>
    <dgm:cxn modelId="{9F4D55DA-14D9-4D3B-A059-B7A69B241BA4}" type="presOf" srcId="{E8505F7C-8BA3-465F-B029-B471D63C980F}" destId="{2669DE3E-C0F9-4BE5-8BC5-C9E977ED696A}" srcOrd="0" destOrd="0" presId="urn:microsoft.com/office/officeart/2005/8/layout/hChevron3"/>
    <dgm:cxn modelId="{32EC04E0-9975-437A-8634-1D62E016439F}" srcId="{DFD5F4DC-721D-46E4-BF4D-A2D68F9DE17E}" destId="{F02899E2-C3B4-4E04-A924-2C3289371BA4}" srcOrd="5" destOrd="0" parTransId="{2CD53186-B2F4-4120-996B-C458453182A4}" sibTransId="{D983D54C-B287-4027-8521-ED5BADE0B2FE}"/>
    <dgm:cxn modelId="{43DD9F99-F966-4AEE-87DC-628D9146AF67}" type="presParOf" srcId="{2FDAEFB4-1C39-479A-8C98-987B0BF0E3D0}" destId="{2669DE3E-C0F9-4BE5-8BC5-C9E977ED696A}" srcOrd="0" destOrd="0" presId="urn:microsoft.com/office/officeart/2005/8/layout/hChevron3"/>
    <dgm:cxn modelId="{B783F834-C748-4B01-93B8-32F7EFDBEF37}" type="presParOf" srcId="{2FDAEFB4-1C39-479A-8C98-987B0BF0E3D0}" destId="{FF3798B7-A35C-45D4-A06C-FBD6F44B8966}" srcOrd="1" destOrd="0" presId="urn:microsoft.com/office/officeart/2005/8/layout/hChevron3"/>
    <dgm:cxn modelId="{0C84E6CA-4085-4345-A17E-D8818F4A9608}" type="presParOf" srcId="{2FDAEFB4-1C39-479A-8C98-987B0BF0E3D0}" destId="{B86FC2F0-B6F7-4B4E-9957-1FAE16058B81}" srcOrd="2" destOrd="0" presId="urn:microsoft.com/office/officeart/2005/8/layout/hChevron3"/>
    <dgm:cxn modelId="{09F74A34-AF88-4AA9-B9D9-C357C70D3E3A}" type="presParOf" srcId="{2FDAEFB4-1C39-479A-8C98-987B0BF0E3D0}" destId="{C85B9F0C-5C8E-4533-AB48-7B9A4E18CBB6}" srcOrd="3" destOrd="0" presId="urn:microsoft.com/office/officeart/2005/8/layout/hChevron3"/>
    <dgm:cxn modelId="{F467CC1E-C1C3-41E4-AD82-F1DEC70CF57F}" type="presParOf" srcId="{2FDAEFB4-1C39-479A-8C98-987B0BF0E3D0}" destId="{ADB7F03C-A330-4AF3-B23C-D213CEE641D8}" srcOrd="4" destOrd="0" presId="urn:microsoft.com/office/officeart/2005/8/layout/hChevron3"/>
    <dgm:cxn modelId="{36C17E56-BF9C-4A1C-96D5-D844554295CF}" type="presParOf" srcId="{2FDAEFB4-1C39-479A-8C98-987B0BF0E3D0}" destId="{7867DA63-3D1E-489D-BF2A-188BDD111C41}" srcOrd="5" destOrd="0" presId="urn:microsoft.com/office/officeart/2005/8/layout/hChevron3"/>
    <dgm:cxn modelId="{5FE7FA44-5072-49DF-9B91-E4C42A56EF4D}" type="presParOf" srcId="{2FDAEFB4-1C39-479A-8C98-987B0BF0E3D0}" destId="{CF8E68F9-6FAB-4FF2-BAF9-2AF25B71F6DC}" srcOrd="6" destOrd="0" presId="urn:microsoft.com/office/officeart/2005/8/layout/hChevron3"/>
    <dgm:cxn modelId="{8D2E9C9B-01D8-42A2-8D60-336B4E76F334}" type="presParOf" srcId="{2FDAEFB4-1C39-479A-8C98-987B0BF0E3D0}" destId="{BB4470C8-7970-4FC4-BBED-65AB46675B56}" srcOrd="7" destOrd="0" presId="urn:microsoft.com/office/officeart/2005/8/layout/hChevron3"/>
    <dgm:cxn modelId="{FEC592A7-40E1-4241-BB59-BD2A621AD4EB}" type="presParOf" srcId="{2FDAEFB4-1C39-479A-8C98-987B0BF0E3D0}" destId="{736CFDEA-4B59-4473-96FC-2FFF511B49F8}" srcOrd="8" destOrd="0" presId="urn:microsoft.com/office/officeart/2005/8/layout/hChevron3"/>
    <dgm:cxn modelId="{1821D1E0-659A-4EA0-A1A5-C06689A78A44}" type="presParOf" srcId="{2FDAEFB4-1C39-479A-8C98-987B0BF0E3D0}" destId="{CBFF936B-DD40-4D7F-BB43-7A00725CCF79}" srcOrd="9" destOrd="0" presId="urn:microsoft.com/office/officeart/2005/8/layout/hChevron3"/>
    <dgm:cxn modelId="{3CCA3C50-5990-47C3-AE24-D9D785FC9750}" type="presParOf" srcId="{2FDAEFB4-1C39-479A-8C98-987B0BF0E3D0}" destId="{F5037819-7C58-4B44-BE7D-18783F9B9840}" srcOrd="10" destOrd="0" presId="urn:microsoft.com/office/officeart/2005/8/layout/hChevron3"/>
    <dgm:cxn modelId="{C97DD6D6-5DA8-460D-A4ED-40BAE12ED8C1}" type="presParOf" srcId="{2FDAEFB4-1C39-479A-8C98-987B0BF0E3D0}" destId="{756885C0-986C-474A-B492-D52F284FB643}" srcOrd="11" destOrd="0" presId="urn:microsoft.com/office/officeart/2005/8/layout/hChevron3"/>
    <dgm:cxn modelId="{DA07E9AC-778B-4634-9E2D-97D8B21A438A}" type="presParOf" srcId="{2FDAEFB4-1C39-479A-8C98-987B0BF0E3D0}" destId="{CE8541FD-159D-416B-8D6C-97F036EA55B7}"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96A105D-528B-43A0-8D1F-792893448D33}" type="doc">
      <dgm:prSet loTypeId="urn:microsoft.com/office/officeart/2005/8/layout/hList7" loCatId="list" qsTypeId="urn:microsoft.com/office/officeart/2005/8/quickstyle/3d2" qsCatId="3D" csTypeId="urn:microsoft.com/office/officeart/2005/8/colors/accent1_1" csCatId="accent1" phldr="1"/>
      <dgm:spPr/>
      <dgm:t>
        <a:bodyPr/>
        <a:lstStyle/>
        <a:p>
          <a:endParaRPr lang="en-IN"/>
        </a:p>
      </dgm:t>
    </dgm:pt>
    <dgm:pt modelId="{C770C181-3BE9-4B74-AA85-8B597F64AE76}">
      <dgm:prSet phldrT="[Text]"/>
      <dgm:spPr/>
      <dgm:t>
        <a:bodyPr/>
        <a:lstStyle/>
        <a:p>
          <a:pPr algn="ctr"/>
          <a:endParaRPr lang="en-IN"/>
        </a:p>
      </dgm:t>
    </dgm:pt>
    <dgm:pt modelId="{7509F25B-E497-44AF-9921-018254F53DCC}" type="parTrans" cxnId="{37E6EC32-0C99-479F-9AA0-80B724858B3F}">
      <dgm:prSet/>
      <dgm:spPr/>
      <dgm:t>
        <a:bodyPr/>
        <a:lstStyle/>
        <a:p>
          <a:endParaRPr lang="en-IN"/>
        </a:p>
      </dgm:t>
    </dgm:pt>
    <dgm:pt modelId="{1C56D541-88A5-444F-8ECF-1A7C6409B0AA}" type="sibTrans" cxnId="{37E6EC32-0C99-479F-9AA0-80B724858B3F}">
      <dgm:prSet/>
      <dgm:spPr/>
      <dgm:t>
        <a:bodyPr/>
        <a:lstStyle/>
        <a:p>
          <a:endParaRPr lang="en-IN"/>
        </a:p>
      </dgm:t>
    </dgm:pt>
    <dgm:pt modelId="{01551ACD-F7C6-4149-A6EC-2158609FCABA}">
      <dgm:prSet phldrT="[Text]"/>
      <dgm:spPr/>
      <dgm:t>
        <a:bodyPr/>
        <a:lstStyle/>
        <a:p>
          <a:endParaRPr lang="en-IN">
            <a:latin typeface="Times New Roman" panose="02020603050405020304" pitchFamily="18" charset="0"/>
            <a:cs typeface="Times New Roman" panose="02020603050405020304" pitchFamily="18" charset="0"/>
          </a:endParaRPr>
        </a:p>
      </dgm:t>
    </dgm:pt>
    <dgm:pt modelId="{5EB73281-C02F-4D12-983B-F1C25F744823}" type="parTrans" cxnId="{19D86AB8-A3C8-406F-BCAE-90F7397018AF}">
      <dgm:prSet/>
      <dgm:spPr/>
      <dgm:t>
        <a:bodyPr/>
        <a:lstStyle/>
        <a:p>
          <a:endParaRPr lang="en-IN"/>
        </a:p>
      </dgm:t>
    </dgm:pt>
    <dgm:pt modelId="{BCAA1171-2CB6-467B-BEA4-9D5B0BD46F15}" type="sibTrans" cxnId="{19D86AB8-A3C8-406F-BCAE-90F7397018AF}">
      <dgm:prSet/>
      <dgm:spPr/>
      <dgm:t>
        <a:bodyPr/>
        <a:lstStyle/>
        <a:p>
          <a:endParaRPr lang="en-IN"/>
        </a:p>
      </dgm:t>
    </dgm:pt>
    <dgm:pt modelId="{F084A613-80DE-4DC9-A3F4-BB669E445DAE}">
      <dgm:prSet phldrT="[Text]"/>
      <dgm:spPr/>
      <dgm:t>
        <a:bodyPr/>
        <a:lstStyle/>
        <a:p>
          <a:endParaRPr lang="en-IN"/>
        </a:p>
      </dgm:t>
    </dgm:pt>
    <dgm:pt modelId="{1D912D4A-4776-425D-A8D6-707B70F4E006}" type="parTrans" cxnId="{C1D88B7F-7460-4B02-A397-C3CDF552DF1C}">
      <dgm:prSet/>
      <dgm:spPr/>
      <dgm:t>
        <a:bodyPr/>
        <a:lstStyle/>
        <a:p>
          <a:endParaRPr lang="en-IN"/>
        </a:p>
      </dgm:t>
    </dgm:pt>
    <dgm:pt modelId="{7BF5A918-C91D-4900-97EF-A3FBC819C808}" type="sibTrans" cxnId="{C1D88B7F-7460-4B02-A397-C3CDF552DF1C}">
      <dgm:prSet/>
      <dgm:spPr/>
      <dgm:t>
        <a:bodyPr/>
        <a:lstStyle/>
        <a:p>
          <a:endParaRPr lang="en-IN"/>
        </a:p>
      </dgm:t>
    </dgm:pt>
    <dgm:pt modelId="{2C7B54EB-3AEF-4636-B72E-20C53877CD86}">
      <dgm:prSet/>
      <dgm:spPr/>
      <dgm:t>
        <a:bodyPr/>
        <a:lstStyle/>
        <a:p>
          <a:endParaRPr lang="en-IN"/>
        </a:p>
      </dgm:t>
    </dgm:pt>
    <dgm:pt modelId="{0D943B2A-A748-4E26-98F7-9903F2269382}" type="parTrans" cxnId="{3D960E91-0B64-4C02-9DD9-C474DC676BC6}">
      <dgm:prSet/>
      <dgm:spPr/>
      <dgm:t>
        <a:bodyPr/>
        <a:lstStyle/>
        <a:p>
          <a:endParaRPr lang="en-IN"/>
        </a:p>
      </dgm:t>
    </dgm:pt>
    <dgm:pt modelId="{1EB35A41-997E-47F4-A3AB-E5184654DAA1}" type="sibTrans" cxnId="{3D960E91-0B64-4C02-9DD9-C474DC676BC6}">
      <dgm:prSet/>
      <dgm:spPr/>
      <dgm:t>
        <a:bodyPr/>
        <a:lstStyle/>
        <a:p>
          <a:endParaRPr lang="en-IN"/>
        </a:p>
      </dgm:t>
    </dgm:pt>
    <dgm:pt modelId="{499E1DB9-A1E0-48E2-BCF9-702EBFF8F59C}">
      <dgm:prSet/>
      <dgm:spPr/>
      <dgm:t>
        <a:bodyPr/>
        <a:lstStyle/>
        <a:p>
          <a:endParaRPr lang="en-IN"/>
        </a:p>
      </dgm:t>
    </dgm:pt>
    <dgm:pt modelId="{1B72A0B0-2637-4395-B5EF-34149EAAFFCF}" type="parTrans" cxnId="{F05255E1-4189-4911-8278-6BB179AF0200}">
      <dgm:prSet/>
      <dgm:spPr/>
      <dgm:t>
        <a:bodyPr/>
        <a:lstStyle/>
        <a:p>
          <a:endParaRPr lang="en-IN"/>
        </a:p>
      </dgm:t>
    </dgm:pt>
    <dgm:pt modelId="{CEC2396F-247D-452A-8A12-0E357D147B79}" type="sibTrans" cxnId="{F05255E1-4189-4911-8278-6BB179AF0200}">
      <dgm:prSet/>
      <dgm:spPr/>
      <dgm:t>
        <a:bodyPr/>
        <a:lstStyle/>
        <a:p>
          <a:endParaRPr lang="en-IN"/>
        </a:p>
      </dgm:t>
    </dgm:pt>
    <dgm:pt modelId="{867C2554-BA64-4928-9E66-73F5C4A2DB9A}">
      <dgm:prSet/>
      <dgm:spPr/>
      <dgm:t>
        <a:bodyPr/>
        <a:lstStyle/>
        <a:p>
          <a:endParaRPr lang="en-IN"/>
        </a:p>
      </dgm:t>
    </dgm:pt>
    <dgm:pt modelId="{40C88897-5784-4189-9CA6-3DA5A4012C80}" type="parTrans" cxnId="{227645E4-5331-433C-BC7B-9A7DCA09F97D}">
      <dgm:prSet/>
      <dgm:spPr/>
      <dgm:t>
        <a:bodyPr/>
        <a:lstStyle/>
        <a:p>
          <a:endParaRPr lang="en-IN"/>
        </a:p>
      </dgm:t>
    </dgm:pt>
    <dgm:pt modelId="{9F03E169-BC51-4A07-8E51-8FF89FE8B840}" type="sibTrans" cxnId="{227645E4-5331-433C-BC7B-9A7DCA09F97D}">
      <dgm:prSet/>
      <dgm:spPr/>
      <dgm:t>
        <a:bodyPr/>
        <a:lstStyle/>
        <a:p>
          <a:endParaRPr lang="en-IN"/>
        </a:p>
      </dgm:t>
    </dgm:pt>
    <dgm:pt modelId="{204A085F-1603-4DFC-94EC-AD3D2348CC78}" type="pres">
      <dgm:prSet presAssocID="{596A105D-528B-43A0-8D1F-792893448D33}" presName="Name0" presStyleCnt="0">
        <dgm:presLayoutVars>
          <dgm:dir/>
          <dgm:resizeHandles val="exact"/>
        </dgm:presLayoutVars>
      </dgm:prSet>
      <dgm:spPr/>
    </dgm:pt>
    <dgm:pt modelId="{55E9871F-CE19-41CB-9F59-C98B7C8F567C}" type="pres">
      <dgm:prSet presAssocID="{596A105D-528B-43A0-8D1F-792893448D33}" presName="fgShape" presStyleLbl="fgShp" presStyleIdx="0" presStyleCnt="1" custLinFactNeighborY="20016"/>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4A8AB005-E7B5-4492-A14C-24A35274BC38}" type="pres">
      <dgm:prSet presAssocID="{596A105D-528B-43A0-8D1F-792893448D33}" presName="linComp" presStyleCnt="0"/>
      <dgm:spPr/>
    </dgm:pt>
    <dgm:pt modelId="{06407133-5B47-46DE-A4A4-CEC442A8F89D}" type="pres">
      <dgm:prSet presAssocID="{C770C181-3BE9-4B74-AA85-8B597F64AE76}" presName="compNode" presStyleCnt="0"/>
      <dgm:spPr/>
    </dgm:pt>
    <dgm:pt modelId="{FD8FB558-4A05-4B91-A5DC-A0496484EADF}" type="pres">
      <dgm:prSet presAssocID="{C770C181-3BE9-4B74-AA85-8B597F64AE76}" presName="bkgdShape" presStyleLbl="node1" presStyleIdx="0" presStyleCnt="6"/>
      <dgm:spPr/>
    </dgm:pt>
    <dgm:pt modelId="{D82C5D67-7D07-4C20-9C08-24AE44622166}" type="pres">
      <dgm:prSet presAssocID="{C770C181-3BE9-4B74-AA85-8B597F64AE76}" presName="nodeTx" presStyleLbl="node1" presStyleIdx="0" presStyleCnt="6">
        <dgm:presLayoutVars>
          <dgm:bulletEnabled val="1"/>
        </dgm:presLayoutVars>
      </dgm:prSet>
      <dgm:spPr/>
    </dgm:pt>
    <dgm:pt modelId="{EB129E9C-5447-4901-B3C8-C0F7232EB368}" type="pres">
      <dgm:prSet presAssocID="{C770C181-3BE9-4B74-AA85-8B597F64AE76}" presName="invisiNode" presStyleLbl="node1" presStyleIdx="0" presStyleCnt="6"/>
      <dgm:spPr/>
    </dgm:pt>
    <dgm:pt modelId="{C0E53098-D951-4A01-8A8B-1245616C103A}" type="pres">
      <dgm:prSet presAssocID="{C770C181-3BE9-4B74-AA85-8B597F64AE76}" presName="imagNode" presStyleLbl="fgImgPlace1" presStyleIdx="0" presStyleCnt="6" custLinFactNeighborY="-1769"/>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981" t="1099" r="-2436" b="-8624"/>
          </a:stretch>
        </a:blipFill>
      </dgm:spPr>
    </dgm:pt>
    <dgm:pt modelId="{3F2077A8-BEDC-4F38-87D1-1153A11C909A}" type="pres">
      <dgm:prSet presAssocID="{1C56D541-88A5-444F-8ECF-1A7C6409B0AA}" presName="sibTrans" presStyleLbl="sibTrans2D1" presStyleIdx="0" presStyleCnt="0"/>
      <dgm:spPr/>
    </dgm:pt>
    <dgm:pt modelId="{100141F7-F80D-45DE-AA63-BDBD9456CB6E}" type="pres">
      <dgm:prSet presAssocID="{01551ACD-F7C6-4149-A6EC-2158609FCABA}" presName="compNode" presStyleCnt="0"/>
      <dgm:spPr/>
    </dgm:pt>
    <dgm:pt modelId="{1C9DBE2A-718E-4875-BEF8-1002F784159B}" type="pres">
      <dgm:prSet presAssocID="{01551ACD-F7C6-4149-A6EC-2158609FCABA}" presName="bkgdShape" presStyleLbl="node1" presStyleIdx="1" presStyleCnt="6" custLinFactNeighborX="565"/>
      <dgm:spPr/>
    </dgm:pt>
    <dgm:pt modelId="{FC522DA3-F8DF-4D6F-84D6-242C751C6E8D}" type="pres">
      <dgm:prSet presAssocID="{01551ACD-F7C6-4149-A6EC-2158609FCABA}" presName="nodeTx" presStyleLbl="node1" presStyleIdx="1" presStyleCnt="6">
        <dgm:presLayoutVars>
          <dgm:bulletEnabled val="1"/>
        </dgm:presLayoutVars>
      </dgm:prSet>
      <dgm:spPr/>
    </dgm:pt>
    <dgm:pt modelId="{1B567C09-A9F2-41E1-8CB4-D62005E0E624}" type="pres">
      <dgm:prSet presAssocID="{01551ACD-F7C6-4149-A6EC-2158609FCABA}" presName="invisiNode" presStyleLbl="node1" presStyleIdx="1" presStyleCnt="6"/>
      <dgm:spPr/>
    </dgm:pt>
    <dgm:pt modelId="{7604BA82-5A0C-4A96-9B3E-DB990F2F7989}" type="pres">
      <dgm:prSet presAssocID="{01551ACD-F7C6-4149-A6EC-2158609FCABA}" presName="imagNode"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dgm:spPr>
    </dgm:pt>
    <dgm:pt modelId="{54E4AD46-66B1-4F39-BA00-D950383AAFAD}" type="pres">
      <dgm:prSet presAssocID="{BCAA1171-2CB6-467B-BEA4-9D5B0BD46F15}" presName="sibTrans" presStyleLbl="sibTrans2D1" presStyleIdx="0" presStyleCnt="0"/>
      <dgm:spPr/>
    </dgm:pt>
    <dgm:pt modelId="{C1043BC8-2466-41DE-9CB7-6D46B338F791}" type="pres">
      <dgm:prSet presAssocID="{F084A613-80DE-4DC9-A3F4-BB669E445DAE}" presName="compNode" presStyleCnt="0"/>
      <dgm:spPr/>
    </dgm:pt>
    <dgm:pt modelId="{B39C54B4-169A-42D5-B509-D0482CD0A6BE}" type="pres">
      <dgm:prSet presAssocID="{F084A613-80DE-4DC9-A3F4-BB669E445DAE}" presName="bkgdShape" presStyleLbl="node1" presStyleIdx="2" presStyleCnt="6"/>
      <dgm:spPr/>
    </dgm:pt>
    <dgm:pt modelId="{4FB34D2D-94A0-4618-A1BE-86FE9A41F935}" type="pres">
      <dgm:prSet presAssocID="{F084A613-80DE-4DC9-A3F4-BB669E445DAE}" presName="nodeTx" presStyleLbl="node1" presStyleIdx="2" presStyleCnt="6">
        <dgm:presLayoutVars>
          <dgm:bulletEnabled val="1"/>
        </dgm:presLayoutVars>
      </dgm:prSet>
      <dgm:spPr/>
    </dgm:pt>
    <dgm:pt modelId="{E331650D-4441-4F93-AAC8-EAA888430163}" type="pres">
      <dgm:prSet presAssocID="{F084A613-80DE-4DC9-A3F4-BB669E445DAE}" presName="invisiNode" presStyleLbl="node1" presStyleIdx="2" presStyleCnt="6"/>
      <dgm:spPr/>
    </dgm:pt>
    <dgm:pt modelId="{20FD03B4-5485-480D-B80E-EEE1CF2C7F9A}" type="pres">
      <dgm:prSet presAssocID="{F084A613-80DE-4DC9-A3F4-BB669E445DAE}" presName="imagNode" presStyleLbl="fgImgPlace1" presStyleIdx="2" presStyleCnt="6" custLinFactNeighborY="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115" t="12747" r="1115" b="-41087"/>
          </a:stretch>
        </a:blipFill>
      </dgm:spPr>
    </dgm:pt>
    <dgm:pt modelId="{CA9508F1-94E1-4793-8D84-CEC474A58805}" type="pres">
      <dgm:prSet presAssocID="{7BF5A918-C91D-4900-97EF-A3FBC819C808}" presName="sibTrans" presStyleLbl="sibTrans2D1" presStyleIdx="0" presStyleCnt="0"/>
      <dgm:spPr/>
    </dgm:pt>
    <dgm:pt modelId="{FC8CDD23-D271-410E-BF13-5A2D0384FE5C}" type="pres">
      <dgm:prSet presAssocID="{2C7B54EB-3AEF-4636-B72E-20C53877CD86}" presName="compNode" presStyleCnt="0"/>
      <dgm:spPr/>
    </dgm:pt>
    <dgm:pt modelId="{4AB6A5D6-E981-4252-BD15-2C4891598F00}" type="pres">
      <dgm:prSet presAssocID="{2C7B54EB-3AEF-4636-B72E-20C53877CD86}" presName="bkgdShape" presStyleLbl="node1" presStyleIdx="3" presStyleCnt="6"/>
      <dgm:spPr/>
    </dgm:pt>
    <dgm:pt modelId="{FF0F909D-9FA2-46B8-8654-AE775CC855BF}" type="pres">
      <dgm:prSet presAssocID="{2C7B54EB-3AEF-4636-B72E-20C53877CD86}" presName="nodeTx" presStyleLbl="node1" presStyleIdx="3" presStyleCnt="6">
        <dgm:presLayoutVars>
          <dgm:bulletEnabled val="1"/>
        </dgm:presLayoutVars>
      </dgm:prSet>
      <dgm:spPr/>
    </dgm:pt>
    <dgm:pt modelId="{FF865E62-9B4D-475E-B5C1-084709402024}" type="pres">
      <dgm:prSet presAssocID="{2C7B54EB-3AEF-4636-B72E-20C53877CD86}" presName="invisiNode" presStyleLbl="node1" presStyleIdx="3" presStyleCnt="6"/>
      <dgm:spPr/>
    </dgm:pt>
    <dgm:pt modelId="{A8A10442-73BE-45FB-8F24-3B27B56AC494}" type="pres">
      <dgm:prSet presAssocID="{2C7B54EB-3AEF-4636-B72E-20C53877CD86}" presName="imagNode" presStyleLbl="fgImgPlace1" presStyleIdx="3" presStyleCnt="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0151" t="10505" r="-12680" b="-48073"/>
          </a:stretch>
        </a:blipFill>
      </dgm:spPr>
    </dgm:pt>
    <dgm:pt modelId="{F206F4F6-059E-475F-814A-A0F2EB4585C8}" type="pres">
      <dgm:prSet presAssocID="{1EB35A41-997E-47F4-A3AB-E5184654DAA1}" presName="sibTrans" presStyleLbl="sibTrans2D1" presStyleIdx="0" presStyleCnt="0"/>
      <dgm:spPr/>
    </dgm:pt>
    <dgm:pt modelId="{E1073C4A-2AFD-4312-8F30-D2EE0B6EAD03}" type="pres">
      <dgm:prSet presAssocID="{499E1DB9-A1E0-48E2-BCF9-702EBFF8F59C}" presName="compNode" presStyleCnt="0"/>
      <dgm:spPr/>
    </dgm:pt>
    <dgm:pt modelId="{75F6D972-65EC-4090-B17B-9FF697D92CF7}" type="pres">
      <dgm:prSet presAssocID="{499E1DB9-A1E0-48E2-BCF9-702EBFF8F59C}" presName="bkgdShape" presStyleLbl="node1" presStyleIdx="4" presStyleCnt="6"/>
      <dgm:spPr/>
    </dgm:pt>
    <dgm:pt modelId="{1F4B66F9-FD42-43F7-A4BA-C85CDE736AFF}" type="pres">
      <dgm:prSet presAssocID="{499E1DB9-A1E0-48E2-BCF9-702EBFF8F59C}" presName="nodeTx" presStyleLbl="node1" presStyleIdx="4" presStyleCnt="6">
        <dgm:presLayoutVars>
          <dgm:bulletEnabled val="1"/>
        </dgm:presLayoutVars>
      </dgm:prSet>
      <dgm:spPr/>
    </dgm:pt>
    <dgm:pt modelId="{FF72ADC9-D515-4678-B0DE-00D991EB33F8}" type="pres">
      <dgm:prSet presAssocID="{499E1DB9-A1E0-48E2-BCF9-702EBFF8F59C}" presName="invisiNode" presStyleLbl="node1" presStyleIdx="4" presStyleCnt="6"/>
      <dgm:spPr/>
    </dgm:pt>
    <dgm:pt modelId="{05DFB715-06D3-44DB-9CB1-CF49C0E5ECCE}" type="pres">
      <dgm:prSet presAssocID="{499E1DB9-A1E0-48E2-BCF9-702EBFF8F59C}" presName="imagNode" presStyleLbl="fgImgPlace1" presStyleIdx="4" presStyleCnt="6" custLinFactNeighborX="602"/>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15085" t="14521" r="14265" b="16213"/>
          </a:stretch>
        </a:blipFill>
      </dgm:spPr>
    </dgm:pt>
    <dgm:pt modelId="{4FBC0E19-8F3D-400B-B01A-D37EFFBF1500}" type="pres">
      <dgm:prSet presAssocID="{CEC2396F-247D-452A-8A12-0E357D147B79}" presName="sibTrans" presStyleLbl="sibTrans2D1" presStyleIdx="0" presStyleCnt="0"/>
      <dgm:spPr/>
    </dgm:pt>
    <dgm:pt modelId="{6C3326EC-D048-4A08-A051-453A5575FA54}" type="pres">
      <dgm:prSet presAssocID="{867C2554-BA64-4928-9E66-73F5C4A2DB9A}" presName="compNode" presStyleCnt="0"/>
      <dgm:spPr/>
    </dgm:pt>
    <dgm:pt modelId="{06A9D13E-6361-4682-9886-48D7DA78C403}" type="pres">
      <dgm:prSet presAssocID="{867C2554-BA64-4928-9E66-73F5C4A2DB9A}" presName="bkgdShape" presStyleLbl="node1" presStyleIdx="5" presStyleCnt="6"/>
      <dgm:spPr/>
    </dgm:pt>
    <dgm:pt modelId="{E6F1928A-4725-469C-8124-F9B7891138FA}" type="pres">
      <dgm:prSet presAssocID="{867C2554-BA64-4928-9E66-73F5C4A2DB9A}" presName="nodeTx" presStyleLbl="node1" presStyleIdx="5" presStyleCnt="6">
        <dgm:presLayoutVars>
          <dgm:bulletEnabled val="1"/>
        </dgm:presLayoutVars>
      </dgm:prSet>
      <dgm:spPr/>
    </dgm:pt>
    <dgm:pt modelId="{4715073D-674D-46B8-8CE3-C22ED32925B5}" type="pres">
      <dgm:prSet presAssocID="{867C2554-BA64-4928-9E66-73F5C4A2DB9A}" presName="invisiNode" presStyleLbl="node1" presStyleIdx="5" presStyleCnt="6"/>
      <dgm:spPr/>
    </dgm:pt>
    <dgm:pt modelId="{D8134D5C-5A76-4825-A655-122095EFFF4B}" type="pres">
      <dgm:prSet presAssocID="{867C2554-BA64-4928-9E66-73F5C4A2DB9A}" presName="imagNode" presStyleLbl="fgImgPlace1" presStyleIdx="5" presStyleCnt="6"/>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9958" t="16343" r="3476" b="14955"/>
          </a:stretch>
        </a:blipFill>
      </dgm:spPr>
    </dgm:pt>
  </dgm:ptLst>
  <dgm:cxnLst>
    <dgm:cxn modelId="{7C726C30-E5F5-41D4-9580-77DA21BA28A5}" type="presOf" srcId="{2C7B54EB-3AEF-4636-B72E-20C53877CD86}" destId="{FF0F909D-9FA2-46B8-8654-AE775CC855BF}" srcOrd="1" destOrd="0" presId="urn:microsoft.com/office/officeart/2005/8/layout/hList7"/>
    <dgm:cxn modelId="{37E6EC32-0C99-479F-9AA0-80B724858B3F}" srcId="{596A105D-528B-43A0-8D1F-792893448D33}" destId="{C770C181-3BE9-4B74-AA85-8B597F64AE76}" srcOrd="0" destOrd="0" parTransId="{7509F25B-E497-44AF-9921-018254F53DCC}" sibTransId="{1C56D541-88A5-444F-8ECF-1A7C6409B0AA}"/>
    <dgm:cxn modelId="{2281765F-BEB3-434D-A063-02C75388C690}" type="presOf" srcId="{C770C181-3BE9-4B74-AA85-8B597F64AE76}" destId="{D82C5D67-7D07-4C20-9C08-24AE44622166}" srcOrd="1" destOrd="0" presId="urn:microsoft.com/office/officeart/2005/8/layout/hList7"/>
    <dgm:cxn modelId="{835CA75F-3CE4-4EB7-ACF8-1F8F43CE9A02}" type="presOf" srcId="{CEC2396F-247D-452A-8A12-0E357D147B79}" destId="{4FBC0E19-8F3D-400B-B01A-D37EFFBF1500}" srcOrd="0" destOrd="0" presId="urn:microsoft.com/office/officeart/2005/8/layout/hList7"/>
    <dgm:cxn modelId="{D76E7147-C930-44D6-9E46-6562A6418CB7}" type="presOf" srcId="{596A105D-528B-43A0-8D1F-792893448D33}" destId="{204A085F-1603-4DFC-94EC-AD3D2348CC78}" srcOrd="0" destOrd="0" presId="urn:microsoft.com/office/officeart/2005/8/layout/hList7"/>
    <dgm:cxn modelId="{660BB76D-74B5-438C-8C9E-99C729B4E01C}" type="presOf" srcId="{2C7B54EB-3AEF-4636-B72E-20C53877CD86}" destId="{4AB6A5D6-E981-4252-BD15-2C4891598F00}" srcOrd="0" destOrd="0" presId="urn:microsoft.com/office/officeart/2005/8/layout/hList7"/>
    <dgm:cxn modelId="{9FBD0778-9F68-48E0-A37B-49F9CBF0109C}" type="presOf" srcId="{7BF5A918-C91D-4900-97EF-A3FBC819C808}" destId="{CA9508F1-94E1-4793-8D84-CEC474A58805}" srcOrd="0" destOrd="0" presId="urn:microsoft.com/office/officeart/2005/8/layout/hList7"/>
    <dgm:cxn modelId="{C1D88B7F-7460-4B02-A397-C3CDF552DF1C}" srcId="{596A105D-528B-43A0-8D1F-792893448D33}" destId="{F084A613-80DE-4DC9-A3F4-BB669E445DAE}" srcOrd="2" destOrd="0" parTransId="{1D912D4A-4776-425D-A8D6-707B70F4E006}" sibTransId="{7BF5A918-C91D-4900-97EF-A3FBC819C808}"/>
    <dgm:cxn modelId="{1F2F3F84-F782-4E14-88D4-529ED785EF3B}" type="presOf" srcId="{1EB35A41-997E-47F4-A3AB-E5184654DAA1}" destId="{F206F4F6-059E-475F-814A-A0F2EB4585C8}" srcOrd="0" destOrd="0" presId="urn:microsoft.com/office/officeart/2005/8/layout/hList7"/>
    <dgm:cxn modelId="{A5F5E38C-1F10-45A9-83F7-A516F9A553EF}" type="presOf" srcId="{867C2554-BA64-4928-9E66-73F5C4A2DB9A}" destId="{E6F1928A-4725-469C-8124-F9B7891138FA}" srcOrd="1" destOrd="0" presId="urn:microsoft.com/office/officeart/2005/8/layout/hList7"/>
    <dgm:cxn modelId="{3D960E91-0B64-4C02-9DD9-C474DC676BC6}" srcId="{596A105D-528B-43A0-8D1F-792893448D33}" destId="{2C7B54EB-3AEF-4636-B72E-20C53877CD86}" srcOrd="3" destOrd="0" parTransId="{0D943B2A-A748-4E26-98F7-9903F2269382}" sibTransId="{1EB35A41-997E-47F4-A3AB-E5184654DAA1}"/>
    <dgm:cxn modelId="{9F76A29A-30DF-4EA7-99BB-BBA0FDA67166}" type="presOf" srcId="{1C56D541-88A5-444F-8ECF-1A7C6409B0AA}" destId="{3F2077A8-BEDC-4F38-87D1-1153A11C909A}" srcOrd="0" destOrd="0" presId="urn:microsoft.com/office/officeart/2005/8/layout/hList7"/>
    <dgm:cxn modelId="{BB7863A9-F5A2-454F-A8FD-0DD704D1E535}" type="presOf" srcId="{867C2554-BA64-4928-9E66-73F5C4A2DB9A}" destId="{06A9D13E-6361-4682-9886-48D7DA78C403}" srcOrd="0" destOrd="0" presId="urn:microsoft.com/office/officeart/2005/8/layout/hList7"/>
    <dgm:cxn modelId="{8DB5F4B6-9129-4BBC-A24B-A18D6FAAFE2A}" type="presOf" srcId="{F084A613-80DE-4DC9-A3F4-BB669E445DAE}" destId="{B39C54B4-169A-42D5-B509-D0482CD0A6BE}" srcOrd="0" destOrd="0" presId="urn:microsoft.com/office/officeart/2005/8/layout/hList7"/>
    <dgm:cxn modelId="{19D86AB8-A3C8-406F-BCAE-90F7397018AF}" srcId="{596A105D-528B-43A0-8D1F-792893448D33}" destId="{01551ACD-F7C6-4149-A6EC-2158609FCABA}" srcOrd="1" destOrd="0" parTransId="{5EB73281-C02F-4D12-983B-F1C25F744823}" sibTransId="{BCAA1171-2CB6-467B-BEA4-9D5B0BD46F15}"/>
    <dgm:cxn modelId="{CA0EFACB-F69B-4BEC-A0A2-85A51D7636E8}" type="presOf" srcId="{BCAA1171-2CB6-467B-BEA4-9D5B0BD46F15}" destId="{54E4AD46-66B1-4F39-BA00-D950383AAFAD}" srcOrd="0" destOrd="0" presId="urn:microsoft.com/office/officeart/2005/8/layout/hList7"/>
    <dgm:cxn modelId="{D62F76D0-A1D6-4C87-9BB1-1E883D1F159D}" type="presOf" srcId="{499E1DB9-A1E0-48E2-BCF9-702EBFF8F59C}" destId="{1F4B66F9-FD42-43F7-A4BA-C85CDE736AFF}" srcOrd="1" destOrd="0" presId="urn:microsoft.com/office/officeart/2005/8/layout/hList7"/>
    <dgm:cxn modelId="{F05255E1-4189-4911-8278-6BB179AF0200}" srcId="{596A105D-528B-43A0-8D1F-792893448D33}" destId="{499E1DB9-A1E0-48E2-BCF9-702EBFF8F59C}" srcOrd="4" destOrd="0" parTransId="{1B72A0B0-2637-4395-B5EF-34149EAAFFCF}" sibTransId="{CEC2396F-247D-452A-8A12-0E357D147B79}"/>
    <dgm:cxn modelId="{227645E4-5331-433C-BC7B-9A7DCA09F97D}" srcId="{596A105D-528B-43A0-8D1F-792893448D33}" destId="{867C2554-BA64-4928-9E66-73F5C4A2DB9A}" srcOrd="5" destOrd="0" parTransId="{40C88897-5784-4189-9CA6-3DA5A4012C80}" sibTransId="{9F03E169-BC51-4A07-8E51-8FF89FE8B840}"/>
    <dgm:cxn modelId="{CA8C5DED-2F77-4769-B96B-8417B6B95018}" type="presOf" srcId="{01551ACD-F7C6-4149-A6EC-2158609FCABA}" destId="{1C9DBE2A-718E-4875-BEF8-1002F784159B}" srcOrd="0" destOrd="0" presId="urn:microsoft.com/office/officeart/2005/8/layout/hList7"/>
    <dgm:cxn modelId="{2447A6F2-81C3-420C-B6D8-BB87E9D1C052}" type="presOf" srcId="{499E1DB9-A1E0-48E2-BCF9-702EBFF8F59C}" destId="{75F6D972-65EC-4090-B17B-9FF697D92CF7}" srcOrd="0" destOrd="0" presId="urn:microsoft.com/office/officeart/2005/8/layout/hList7"/>
    <dgm:cxn modelId="{CEB778F8-BFD8-4D53-B39A-E8DFB1FB551B}" type="presOf" srcId="{C770C181-3BE9-4B74-AA85-8B597F64AE76}" destId="{FD8FB558-4A05-4B91-A5DC-A0496484EADF}" srcOrd="0" destOrd="0" presId="urn:microsoft.com/office/officeart/2005/8/layout/hList7"/>
    <dgm:cxn modelId="{F395EEFB-487D-4E9C-B6F4-75B3B29E1B01}" type="presOf" srcId="{F084A613-80DE-4DC9-A3F4-BB669E445DAE}" destId="{4FB34D2D-94A0-4618-A1BE-86FE9A41F935}" srcOrd="1" destOrd="0" presId="urn:microsoft.com/office/officeart/2005/8/layout/hList7"/>
    <dgm:cxn modelId="{678A83FC-DA28-440C-A5BC-4E9639ABCF62}" type="presOf" srcId="{01551ACD-F7C6-4149-A6EC-2158609FCABA}" destId="{FC522DA3-F8DF-4D6F-84D6-242C751C6E8D}" srcOrd="1" destOrd="0" presId="urn:microsoft.com/office/officeart/2005/8/layout/hList7"/>
    <dgm:cxn modelId="{C181BB37-E361-462C-8308-71569784F057}" type="presParOf" srcId="{204A085F-1603-4DFC-94EC-AD3D2348CC78}" destId="{55E9871F-CE19-41CB-9F59-C98B7C8F567C}" srcOrd="0" destOrd="0" presId="urn:microsoft.com/office/officeart/2005/8/layout/hList7"/>
    <dgm:cxn modelId="{7ACEFD9F-3F10-460B-9A76-A789EB8FFCF6}" type="presParOf" srcId="{204A085F-1603-4DFC-94EC-AD3D2348CC78}" destId="{4A8AB005-E7B5-4492-A14C-24A35274BC38}" srcOrd="1" destOrd="0" presId="urn:microsoft.com/office/officeart/2005/8/layout/hList7"/>
    <dgm:cxn modelId="{E1F0BFBB-4ECB-4C37-905A-EF7939D414B8}" type="presParOf" srcId="{4A8AB005-E7B5-4492-A14C-24A35274BC38}" destId="{06407133-5B47-46DE-A4A4-CEC442A8F89D}" srcOrd="0" destOrd="0" presId="urn:microsoft.com/office/officeart/2005/8/layout/hList7"/>
    <dgm:cxn modelId="{E374AF85-4E70-41E1-9C1A-1C744AABE2E1}" type="presParOf" srcId="{06407133-5B47-46DE-A4A4-CEC442A8F89D}" destId="{FD8FB558-4A05-4B91-A5DC-A0496484EADF}" srcOrd="0" destOrd="0" presId="urn:microsoft.com/office/officeart/2005/8/layout/hList7"/>
    <dgm:cxn modelId="{D8C621FF-BE37-4546-BE60-3105273DB478}" type="presParOf" srcId="{06407133-5B47-46DE-A4A4-CEC442A8F89D}" destId="{D82C5D67-7D07-4C20-9C08-24AE44622166}" srcOrd="1" destOrd="0" presId="urn:microsoft.com/office/officeart/2005/8/layout/hList7"/>
    <dgm:cxn modelId="{02BE8CF5-D584-4BF6-9D02-9EA717DA63A3}" type="presParOf" srcId="{06407133-5B47-46DE-A4A4-CEC442A8F89D}" destId="{EB129E9C-5447-4901-B3C8-C0F7232EB368}" srcOrd="2" destOrd="0" presId="urn:microsoft.com/office/officeart/2005/8/layout/hList7"/>
    <dgm:cxn modelId="{2120E195-0F4D-47D1-B37E-85E7C47C7DA5}" type="presParOf" srcId="{06407133-5B47-46DE-A4A4-CEC442A8F89D}" destId="{C0E53098-D951-4A01-8A8B-1245616C103A}" srcOrd="3" destOrd="0" presId="urn:microsoft.com/office/officeart/2005/8/layout/hList7"/>
    <dgm:cxn modelId="{983E5426-7B97-4E82-8C36-AAD67FC675E0}" type="presParOf" srcId="{4A8AB005-E7B5-4492-A14C-24A35274BC38}" destId="{3F2077A8-BEDC-4F38-87D1-1153A11C909A}" srcOrd="1" destOrd="0" presId="urn:microsoft.com/office/officeart/2005/8/layout/hList7"/>
    <dgm:cxn modelId="{2DDB6B46-49EB-43AB-BB10-A4A0CE39F848}" type="presParOf" srcId="{4A8AB005-E7B5-4492-A14C-24A35274BC38}" destId="{100141F7-F80D-45DE-AA63-BDBD9456CB6E}" srcOrd="2" destOrd="0" presId="urn:microsoft.com/office/officeart/2005/8/layout/hList7"/>
    <dgm:cxn modelId="{9485437D-0697-4C00-8858-A69C3D6DE6B1}" type="presParOf" srcId="{100141F7-F80D-45DE-AA63-BDBD9456CB6E}" destId="{1C9DBE2A-718E-4875-BEF8-1002F784159B}" srcOrd="0" destOrd="0" presId="urn:microsoft.com/office/officeart/2005/8/layout/hList7"/>
    <dgm:cxn modelId="{94E4BBB9-ECE2-4358-8A6A-E53E0A0F22E6}" type="presParOf" srcId="{100141F7-F80D-45DE-AA63-BDBD9456CB6E}" destId="{FC522DA3-F8DF-4D6F-84D6-242C751C6E8D}" srcOrd="1" destOrd="0" presId="urn:microsoft.com/office/officeart/2005/8/layout/hList7"/>
    <dgm:cxn modelId="{52C96BF9-A9E7-4706-AEDA-B9FE39557943}" type="presParOf" srcId="{100141F7-F80D-45DE-AA63-BDBD9456CB6E}" destId="{1B567C09-A9F2-41E1-8CB4-D62005E0E624}" srcOrd="2" destOrd="0" presId="urn:microsoft.com/office/officeart/2005/8/layout/hList7"/>
    <dgm:cxn modelId="{4CA7984B-F5DF-4B2A-B866-4973802286A2}" type="presParOf" srcId="{100141F7-F80D-45DE-AA63-BDBD9456CB6E}" destId="{7604BA82-5A0C-4A96-9B3E-DB990F2F7989}" srcOrd="3" destOrd="0" presId="urn:microsoft.com/office/officeart/2005/8/layout/hList7"/>
    <dgm:cxn modelId="{AFB13E6C-66B2-4CBB-98CA-C148D03DD30E}" type="presParOf" srcId="{4A8AB005-E7B5-4492-A14C-24A35274BC38}" destId="{54E4AD46-66B1-4F39-BA00-D950383AAFAD}" srcOrd="3" destOrd="0" presId="urn:microsoft.com/office/officeart/2005/8/layout/hList7"/>
    <dgm:cxn modelId="{744B76A7-3599-4549-82F0-49A7ABC737B5}" type="presParOf" srcId="{4A8AB005-E7B5-4492-A14C-24A35274BC38}" destId="{C1043BC8-2466-41DE-9CB7-6D46B338F791}" srcOrd="4" destOrd="0" presId="urn:microsoft.com/office/officeart/2005/8/layout/hList7"/>
    <dgm:cxn modelId="{D32CE68A-05FD-45EB-95D8-07CD49C5FEC6}" type="presParOf" srcId="{C1043BC8-2466-41DE-9CB7-6D46B338F791}" destId="{B39C54B4-169A-42D5-B509-D0482CD0A6BE}" srcOrd="0" destOrd="0" presId="urn:microsoft.com/office/officeart/2005/8/layout/hList7"/>
    <dgm:cxn modelId="{6046CDEB-9EDF-4D22-943D-653FEB21EE25}" type="presParOf" srcId="{C1043BC8-2466-41DE-9CB7-6D46B338F791}" destId="{4FB34D2D-94A0-4618-A1BE-86FE9A41F935}" srcOrd="1" destOrd="0" presId="urn:microsoft.com/office/officeart/2005/8/layout/hList7"/>
    <dgm:cxn modelId="{D8D51A1A-164D-404F-B533-91D0B282045A}" type="presParOf" srcId="{C1043BC8-2466-41DE-9CB7-6D46B338F791}" destId="{E331650D-4441-4F93-AAC8-EAA888430163}" srcOrd="2" destOrd="0" presId="urn:microsoft.com/office/officeart/2005/8/layout/hList7"/>
    <dgm:cxn modelId="{406A5D19-4C65-477A-BD9E-7FF8319AF6D0}" type="presParOf" srcId="{C1043BC8-2466-41DE-9CB7-6D46B338F791}" destId="{20FD03B4-5485-480D-B80E-EEE1CF2C7F9A}" srcOrd="3" destOrd="0" presId="urn:microsoft.com/office/officeart/2005/8/layout/hList7"/>
    <dgm:cxn modelId="{93A9ED83-C8C9-4EAB-9F67-F36F9CCF5AA8}" type="presParOf" srcId="{4A8AB005-E7B5-4492-A14C-24A35274BC38}" destId="{CA9508F1-94E1-4793-8D84-CEC474A58805}" srcOrd="5" destOrd="0" presId="urn:microsoft.com/office/officeart/2005/8/layout/hList7"/>
    <dgm:cxn modelId="{8E5D6E10-2121-41A7-A6D3-BAFD2EDB0C8F}" type="presParOf" srcId="{4A8AB005-E7B5-4492-A14C-24A35274BC38}" destId="{FC8CDD23-D271-410E-BF13-5A2D0384FE5C}" srcOrd="6" destOrd="0" presId="urn:microsoft.com/office/officeart/2005/8/layout/hList7"/>
    <dgm:cxn modelId="{FB3B069E-A26A-4F57-816E-491D1C86B72A}" type="presParOf" srcId="{FC8CDD23-D271-410E-BF13-5A2D0384FE5C}" destId="{4AB6A5D6-E981-4252-BD15-2C4891598F00}" srcOrd="0" destOrd="0" presId="urn:microsoft.com/office/officeart/2005/8/layout/hList7"/>
    <dgm:cxn modelId="{71181999-B3E5-4725-942D-380A4D2E0985}" type="presParOf" srcId="{FC8CDD23-D271-410E-BF13-5A2D0384FE5C}" destId="{FF0F909D-9FA2-46B8-8654-AE775CC855BF}" srcOrd="1" destOrd="0" presId="urn:microsoft.com/office/officeart/2005/8/layout/hList7"/>
    <dgm:cxn modelId="{032B0902-9860-4311-BAE2-9493B9811900}" type="presParOf" srcId="{FC8CDD23-D271-410E-BF13-5A2D0384FE5C}" destId="{FF865E62-9B4D-475E-B5C1-084709402024}" srcOrd="2" destOrd="0" presId="urn:microsoft.com/office/officeart/2005/8/layout/hList7"/>
    <dgm:cxn modelId="{8FCE997F-C0CB-4E29-971B-3DA1C82FDE73}" type="presParOf" srcId="{FC8CDD23-D271-410E-BF13-5A2D0384FE5C}" destId="{A8A10442-73BE-45FB-8F24-3B27B56AC494}" srcOrd="3" destOrd="0" presId="urn:microsoft.com/office/officeart/2005/8/layout/hList7"/>
    <dgm:cxn modelId="{A383D921-4911-4B21-A933-B81D27878FDE}" type="presParOf" srcId="{4A8AB005-E7B5-4492-A14C-24A35274BC38}" destId="{F206F4F6-059E-475F-814A-A0F2EB4585C8}" srcOrd="7" destOrd="0" presId="urn:microsoft.com/office/officeart/2005/8/layout/hList7"/>
    <dgm:cxn modelId="{9792B330-9017-4AD2-8AFD-FF85D88E00EC}" type="presParOf" srcId="{4A8AB005-E7B5-4492-A14C-24A35274BC38}" destId="{E1073C4A-2AFD-4312-8F30-D2EE0B6EAD03}" srcOrd="8" destOrd="0" presId="urn:microsoft.com/office/officeart/2005/8/layout/hList7"/>
    <dgm:cxn modelId="{1ED7D351-1D5E-4BD0-B99E-A7CBC7F6537E}" type="presParOf" srcId="{E1073C4A-2AFD-4312-8F30-D2EE0B6EAD03}" destId="{75F6D972-65EC-4090-B17B-9FF697D92CF7}" srcOrd="0" destOrd="0" presId="urn:microsoft.com/office/officeart/2005/8/layout/hList7"/>
    <dgm:cxn modelId="{DF8F7D12-DF0B-41C8-B5CA-DF528E3848F8}" type="presParOf" srcId="{E1073C4A-2AFD-4312-8F30-D2EE0B6EAD03}" destId="{1F4B66F9-FD42-43F7-A4BA-C85CDE736AFF}" srcOrd="1" destOrd="0" presId="urn:microsoft.com/office/officeart/2005/8/layout/hList7"/>
    <dgm:cxn modelId="{E071FAC4-DFF9-4B3E-AB75-5FC78BE105FE}" type="presParOf" srcId="{E1073C4A-2AFD-4312-8F30-D2EE0B6EAD03}" destId="{FF72ADC9-D515-4678-B0DE-00D991EB33F8}" srcOrd="2" destOrd="0" presId="urn:microsoft.com/office/officeart/2005/8/layout/hList7"/>
    <dgm:cxn modelId="{C422D80A-1D7B-42AD-95AF-A0CC5FC6FEC9}" type="presParOf" srcId="{E1073C4A-2AFD-4312-8F30-D2EE0B6EAD03}" destId="{05DFB715-06D3-44DB-9CB1-CF49C0E5ECCE}" srcOrd="3" destOrd="0" presId="urn:microsoft.com/office/officeart/2005/8/layout/hList7"/>
    <dgm:cxn modelId="{68FDC24A-C716-462E-838D-6477EF462F59}" type="presParOf" srcId="{4A8AB005-E7B5-4492-A14C-24A35274BC38}" destId="{4FBC0E19-8F3D-400B-B01A-D37EFFBF1500}" srcOrd="9" destOrd="0" presId="urn:microsoft.com/office/officeart/2005/8/layout/hList7"/>
    <dgm:cxn modelId="{B75D5C21-773F-46CD-96DA-8787BDB5601A}" type="presParOf" srcId="{4A8AB005-E7B5-4492-A14C-24A35274BC38}" destId="{6C3326EC-D048-4A08-A051-453A5575FA54}" srcOrd="10" destOrd="0" presId="urn:microsoft.com/office/officeart/2005/8/layout/hList7"/>
    <dgm:cxn modelId="{6B442660-5569-4FE4-8712-B9F2DD1F6177}" type="presParOf" srcId="{6C3326EC-D048-4A08-A051-453A5575FA54}" destId="{06A9D13E-6361-4682-9886-48D7DA78C403}" srcOrd="0" destOrd="0" presId="urn:microsoft.com/office/officeart/2005/8/layout/hList7"/>
    <dgm:cxn modelId="{CAB0D5C5-7891-43A7-B0A4-840938045368}" type="presParOf" srcId="{6C3326EC-D048-4A08-A051-453A5575FA54}" destId="{E6F1928A-4725-469C-8124-F9B7891138FA}" srcOrd="1" destOrd="0" presId="urn:microsoft.com/office/officeart/2005/8/layout/hList7"/>
    <dgm:cxn modelId="{461550DA-2813-4BB2-852D-C72EF5476E89}" type="presParOf" srcId="{6C3326EC-D048-4A08-A051-453A5575FA54}" destId="{4715073D-674D-46B8-8CE3-C22ED32925B5}" srcOrd="2" destOrd="0" presId="urn:microsoft.com/office/officeart/2005/8/layout/hList7"/>
    <dgm:cxn modelId="{B87DDDE5-1987-4AE2-8E04-CE83664C5B54}" type="presParOf" srcId="{6C3326EC-D048-4A08-A051-453A5575FA54}" destId="{D8134D5C-5A76-4825-A655-122095EFFF4B}" srcOrd="3" destOrd="0" presId="urn:microsoft.com/office/officeart/2005/8/layout/hList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D5F4DC-721D-46E4-BF4D-A2D68F9DE17E}" type="doc">
      <dgm:prSet loTypeId="urn:microsoft.com/office/officeart/2005/8/layout/hChevron3" loCatId="process" qsTypeId="urn:microsoft.com/office/officeart/2005/8/quickstyle/simple1" qsCatId="simple" csTypeId="urn:microsoft.com/office/officeart/2005/8/colors/accent1_2" csCatId="accent1" phldr="1"/>
      <dgm:spPr/>
    </dgm:pt>
    <dgm:pt modelId="{E8505F7C-8BA3-465F-B029-B471D63C980F}">
      <dgm:prSet phldrT="[Text]" custT="1"/>
      <dgm:spPr>
        <a:solidFill>
          <a:srgbClr val="4472C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1400" b="1">
              <a:solidFill>
                <a:schemeClr val="bg1"/>
              </a:solidFill>
            </a:rPr>
            <a:t>Industry Overview</a:t>
          </a:r>
          <a:endParaRPr lang="en-IN" sz="1400" b="1">
            <a:solidFill>
              <a:schemeClr val="bg1"/>
            </a:solidFill>
          </a:endParaRPr>
        </a:p>
      </dgm:t>
    </dgm:pt>
    <dgm:pt modelId="{D7ED64CB-B650-4B07-84E1-EB44E84F340D}" type="parTrans" cxnId="{77F3B257-E712-49D0-9C1D-0782E4855C5E}">
      <dgm:prSet/>
      <dgm:spPr/>
      <dgm:t>
        <a:bodyPr/>
        <a:lstStyle/>
        <a:p>
          <a:endParaRPr lang="en-IN"/>
        </a:p>
      </dgm:t>
    </dgm:pt>
    <dgm:pt modelId="{4B67AFA2-FA74-45AD-A7D3-920C507AAA9F}" type="sibTrans" cxnId="{77F3B257-E712-49D0-9C1D-0782E4855C5E}">
      <dgm:prSet/>
      <dgm:spPr/>
      <dgm:t>
        <a:bodyPr/>
        <a:lstStyle/>
        <a:p>
          <a:endParaRPr lang="en-IN"/>
        </a:p>
      </dgm:t>
    </dgm:pt>
    <dgm:pt modelId="{9E819550-1BB5-45DE-919F-782F033F903B}">
      <dgm:prSet phldrT="[Text]"/>
      <dgm:spPr>
        <a:solidFill>
          <a:schemeClr val="accent1">
            <a:lumMod val="40000"/>
            <a:lumOff val="60000"/>
          </a:schemeClr>
        </a:solidFill>
      </dgm:spPr>
      <dgm:t>
        <a:bodyPr/>
        <a:lstStyle/>
        <a:p>
          <a:pPr algn="ctr"/>
          <a:r>
            <a:rPr lang="en-GB" b="1">
              <a:latin typeface="Times New Roman" panose="02020603050405020304" pitchFamily="18" charset="0"/>
              <a:cs typeface="Times New Roman" panose="02020603050405020304" pitchFamily="18" charset="0"/>
            </a:rPr>
            <a:t>Revenue Model</a:t>
          </a:r>
          <a:endParaRPr lang="en-IN" b="1">
            <a:latin typeface="Times New Roman" panose="02020603050405020304" pitchFamily="18" charset="0"/>
            <a:cs typeface="Times New Roman" panose="02020603050405020304" pitchFamily="18" charset="0"/>
          </a:endParaRPr>
        </a:p>
      </dgm:t>
    </dgm:pt>
    <dgm:pt modelId="{D80A3D37-7626-4B3E-9034-F5EE788EF8D4}" type="parTrans" cxnId="{D8142975-F338-4572-B7E6-B4BC9D702141}">
      <dgm:prSet/>
      <dgm:spPr/>
      <dgm:t>
        <a:bodyPr/>
        <a:lstStyle/>
        <a:p>
          <a:endParaRPr lang="en-IN"/>
        </a:p>
      </dgm:t>
    </dgm:pt>
    <dgm:pt modelId="{890403CC-08CD-4B9F-B074-FBE545949F0D}" type="sibTrans" cxnId="{D8142975-F338-4572-B7E6-B4BC9D702141}">
      <dgm:prSet/>
      <dgm:spPr/>
      <dgm:t>
        <a:bodyPr/>
        <a:lstStyle/>
        <a:p>
          <a:endParaRPr lang="en-IN"/>
        </a:p>
      </dgm:t>
    </dgm:pt>
    <dgm:pt modelId="{5A4D8864-A895-4D3A-AB03-3421DFAC90C2}">
      <dgm:prSet phldrT="[Text]"/>
      <dgm:spPr>
        <a:solidFill>
          <a:schemeClr val="accent1">
            <a:lumMod val="40000"/>
            <a:lumOff val="60000"/>
          </a:schemeClr>
        </a:solidFill>
      </dgm:spPr>
      <dgm:t>
        <a:bodyPr/>
        <a:lstStyle/>
        <a:p>
          <a:r>
            <a:rPr lang="en-GB" b="1">
              <a:latin typeface="Times New Roman" panose="02020603050405020304" pitchFamily="18" charset="0"/>
              <a:cs typeface="Times New Roman" panose="02020603050405020304" pitchFamily="18" charset="0"/>
            </a:rPr>
            <a:t>Feasibility</a:t>
          </a:r>
          <a:endParaRPr lang="en-IN" b="1">
            <a:latin typeface="Times New Roman" panose="02020603050405020304" pitchFamily="18" charset="0"/>
            <a:cs typeface="Times New Roman" panose="02020603050405020304" pitchFamily="18" charset="0"/>
          </a:endParaRPr>
        </a:p>
      </dgm:t>
    </dgm:pt>
    <dgm:pt modelId="{2577B391-4602-4022-B8B7-41447B824EAC}" type="parTrans" cxnId="{D276BA9B-E60B-408D-A225-36BADF0CEA9F}">
      <dgm:prSet/>
      <dgm:spPr/>
      <dgm:t>
        <a:bodyPr/>
        <a:lstStyle/>
        <a:p>
          <a:endParaRPr lang="en-IN"/>
        </a:p>
      </dgm:t>
    </dgm:pt>
    <dgm:pt modelId="{F6D89A10-547A-4A8A-8E5C-CF17DC6CA9F7}" type="sibTrans" cxnId="{D276BA9B-E60B-408D-A225-36BADF0CEA9F}">
      <dgm:prSet/>
      <dgm:spPr/>
      <dgm:t>
        <a:bodyPr/>
        <a:lstStyle/>
        <a:p>
          <a:endParaRPr lang="en-IN"/>
        </a:p>
      </dgm:t>
    </dgm:pt>
    <dgm:pt modelId="{733A41D8-2B74-4492-B85B-FB273A07B6B4}">
      <dgm:prSet/>
      <dgm:spPr>
        <a:solidFill>
          <a:schemeClr val="accent1">
            <a:lumMod val="40000"/>
            <a:lumOff val="60000"/>
          </a:schemeClr>
        </a:solidFill>
      </dgm:spPr>
      <dgm:t>
        <a:bodyPr/>
        <a:lstStyle/>
        <a:p>
          <a:r>
            <a:rPr lang="en-GB" b="1"/>
            <a:t>Go-To-Market Strategy</a:t>
          </a:r>
          <a:endParaRPr lang="en-IN" b="1"/>
        </a:p>
      </dgm:t>
    </dgm:pt>
    <dgm:pt modelId="{8DBC34B2-7F38-42E8-A431-98124CD20042}" type="parTrans" cxnId="{894867A2-42C7-4EB3-A82F-CED56AAF8BB0}">
      <dgm:prSet/>
      <dgm:spPr/>
      <dgm:t>
        <a:bodyPr/>
        <a:lstStyle/>
        <a:p>
          <a:endParaRPr lang="en-IN"/>
        </a:p>
      </dgm:t>
    </dgm:pt>
    <dgm:pt modelId="{99B37827-0D66-4C42-A32D-B3393AD46F7A}" type="sibTrans" cxnId="{894867A2-42C7-4EB3-A82F-CED56AAF8BB0}">
      <dgm:prSet/>
      <dgm:spPr/>
      <dgm:t>
        <a:bodyPr/>
        <a:lstStyle/>
        <a:p>
          <a:endParaRPr lang="en-IN"/>
        </a:p>
      </dgm:t>
    </dgm:pt>
    <dgm:pt modelId="{1213C49B-F27C-4104-9B52-F55271418723}">
      <dgm:prSet custT="1"/>
      <dgm:spPr>
        <a:solidFill>
          <a:srgbClr val="B4C7E7"/>
        </a:solidFill>
      </dgm:spPr>
      <dgm:t>
        <a:bodyPr/>
        <a:lstStyle/>
        <a:p>
          <a:r>
            <a:rPr lang="en-GB" sz="1200" b="1">
              <a:latin typeface="Times New Roman" panose="02020603050405020304" pitchFamily="18" charset="0"/>
              <a:cs typeface="Times New Roman" panose="02020603050405020304" pitchFamily="18" charset="0"/>
            </a:rPr>
            <a:t>AI Chip Industry Overview</a:t>
          </a:r>
          <a:endParaRPr lang="en-IN" sz="1200" b="1">
            <a:latin typeface="Times New Roman" panose="02020603050405020304" pitchFamily="18" charset="0"/>
            <a:cs typeface="Times New Roman" panose="02020603050405020304" pitchFamily="18" charset="0"/>
          </a:endParaRPr>
        </a:p>
      </dgm:t>
    </dgm:pt>
    <dgm:pt modelId="{3FA0655A-53AC-4167-8B74-30B262A74FD5}" type="parTrans" cxnId="{524EB93F-BC6C-44B4-9B93-05569E1D5848}">
      <dgm:prSet/>
      <dgm:spPr/>
      <dgm:t>
        <a:bodyPr/>
        <a:lstStyle/>
        <a:p>
          <a:endParaRPr lang="en-IN"/>
        </a:p>
      </dgm:t>
    </dgm:pt>
    <dgm:pt modelId="{06C12366-E85C-4FF0-B00C-EFD205806D1A}" type="sibTrans" cxnId="{524EB93F-BC6C-44B4-9B93-05569E1D5848}">
      <dgm:prSet/>
      <dgm:spPr/>
      <dgm:t>
        <a:bodyPr/>
        <a:lstStyle/>
        <a:p>
          <a:endParaRPr lang="en-IN"/>
        </a:p>
      </dgm:t>
    </dgm:pt>
    <dgm:pt modelId="{F02899E2-C3B4-4E04-A924-2C3289371BA4}">
      <dgm:prSet/>
      <dgm:spPr>
        <a:solidFill>
          <a:srgbClr val="B4C7E7"/>
        </a:solidFill>
      </dgm:spPr>
      <dgm:t>
        <a:bodyPr/>
        <a:lstStyle/>
        <a:p>
          <a:r>
            <a:rPr lang="en-GB" b="1">
              <a:latin typeface="Times New Roman" panose="02020603050405020304" pitchFamily="18" charset="0"/>
              <a:cs typeface="Times New Roman" panose="02020603050405020304" pitchFamily="18" charset="0"/>
            </a:rPr>
            <a:t>Our Strategy</a:t>
          </a:r>
          <a:endParaRPr lang="en-IN" b="1">
            <a:latin typeface="Times New Roman" panose="02020603050405020304" pitchFamily="18" charset="0"/>
            <a:cs typeface="Times New Roman" panose="02020603050405020304" pitchFamily="18" charset="0"/>
          </a:endParaRPr>
        </a:p>
      </dgm:t>
    </dgm:pt>
    <dgm:pt modelId="{2CD53186-B2F4-4120-996B-C458453182A4}" type="parTrans" cxnId="{32EC04E0-9975-437A-8634-1D62E016439F}">
      <dgm:prSet/>
      <dgm:spPr/>
      <dgm:t>
        <a:bodyPr/>
        <a:lstStyle/>
        <a:p>
          <a:endParaRPr lang="en-IN"/>
        </a:p>
      </dgm:t>
    </dgm:pt>
    <dgm:pt modelId="{D983D54C-B287-4027-8521-ED5BADE0B2FE}" type="sibTrans" cxnId="{32EC04E0-9975-437A-8634-1D62E016439F}">
      <dgm:prSet/>
      <dgm:spPr/>
      <dgm:t>
        <a:bodyPr/>
        <a:lstStyle/>
        <a:p>
          <a:endParaRPr lang="en-IN"/>
        </a:p>
      </dgm:t>
    </dgm:pt>
    <dgm:pt modelId="{B8EFB4C3-B355-4924-BF4D-4D08BFF55FCF}">
      <dgm:prSet/>
      <dgm:spPr>
        <a:solidFill>
          <a:schemeClr val="accent1">
            <a:lumMod val="40000"/>
            <a:lumOff val="60000"/>
          </a:schemeClr>
        </a:solidFill>
      </dgm:spPr>
      <dgm:t>
        <a:bodyPr/>
        <a:lstStyle/>
        <a:p>
          <a:r>
            <a:rPr lang="en-GB" b="1">
              <a:latin typeface="Times New Roman" panose="02020603050405020304" pitchFamily="18" charset="0"/>
              <a:cs typeface="Times New Roman" panose="02020603050405020304" pitchFamily="18" charset="0"/>
            </a:rPr>
            <a:t>Viability</a:t>
          </a:r>
          <a:endParaRPr lang="en-IN" b="1">
            <a:latin typeface="Times New Roman" panose="02020603050405020304" pitchFamily="18" charset="0"/>
            <a:cs typeface="Times New Roman" panose="02020603050405020304" pitchFamily="18" charset="0"/>
          </a:endParaRPr>
        </a:p>
      </dgm:t>
    </dgm:pt>
    <dgm:pt modelId="{27B987C8-89C7-4E75-BD2C-5BFCAA2B8049}" type="parTrans" cxnId="{AEEBAAB1-0518-4BC2-90E5-8C6433B8A56A}">
      <dgm:prSet/>
      <dgm:spPr/>
      <dgm:t>
        <a:bodyPr/>
        <a:lstStyle/>
        <a:p>
          <a:endParaRPr lang="en-IN"/>
        </a:p>
      </dgm:t>
    </dgm:pt>
    <dgm:pt modelId="{C9BA2918-9C64-4E8B-8A34-4A351599B260}" type="sibTrans" cxnId="{AEEBAAB1-0518-4BC2-90E5-8C6433B8A56A}">
      <dgm:prSet/>
      <dgm:spPr/>
      <dgm:t>
        <a:bodyPr/>
        <a:lstStyle/>
        <a:p>
          <a:endParaRPr lang="en-IN"/>
        </a:p>
      </dgm:t>
    </dgm:pt>
    <dgm:pt modelId="{2FDAEFB4-1C39-479A-8C98-987B0BF0E3D0}" type="pres">
      <dgm:prSet presAssocID="{DFD5F4DC-721D-46E4-BF4D-A2D68F9DE17E}" presName="Name0" presStyleCnt="0">
        <dgm:presLayoutVars>
          <dgm:dir/>
          <dgm:resizeHandles val="exact"/>
        </dgm:presLayoutVars>
      </dgm:prSet>
      <dgm:spPr/>
    </dgm:pt>
    <dgm:pt modelId="{2669DE3E-C0F9-4BE5-8BC5-C9E977ED696A}" type="pres">
      <dgm:prSet presAssocID="{E8505F7C-8BA3-465F-B029-B471D63C980F}" presName="parTxOnly" presStyleLbl="node1" presStyleIdx="0" presStyleCnt="7" custLinFactNeighborX="-572" custLinFactNeighborY="2128">
        <dgm:presLayoutVars>
          <dgm:bulletEnabled val="1"/>
        </dgm:presLayoutVars>
      </dgm:prSet>
      <dgm:spPr/>
    </dgm:pt>
    <dgm:pt modelId="{FF3798B7-A35C-45D4-A06C-FBD6F44B8966}" type="pres">
      <dgm:prSet presAssocID="{4B67AFA2-FA74-45AD-A7D3-920C507AAA9F}" presName="parSpace" presStyleCnt="0"/>
      <dgm:spPr/>
    </dgm:pt>
    <dgm:pt modelId="{B86FC2F0-B6F7-4B4E-9957-1FAE16058B81}" type="pres">
      <dgm:prSet presAssocID="{9E819550-1BB5-45DE-919F-782F033F903B}" presName="parTxOnly" presStyleLbl="node1" presStyleIdx="1" presStyleCnt="7">
        <dgm:presLayoutVars>
          <dgm:bulletEnabled val="1"/>
        </dgm:presLayoutVars>
      </dgm:prSet>
      <dgm:spPr/>
    </dgm:pt>
    <dgm:pt modelId="{C85B9F0C-5C8E-4533-AB48-7B9A4E18CBB6}" type="pres">
      <dgm:prSet presAssocID="{890403CC-08CD-4B9F-B074-FBE545949F0D}" presName="parSpace" presStyleCnt="0"/>
      <dgm:spPr/>
    </dgm:pt>
    <dgm:pt modelId="{ADB7F03C-A330-4AF3-B23C-D213CEE641D8}" type="pres">
      <dgm:prSet presAssocID="{5A4D8864-A895-4D3A-AB03-3421DFAC90C2}" presName="parTxOnly" presStyleLbl="node1" presStyleIdx="2" presStyleCnt="7">
        <dgm:presLayoutVars>
          <dgm:bulletEnabled val="1"/>
        </dgm:presLayoutVars>
      </dgm:prSet>
      <dgm:spPr/>
    </dgm:pt>
    <dgm:pt modelId="{7867DA63-3D1E-489D-BF2A-188BDD111C41}" type="pres">
      <dgm:prSet presAssocID="{F6D89A10-547A-4A8A-8E5C-CF17DC6CA9F7}" presName="parSpace" presStyleCnt="0"/>
      <dgm:spPr/>
    </dgm:pt>
    <dgm:pt modelId="{CF8E68F9-6FAB-4FF2-BAF9-2AF25B71F6DC}" type="pres">
      <dgm:prSet presAssocID="{733A41D8-2B74-4492-B85B-FB273A07B6B4}" presName="parTxOnly" presStyleLbl="node1" presStyleIdx="3" presStyleCnt="7">
        <dgm:presLayoutVars>
          <dgm:bulletEnabled val="1"/>
        </dgm:presLayoutVars>
      </dgm:prSet>
      <dgm:spPr/>
    </dgm:pt>
    <dgm:pt modelId="{BB4470C8-7970-4FC4-BBED-65AB46675B56}" type="pres">
      <dgm:prSet presAssocID="{99B37827-0D66-4C42-A32D-B3393AD46F7A}" presName="parSpace" presStyleCnt="0"/>
      <dgm:spPr/>
    </dgm:pt>
    <dgm:pt modelId="{736CFDEA-4B59-4473-96FC-2FFF511B49F8}" type="pres">
      <dgm:prSet presAssocID="{1213C49B-F27C-4104-9B52-F55271418723}" presName="parTxOnly" presStyleLbl="node1" presStyleIdx="4" presStyleCnt="7">
        <dgm:presLayoutVars>
          <dgm:bulletEnabled val="1"/>
        </dgm:presLayoutVars>
      </dgm:prSet>
      <dgm:spPr/>
    </dgm:pt>
    <dgm:pt modelId="{CBFF936B-DD40-4D7F-BB43-7A00725CCF79}" type="pres">
      <dgm:prSet presAssocID="{06C12366-E85C-4FF0-B00C-EFD205806D1A}" presName="parSpace" presStyleCnt="0"/>
      <dgm:spPr/>
    </dgm:pt>
    <dgm:pt modelId="{F5037819-7C58-4B44-BE7D-18783F9B9840}" type="pres">
      <dgm:prSet presAssocID="{F02899E2-C3B4-4E04-A924-2C3289371BA4}" presName="parTxOnly" presStyleLbl="node1" presStyleIdx="5" presStyleCnt="7">
        <dgm:presLayoutVars>
          <dgm:bulletEnabled val="1"/>
        </dgm:presLayoutVars>
      </dgm:prSet>
      <dgm:spPr/>
    </dgm:pt>
    <dgm:pt modelId="{756885C0-986C-474A-B492-D52F284FB643}" type="pres">
      <dgm:prSet presAssocID="{D983D54C-B287-4027-8521-ED5BADE0B2FE}" presName="parSpace" presStyleCnt="0"/>
      <dgm:spPr/>
    </dgm:pt>
    <dgm:pt modelId="{CE8541FD-159D-416B-8D6C-97F036EA55B7}" type="pres">
      <dgm:prSet presAssocID="{B8EFB4C3-B355-4924-BF4D-4D08BFF55FCF}" presName="parTxOnly" presStyleLbl="node1" presStyleIdx="6" presStyleCnt="7">
        <dgm:presLayoutVars>
          <dgm:bulletEnabled val="1"/>
        </dgm:presLayoutVars>
      </dgm:prSet>
      <dgm:spPr/>
    </dgm:pt>
  </dgm:ptLst>
  <dgm:cxnLst>
    <dgm:cxn modelId="{421DDB29-3B30-4971-A110-4A4AF6FC2596}" type="presOf" srcId="{F02899E2-C3B4-4E04-A924-2C3289371BA4}" destId="{F5037819-7C58-4B44-BE7D-18783F9B9840}" srcOrd="0" destOrd="0" presId="urn:microsoft.com/office/officeart/2005/8/layout/hChevron3"/>
    <dgm:cxn modelId="{E9E21B2C-E5AD-4D82-8397-F02E6DB22B6E}" type="presOf" srcId="{DFD5F4DC-721D-46E4-BF4D-A2D68F9DE17E}" destId="{2FDAEFB4-1C39-479A-8C98-987B0BF0E3D0}" srcOrd="0" destOrd="0" presId="urn:microsoft.com/office/officeart/2005/8/layout/hChevron3"/>
    <dgm:cxn modelId="{524EB93F-BC6C-44B4-9B93-05569E1D5848}" srcId="{DFD5F4DC-721D-46E4-BF4D-A2D68F9DE17E}" destId="{1213C49B-F27C-4104-9B52-F55271418723}" srcOrd="4" destOrd="0" parTransId="{3FA0655A-53AC-4167-8B74-30B262A74FD5}" sibTransId="{06C12366-E85C-4FF0-B00C-EFD205806D1A}"/>
    <dgm:cxn modelId="{D8142975-F338-4572-B7E6-B4BC9D702141}" srcId="{DFD5F4DC-721D-46E4-BF4D-A2D68F9DE17E}" destId="{9E819550-1BB5-45DE-919F-782F033F903B}" srcOrd="1" destOrd="0" parTransId="{D80A3D37-7626-4B3E-9034-F5EE788EF8D4}" sibTransId="{890403CC-08CD-4B9F-B074-FBE545949F0D}"/>
    <dgm:cxn modelId="{77F3B257-E712-49D0-9C1D-0782E4855C5E}" srcId="{DFD5F4DC-721D-46E4-BF4D-A2D68F9DE17E}" destId="{E8505F7C-8BA3-465F-B029-B471D63C980F}" srcOrd="0" destOrd="0" parTransId="{D7ED64CB-B650-4B07-84E1-EB44E84F340D}" sibTransId="{4B67AFA2-FA74-45AD-A7D3-920C507AAA9F}"/>
    <dgm:cxn modelId="{AE3E0F58-99E4-47F8-9A28-9AE7AAC2BFFE}" type="presOf" srcId="{B8EFB4C3-B355-4924-BF4D-4D08BFF55FCF}" destId="{CE8541FD-159D-416B-8D6C-97F036EA55B7}" srcOrd="0" destOrd="0" presId="urn:microsoft.com/office/officeart/2005/8/layout/hChevron3"/>
    <dgm:cxn modelId="{2E17D178-E8DC-4268-8C5F-327FC6E3DC42}" type="presOf" srcId="{9E819550-1BB5-45DE-919F-782F033F903B}" destId="{B86FC2F0-B6F7-4B4E-9957-1FAE16058B81}" srcOrd="0" destOrd="0" presId="urn:microsoft.com/office/officeart/2005/8/layout/hChevron3"/>
    <dgm:cxn modelId="{D276BA9B-E60B-408D-A225-36BADF0CEA9F}" srcId="{DFD5F4DC-721D-46E4-BF4D-A2D68F9DE17E}" destId="{5A4D8864-A895-4D3A-AB03-3421DFAC90C2}" srcOrd="2" destOrd="0" parTransId="{2577B391-4602-4022-B8B7-41447B824EAC}" sibTransId="{F6D89A10-547A-4A8A-8E5C-CF17DC6CA9F7}"/>
    <dgm:cxn modelId="{894867A2-42C7-4EB3-A82F-CED56AAF8BB0}" srcId="{DFD5F4DC-721D-46E4-BF4D-A2D68F9DE17E}" destId="{733A41D8-2B74-4492-B85B-FB273A07B6B4}" srcOrd="3" destOrd="0" parTransId="{8DBC34B2-7F38-42E8-A431-98124CD20042}" sibTransId="{99B37827-0D66-4C42-A32D-B3393AD46F7A}"/>
    <dgm:cxn modelId="{FC7185A5-BA9B-4C2A-AD66-B4E34A166233}" type="presOf" srcId="{733A41D8-2B74-4492-B85B-FB273A07B6B4}" destId="{CF8E68F9-6FAB-4FF2-BAF9-2AF25B71F6DC}" srcOrd="0" destOrd="0" presId="urn:microsoft.com/office/officeart/2005/8/layout/hChevron3"/>
    <dgm:cxn modelId="{AEEBAAB1-0518-4BC2-90E5-8C6433B8A56A}" srcId="{DFD5F4DC-721D-46E4-BF4D-A2D68F9DE17E}" destId="{B8EFB4C3-B355-4924-BF4D-4D08BFF55FCF}" srcOrd="6" destOrd="0" parTransId="{27B987C8-89C7-4E75-BD2C-5BFCAA2B8049}" sibTransId="{C9BA2918-9C64-4E8B-8A34-4A351599B260}"/>
    <dgm:cxn modelId="{CF9E8BB5-D264-460E-8A04-80B956455417}" type="presOf" srcId="{5A4D8864-A895-4D3A-AB03-3421DFAC90C2}" destId="{ADB7F03C-A330-4AF3-B23C-D213CEE641D8}" srcOrd="0" destOrd="0" presId="urn:microsoft.com/office/officeart/2005/8/layout/hChevron3"/>
    <dgm:cxn modelId="{9910E8C2-1757-4369-B111-3AAE035B4EC1}" type="presOf" srcId="{1213C49B-F27C-4104-9B52-F55271418723}" destId="{736CFDEA-4B59-4473-96FC-2FFF511B49F8}" srcOrd="0" destOrd="0" presId="urn:microsoft.com/office/officeart/2005/8/layout/hChevron3"/>
    <dgm:cxn modelId="{9F4D55DA-14D9-4D3B-A059-B7A69B241BA4}" type="presOf" srcId="{E8505F7C-8BA3-465F-B029-B471D63C980F}" destId="{2669DE3E-C0F9-4BE5-8BC5-C9E977ED696A}" srcOrd="0" destOrd="0" presId="urn:microsoft.com/office/officeart/2005/8/layout/hChevron3"/>
    <dgm:cxn modelId="{32EC04E0-9975-437A-8634-1D62E016439F}" srcId="{DFD5F4DC-721D-46E4-BF4D-A2D68F9DE17E}" destId="{F02899E2-C3B4-4E04-A924-2C3289371BA4}" srcOrd="5" destOrd="0" parTransId="{2CD53186-B2F4-4120-996B-C458453182A4}" sibTransId="{D983D54C-B287-4027-8521-ED5BADE0B2FE}"/>
    <dgm:cxn modelId="{43DD9F99-F966-4AEE-87DC-628D9146AF67}" type="presParOf" srcId="{2FDAEFB4-1C39-479A-8C98-987B0BF0E3D0}" destId="{2669DE3E-C0F9-4BE5-8BC5-C9E977ED696A}" srcOrd="0" destOrd="0" presId="urn:microsoft.com/office/officeart/2005/8/layout/hChevron3"/>
    <dgm:cxn modelId="{B783F834-C748-4B01-93B8-32F7EFDBEF37}" type="presParOf" srcId="{2FDAEFB4-1C39-479A-8C98-987B0BF0E3D0}" destId="{FF3798B7-A35C-45D4-A06C-FBD6F44B8966}" srcOrd="1" destOrd="0" presId="urn:microsoft.com/office/officeart/2005/8/layout/hChevron3"/>
    <dgm:cxn modelId="{0C84E6CA-4085-4345-A17E-D8818F4A9608}" type="presParOf" srcId="{2FDAEFB4-1C39-479A-8C98-987B0BF0E3D0}" destId="{B86FC2F0-B6F7-4B4E-9957-1FAE16058B81}" srcOrd="2" destOrd="0" presId="urn:microsoft.com/office/officeart/2005/8/layout/hChevron3"/>
    <dgm:cxn modelId="{09F74A34-AF88-4AA9-B9D9-C357C70D3E3A}" type="presParOf" srcId="{2FDAEFB4-1C39-479A-8C98-987B0BF0E3D0}" destId="{C85B9F0C-5C8E-4533-AB48-7B9A4E18CBB6}" srcOrd="3" destOrd="0" presId="urn:microsoft.com/office/officeart/2005/8/layout/hChevron3"/>
    <dgm:cxn modelId="{F467CC1E-C1C3-41E4-AD82-F1DEC70CF57F}" type="presParOf" srcId="{2FDAEFB4-1C39-479A-8C98-987B0BF0E3D0}" destId="{ADB7F03C-A330-4AF3-B23C-D213CEE641D8}" srcOrd="4" destOrd="0" presId="urn:microsoft.com/office/officeart/2005/8/layout/hChevron3"/>
    <dgm:cxn modelId="{36C17E56-BF9C-4A1C-96D5-D844554295CF}" type="presParOf" srcId="{2FDAEFB4-1C39-479A-8C98-987B0BF0E3D0}" destId="{7867DA63-3D1E-489D-BF2A-188BDD111C41}" srcOrd="5" destOrd="0" presId="urn:microsoft.com/office/officeart/2005/8/layout/hChevron3"/>
    <dgm:cxn modelId="{5FE7FA44-5072-49DF-9B91-E4C42A56EF4D}" type="presParOf" srcId="{2FDAEFB4-1C39-479A-8C98-987B0BF0E3D0}" destId="{CF8E68F9-6FAB-4FF2-BAF9-2AF25B71F6DC}" srcOrd="6" destOrd="0" presId="urn:microsoft.com/office/officeart/2005/8/layout/hChevron3"/>
    <dgm:cxn modelId="{8D2E9C9B-01D8-42A2-8D60-336B4E76F334}" type="presParOf" srcId="{2FDAEFB4-1C39-479A-8C98-987B0BF0E3D0}" destId="{BB4470C8-7970-4FC4-BBED-65AB46675B56}" srcOrd="7" destOrd="0" presId="urn:microsoft.com/office/officeart/2005/8/layout/hChevron3"/>
    <dgm:cxn modelId="{FEC592A7-40E1-4241-BB59-BD2A621AD4EB}" type="presParOf" srcId="{2FDAEFB4-1C39-479A-8C98-987B0BF0E3D0}" destId="{736CFDEA-4B59-4473-96FC-2FFF511B49F8}" srcOrd="8" destOrd="0" presId="urn:microsoft.com/office/officeart/2005/8/layout/hChevron3"/>
    <dgm:cxn modelId="{1821D1E0-659A-4EA0-A1A5-C06689A78A44}" type="presParOf" srcId="{2FDAEFB4-1C39-479A-8C98-987B0BF0E3D0}" destId="{CBFF936B-DD40-4D7F-BB43-7A00725CCF79}" srcOrd="9" destOrd="0" presId="urn:microsoft.com/office/officeart/2005/8/layout/hChevron3"/>
    <dgm:cxn modelId="{3CCA3C50-5990-47C3-AE24-D9D785FC9750}" type="presParOf" srcId="{2FDAEFB4-1C39-479A-8C98-987B0BF0E3D0}" destId="{F5037819-7C58-4B44-BE7D-18783F9B9840}" srcOrd="10" destOrd="0" presId="urn:microsoft.com/office/officeart/2005/8/layout/hChevron3"/>
    <dgm:cxn modelId="{C97DD6D6-5DA8-460D-A4ED-40BAE12ED8C1}" type="presParOf" srcId="{2FDAEFB4-1C39-479A-8C98-987B0BF0E3D0}" destId="{756885C0-986C-474A-B492-D52F284FB643}" srcOrd="11" destOrd="0" presId="urn:microsoft.com/office/officeart/2005/8/layout/hChevron3"/>
    <dgm:cxn modelId="{DA07E9AC-778B-4634-9E2D-97D8B21A438A}" type="presParOf" srcId="{2FDAEFB4-1C39-479A-8C98-987B0BF0E3D0}" destId="{CE8541FD-159D-416B-8D6C-97F036EA55B7}" srcOrd="12"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D5F4DC-721D-46E4-BF4D-A2D68F9DE17E}" type="doc">
      <dgm:prSet loTypeId="urn:microsoft.com/office/officeart/2005/8/layout/hChevron3" loCatId="process" qsTypeId="urn:microsoft.com/office/officeart/2005/8/quickstyle/simple1" qsCatId="simple" csTypeId="urn:microsoft.com/office/officeart/2005/8/colors/accent1_2" csCatId="accent1" phldr="1"/>
      <dgm:spPr/>
    </dgm:pt>
    <dgm:pt modelId="{E8505F7C-8BA3-465F-B029-B471D63C980F}">
      <dgm:prSet phldrT="[Text]" custT="1"/>
      <dgm:spPr>
        <a:solidFill>
          <a:srgbClr val="B9CDE5"/>
        </a:solidFill>
        <a:ln>
          <a:noFill/>
        </a:ln>
        <a:effectLst>
          <a:outerShdw blurRad="44450" dist="27940" dir="5400000" algn="ctr">
            <a:srgbClr val="000000">
              <a:alpha val="32000"/>
            </a:srgbClr>
          </a:outerShdw>
        </a:effectLst>
      </dgm:spPr>
      <dgm:t>
        <a:bodyPr/>
        <a:lstStyle/>
        <a:p>
          <a:r>
            <a:rPr lang="en-GB" sz="1400" b="1">
              <a:solidFill>
                <a:schemeClr val="bg1"/>
              </a:solidFill>
            </a:rPr>
            <a:t>Industry Overview</a:t>
          </a:r>
          <a:endParaRPr lang="en-IN" sz="1400" b="1">
            <a:solidFill>
              <a:schemeClr val="bg1"/>
            </a:solidFill>
          </a:endParaRPr>
        </a:p>
      </dgm:t>
    </dgm:pt>
    <dgm:pt modelId="{D7ED64CB-B650-4B07-84E1-EB44E84F340D}" type="parTrans" cxnId="{77F3B257-E712-49D0-9C1D-0782E4855C5E}">
      <dgm:prSet/>
      <dgm:spPr/>
      <dgm:t>
        <a:bodyPr/>
        <a:lstStyle/>
        <a:p>
          <a:endParaRPr lang="en-IN"/>
        </a:p>
      </dgm:t>
    </dgm:pt>
    <dgm:pt modelId="{4B67AFA2-FA74-45AD-A7D3-920C507AAA9F}" type="sibTrans" cxnId="{77F3B257-E712-49D0-9C1D-0782E4855C5E}">
      <dgm:prSet/>
      <dgm:spPr/>
      <dgm:t>
        <a:bodyPr/>
        <a:lstStyle/>
        <a:p>
          <a:endParaRPr lang="en-IN"/>
        </a:p>
      </dgm:t>
    </dgm:pt>
    <dgm:pt modelId="{9E819550-1BB5-45DE-919F-782F033F903B}">
      <dgm:prSet phldrT="[Text]"/>
      <dgm:spPr>
        <a:solidFill>
          <a:srgbClr val="4472C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ctr"/>
          <a:r>
            <a:rPr lang="en-GB" b="1">
              <a:latin typeface="Times New Roman" panose="02020603050405020304" pitchFamily="18" charset="0"/>
              <a:cs typeface="Times New Roman" panose="02020603050405020304" pitchFamily="18" charset="0"/>
            </a:rPr>
            <a:t>Revenue Model and Feasibility</a:t>
          </a:r>
          <a:endParaRPr lang="en-IN" b="1">
            <a:latin typeface="Times New Roman" panose="02020603050405020304" pitchFamily="18" charset="0"/>
            <a:cs typeface="Times New Roman" panose="02020603050405020304" pitchFamily="18" charset="0"/>
          </a:endParaRPr>
        </a:p>
      </dgm:t>
    </dgm:pt>
    <dgm:pt modelId="{D80A3D37-7626-4B3E-9034-F5EE788EF8D4}" type="parTrans" cxnId="{D8142975-F338-4572-B7E6-B4BC9D702141}">
      <dgm:prSet/>
      <dgm:spPr/>
      <dgm:t>
        <a:bodyPr/>
        <a:lstStyle/>
        <a:p>
          <a:endParaRPr lang="en-IN"/>
        </a:p>
      </dgm:t>
    </dgm:pt>
    <dgm:pt modelId="{890403CC-08CD-4B9F-B074-FBE545949F0D}" type="sibTrans" cxnId="{D8142975-F338-4572-B7E6-B4BC9D702141}">
      <dgm:prSet/>
      <dgm:spPr/>
      <dgm:t>
        <a:bodyPr/>
        <a:lstStyle/>
        <a:p>
          <a:endParaRPr lang="en-IN"/>
        </a:p>
      </dgm:t>
    </dgm:pt>
    <dgm:pt modelId="{5A4D8864-A895-4D3A-AB03-3421DFAC90C2}">
      <dgm:prSet phldrT="[Text]"/>
      <dgm:spPr>
        <a:solidFill>
          <a:schemeClr val="accent1">
            <a:lumMod val="40000"/>
            <a:lumOff val="60000"/>
          </a:schemeClr>
        </a:solidFill>
      </dgm:spPr>
      <dgm:t>
        <a:bodyPr/>
        <a:lstStyle/>
        <a:p>
          <a:r>
            <a:rPr lang="en-GB" b="1"/>
            <a:t>Go-To-Market Strategy</a:t>
          </a:r>
          <a:endParaRPr lang="en-IN" b="1">
            <a:latin typeface="Times New Roman" panose="02020603050405020304" pitchFamily="18" charset="0"/>
            <a:cs typeface="Times New Roman" panose="02020603050405020304" pitchFamily="18" charset="0"/>
          </a:endParaRPr>
        </a:p>
      </dgm:t>
    </dgm:pt>
    <dgm:pt modelId="{2577B391-4602-4022-B8B7-41447B824EAC}" type="parTrans" cxnId="{D276BA9B-E60B-408D-A225-36BADF0CEA9F}">
      <dgm:prSet/>
      <dgm:spPr/>
      <dgm:t>
        <a:bodyPr/>
        <a:lstStyle/>
        <a:p>
          <a:endParaRPr lang="en-IN"/>
        </a:p>
      </dgm:t>
    </dgm:pt>
    <dgm:pt modelId="{F6D89A10-547A-4A8A-8E5C-CF17DC6CA9F7}" type="sibTrans" cxnId="{D276BA9B-E60B-408D-A225-36BADF0CEA9F}">
      <dgm:prSet/>
      <dgm:spPr/>
      <dgm:t>
        <a:bodyPr/>
        <a:lstStyle/>
        <a:p>
          <a:endParaRPr lang="en-IN"/>
        </a:p>
      </dgm:t>
    </dgm:pt>
    <dgm:pt modelId="{733A41D8-2B74-4492-B85B-FB273A07B6B4}">
      <dgm:prSet/>
      <dgm:spPr>
        <a:solidFill>
          <a:schemeClr val="accent1">
            <a:lumMod val="40000"/>
            <a:lumOff val="60000"/>
          </a:schemeClr>
        </a:solidFill>
      </dgm:spPr>
      <dgm:t>
        <a:bodyPr/>
        <a:lstStyle/>
        <a:p>
          <a:r>
            <a:rPr lang="en-GB" b="1"/>
            <a:t>Oversaturation Issue</a:t>
          </a:r>
          <a:endParaRPr lang="en-IN" b="1"/>
        </a:p>
      </dgm:t>
    </dgm:pt>
    <dgm:pt modelId="{8DBC34B2-7F38-42E8-A431-98124CD20042}" type="parTrans" cxnId="{894867A2-42C7-4EB3-A82F-CED56AAF8BB0}">
      <dgm:prSet/>
      <dgm:spPr/>
      <dgm:t>
        <a:bodyPr/>
        <a:lstStyle/>
        <a:p>
          <a:endParaRPr lang="en-IN"/>
        </a:p>
      </dgm:t>
    </dgm:pt>
    <dgm:pt modelId="{99B37827-0D66-4C42-A32D-B3393AD46F7A}" type="sibTrans" cxnId="{894867A2-42C7-4EB3-A82F-CED56AAF8BB0}">
      <dgm:prSet/>
      <dgm:spPr/>
      <dgm:t>
        <a:bodyPr/>
        <a:lstStyle/>
        <a:p>
          <a:endParaRPr lang="en-IN"/>
        </a:p>
      </dgm:t>
    </dgm:pt>
    <dgm:pt modelId="{1213C49B-F27C-4104-9B52-F55271418723}">
      <dgm:prSet custT="1"/>
      <dgm:spPr>
        <a:solidFill>
          <a:srgbClr val="B4C7E7"/>
        </a:solidFill>
      </dgm:spPr>
      <dgm:t>
        <a:bodyPr/>
        <a:lstStyle/>
        <a:p>
          <a:r>
            <a:rPr lang="en-GB" sz="1200" b="1">
              <a:latin typeface="Times New Roman" panose="02020603050405020304" pitchFamily="18" charset="0"/>
              <a:cs typeface="Times New Roman" panose="02020603050405020304" pitchFamily="18" charset="0"/>
            </a:rPr>
            <a:t>AI Chip Industry &amp; Challenges</a:t>
          </a:r>
          <a:endParaRPr lang="en-IN" sz="1200" b="1">
            <a:latin typeface="Times New Roman" panose="02020603050405020304" pitchFamily="18" charset="0"/>
            <a:cs typeface="Times New Roman" panose="02020603050405020304" pitchFamily="18" charset="0"/>
          </a:endParaRPr>
        </a:p>
      </dgm:t>
    </dgm:pt>
    <dgm:pt modelId="{3FA0655A-53AC-4167-8B74-30B262A74FD5}" type="parTrans" cxnId="{524EB93F-BC6C-44B4-9B93-05569E1D5848}">
      <dgm:prSet/>
      <dgm:spPr/>
      <dgm:t>
        <a:bodyPr/>
        <a:lstStyle/>
        <a:p>
          <a:endParaRPr lang="en-IN"/>
        </a:p>
      </dgm:t>
    </dgm:pt>
    <dgm:pt modelId="{06C12366-E85C-4FF0-B00C-EFD205806D1A}" type="sibTrans" cxnId="{524EB93F-BC6C-44B4-9B93-05569E1D5848}">
      <dgm:prSet/>
      <dgm:spPr/>
      <dgm:t>
        <a:bodyPr/>
        <a:lstStyle/>
        <a:p>
          <a:endParaRPr lang="en-IN"/>
        </a:p>
      </dgm:t>
    </dgm:pt>
    <dgm:pt modelId="{F02899E2-C3B4-4E04-A924-2C3289371BA4}">
      <dgm:prSet/>
      <dgm:spPr>
        <a:solidFill>
          <a:srgbClr val="B4C7E7"/>
        </a:solidFill>
      </dgm:spPr>
      <dgm:t>
        <a:bodyPr/>
        <a:lstStyle/>
        <a:p>
          <a:r>
            <a:rPr lang="en-GB" b="1">
              <a:latin typeface="Times New Roman" panose="02020603050405020304" pitchFamily="18" charset="0"/>
              <a:cs typeface="Times New Roman" panose="02020603050405020304" pitchFamily="18" charset="0"/>
            </a:rPr>
            <a:t>Our Strategy</a:t>
          </a:r>
          <a:endParaRPr lang="en-IN" b="1">
            <a:latin typeface="Times New Roman" panose="02020603050405020304" pitchFamily="18" charset="0"/>
            <a:cs typeface="Times New Roman" panose="02020603050405020304" pitchFamily="18" charset="0"/>
          </a:endParaRPr>
        </a:p>
      </dgm:t>
    </dgm:pt>
    <dgm:pt modelId="{2CD53186-B2F4-4120-996B-C458453182A4}" type="parTrans" cxnId="{32EC04E0-9975-437A-8634-1D62E016439F}">
      <dgm:prSet/>
      <dgm:spPr/>
      <dgm:t>
        <a:bodyPr/>
        <a:lstStyle/>
        <a:p>
          <a:endParaRPr lang="en-IN"/>
        </a:p>
      </dgm:t>
    </dgm:pt>
    <dgm:pt modelId="{D983D54C-B287-4027-8521-ED5BADE0B2FE}" type="sibTrans" cxnId="{32EC04E0-9975-437A-8634-1D62E016439F}">
      <dgm:prSet/>
      <dgm:spPr/>
      <dgm:t>
        <a:bodyPr/>
        <a:lstStyle/>
        <a:p>
          <a:endParaRPr lang="en-IN"/>
        </a:p>
      </dgm:t>
    </dgm:pt>
    <dgm:pt modelId="{B8EFB4C3-B355-4924-BF4D-4D08BFF55FCF}">
      <dgm:prSet/>
      <dgm:spPr>
        <a:solidFill>
          <a:schemeClr val="accent1">
            <a:lumMod val="40000"/>
            <a:lumOff val="60000"/>
          </a:schemeClr>
        </a:solidFill>
      </dgm:spPr>
      <dgm:t>
        <a:bodyPr/>
        <a:lstStyle/>
        <a:p>
          <a:r>
            <a:rPr lang="en-GB" b="1">
              <a:latin typeface="Times New Roman" panose="02020603050405020304" pitchFamily="18" charset="0"/>
              <a:cs typeface="Times New Roman" panose="02020603050405020304" pitchFamily="18" charset="0"/>
            </a:rPr>
            <a:t>Viability</a:t>
          </a:r>
          <a:endParaRPr lang="en-IN" b="1">
            <a:latin typeface="Times New Roman" panose="02020603050405020304" pitchFamily="18" charset="0"/>
            <a:cs typeface="Times New Roman" panose="02020603050405020304" pitchFamily="18" charset="0"/>
          </a:endParaRPr>
        </a:p>
      </dgm:t>
    </dgm:pt>
    <dgm:pt modelId="{27B987C8-89C7-4E75-BD2C-5BFCAA2B8049}" type="parTrans" cxnId="{AEEBAAB1-0518-4BC2-90E5-8C6433B8A56A}">
      <dgm:prSet/>
      <dgm:spPr/>
      <dgm:t>
        <a:bodyPr/>
        <a:lstStyle/>
        <a:p>
          <a:endParaRPr lang="en-IN"/>
        </a:p>
      </dgm:t>
    </dgm:pt>
    <dgm:pt modelId="{C9BA2918-9C64-4E8B-8A34-4A351599B260}" type="sibTrans" cxnId="{AEEBAAB1-0518-4BC2-90E5-8C6433B8A56A}">
      <dgm:prSet/>
      <dgm:spPr/>
      <dgm:t>
        <a:bodyPr/>
        <a:lstStyle/>
        <a:p>
          <a:endParaRPr lang="en-IN"/>
        </a:p>
      </dgm:t>
    </dgm:pt>
    <dgm:pt modelId="{2FDAEFB4-1C39-479A-8C98-987B0BF0E3D0}" type="pres">
      <dgm:prSet presAssocID="{DFD5F4DC-721D-46E4-BF4D-A2D68F9DE17E}" presName="Name0" presStyleCnt="0">
        <dgm:presLayoutVars>
          <dgm:dir/>
          <dgm:resizeHandles val="exact"/>
        </dgm:presLayoutVars>
      </dgm:prSet>
      <dgm:spPr/>
    </dgm:pt>
    <dgm:pt modelId="{2669DE3E-C0F9-4BE5-8BC5-C9E977ED696A}" type="pres">
      <dgm:prSet presAssocID="{E8505F7C-8BA3-465F-B029-B471D63C980F}" presName="parTxOnly" presStyleLbl="node1" presStyleIdx="0" presStyleCnt="7" custLinFactNeighborX="-572" custLinFactNeighborY="2128">
        <dgm:presLayoutVars>
          <dgm:bulletEnabled val="1"/>
        </dgm:presLayoutVars>
      </dgm:prSet>
      <dgm:spPr/>
    </dgm:pt>
    <dgm:pt modelId="{FF3798B7-A35C-45D4-A06C-FBD6F44B8966}" type="pres">
      <dgm:prSet presAssocID="{4B67AFA2-FA74-45AD-A7D3-920C507AAA9F}" presName="parSpace" presStyleCnt="0"/>
      <dgm:spPr/>
    </dgm:pt>
    <dgm:pt modelId="{B86FC2F0-B6F7-4B4E-9957-1FAE16058B81}" type="pres">
      <dgm:prSet presAssocID="{9E819550-1BB5-45DE-919F-782F033F903B}" presName="parTxOnly" presStyleLbl="node1" presStyleIdx="1" presStyleCnt="7">
        <dgm:presLayoutVars>
          <dgm:bulletEnabled val="1"/>
        </dgm:presLayoutVars>
      </dgm:prSet>
      <dgm:spPr/>
    </dgm:pt>
    <dgm:pt modelId="{C85B9F0C-5C8E-4533-AB48-7B9A4E18CBB6}" type="pres">
      <dgm:prSet presAssocID="{890403CC-08CD-4B9F-B074-FBE545949F0D}" presName="parSpace" presStyleCnt="0"/>
      <dgm:spPr/>
    </dgm:pt>
    <dgm:pt modelId="{ADB7F03C-A330-4AF3-B23C-D213CEE641D8}" type="pres">
      <dgm:prSet presAssocID="{5A4D8864-A895-4D3A-AB03-3421DFAC90C2}" presName="parTxOnly" presStyleLbl="node1" presStyleIdx="2" presStyleCnt="7">
        <dgm:presLayoutVars>
          <dgm:bulletEnabled val="1"/>
        </dgm:presLayoutVars>
      </dgm:prSet>
      <dgm:spPr/>
    </dgm:pt>
    <dgm:pt modelId="{7867DA63-3D1E-489D-BF2A-188BDD111C41}" type="pres">
      <dgm:prSet presAssocID="{F6D89A10-547A-4A8A-8E5C-CF17DC6CA9F7}" presName="parSpace" presStyleCnt="0"/>
      <dgm:spPr/>
    </dgm:pt>
    <dgm:pt modelId="{CF8E68F9-6FAB-4FF2-BAF9-2AF25B71F6DC}" type="pres">
      <dgm:prSet presAssocID="{733A41D8-2B74-4492-B85B-FB273A07B6B4}" presName="parTxOnly" presStyleLbl="node1" presStyleIdx="3" presStyleCnt="7">
        <dgm:presLayoutVars>
          <dgm:bulletEnabled val="1"/>
        </dgm:presLayoutVars>
      </dgm:prSet>
      <dgm:spPr/>
    </dgm:pt>
    <dgm:pt modelId="{BB4470C8-7970-4FC4-BBED-65AB46675B56}" type="pres">
      <dgm:prSet presAssocID="{99B37827-0D66-4C42-A32D-B3393AD46F7A}" presName="parSpace" presStyleCnt="0"/>
      <dgm:spPr/>
    </dgm:pt>
    <dgm:pt modelId="{736CFDEA-4B59-4473-96FC-2FFF511B49F8}" type="pres">
      <dgm:prSet presAssocID="{1213C49B-F27C-4104-9B52-F55271418723}" presName="parTxOnly" presStyleLbl="node1" presStyleIdx="4" presStyleCnt="7">
        <dgm:presLayoutVars>
          <dgm:bulletEnabled val="1"/>
        </dgm:presLayoutVars>
      </dgm:prSet>
      <dgm:spPr/>
    </dgm:pt>
    <dgm:pt modelId="{CBFF936B-DD40-4D7F-BB43-7A00725CCF79}" type="pres">
      <dgm:prSet presAssocID="{06C12366-E85C-4FF0-B00C-EFD205806D1A}" presName="parSpace" presStyleCnt="0"/>
      <dgm:spPr/>
    </dgm:pt>
    <dgm:pt modelId="{F5037819-7C58-4B44-BE7D-18783F9B9840}" type="pres">
      <dgm:prSet presAssocID="{F02899E2-C3B4-4E04-A924-2C3289371BA4}" presName="parTxOnly" presStyleLbl="node1" presStyleIdx="5" presStyleCnt="7">
        <dgm:presLayoutVars>
          <dgm:bulletEnabled val="1"/>
        </dgm:presLayoutVars>
      </dgm:prSet>
      <dgm:spPr/>
    </dgm:pt>
    <dgm:pt modelId="{756885C0-986C-474A-B492-D52F284FB643}" type="pres">
      <dgm:prSet presAssocID="{D983D54C-B287-4027-8521-ED5BADE0B2FE}" presName="parSpace" presStyleCnt="0"/>
      <dgm:spPr/>
    </dgm:pt>
    <dgm:pt modelId="{CE8541FD-159D-416B-8D6C-97F036EA55B7}" type="pres">
      <dgm:prSet presAssocID="{B8EFB4C3-B355-4924-BF4D-4D08BFF55FCF}" presName="parTxOnly" presStyleLbl="node1" presStyleIdx="6" presStyleCnt="7">
        <dgm:presLayoutVars>
          <dgm:bulletEnabled val="1"/>
        </dgm:presLayoutVars>
      </dgm:prSet>
      <dgm:spPr/>
    </dgm:pt>
  </dgm:ptLst>
  <dgm:cxnLst>
    <dgm:cxn modelId="{421DDB29-3B30-4971-A110-4A4AF6FC2596}" type="presOf" srcId="{F02899E2-C3B4-4E04-A924-2C3289371BA4}" destId="{F5037819-7C58-4B44-BE7D-18783F9B9840}" srcOrd="0" destOrd="0" presId="urn:microsoft.com/office/officeart/2005/8/layout/hChevron3"/>
    <dgm:cxn modelId="{E9E21B2C-E5AD-4D82-8397-F02E6DB22B6E}" type="presOf" srcId="{DFD5F4DC-721D-46E4-BF4D-A2D68F9DE17E}" destId="{2FDAEFB4-1C39-479A-8C98-987B0BF0E3D0}" srcOrd="0" destOrd="0" presId="urn:microsoft.com/office/officeart/2005/8/layout/hChevron3"/>
    <dgm:cxn modelId="{524EB93F-BC6C-44B4-9B93-05569E1D5848}" srcId="{DFD5F4DC-721D-46E4-BF4D-A2D68F9DE17E}" destId="{1213C49B-F27C-4104-9B52-F55271418723}" srcOrd="4" destOrd="0" parTransId="{3FA0655A-53AC-4167-8B74-30B262A74FD5}" sibTransId="{06C12366-E85C-4FF0-B00C-EFD205806D1A}"/>
    <dgm:cxn modelId="{D8142975-F338-4572-B7E6-B4BC9D702141}" srcId="{DFD5F4DC-721D-46E4-BF4D-A2D68F9DE17E}" destId="{9E819550-1BB5-45DE-919F-782F033F903B}" srcOrd="1" destOrd="0" parTransId="{D80A3D37-7626-4B3E-9034-F5EE788EF8D4}" sibTransId="{890403CC-08CD-4B9F-B074-FBE545949F0D}"/>
    <dgm:cxn modelId="{77F3B257-E712-49D0-9C1D-0782E4855C5E}" srcId="{DFD5F4DC-721D-46E4-BF4D-A2D68F9DE17E}" destId="{E8505F7C-8BA3-465F-B029-B471D63C980F}" srcOrd="0" destOrd="0" parTransId="{D7ED64CB-B650-4B07-84E1-EB44E84F340D}" sibTransId="{4B67AFA2-FA74-45AD-A7D3-920C507AAA9F}"/>
    <dgm:cxn modelId="{AE3E0F58-99E4-47F8-9A28-9AE7AAC2BFFE}" type="presOf" srcId="{B8EFB4C3-B355-4924-BF4D-4D08BFF55FCF}" destId="{CE8541FD-159D-416B-8D6C-97F036EA55B7}" srcOrd="0" destOrd="0" presId="urn:microsoft.com/office/officeart/2005/8/layout/hChevron3"/>
    <dgm:cxn modelId="{2E17D178-E8DC-4268-8C5F-327FC6E3DC42}" type="presOf" srcId="{9E819550-1BB5-45DE-919F-782F033F903B}" destId="{B86FC2F0-B6F7-4B4E-9957-1FAE16058B81}" srcOrd="0" destOrd="0" presId="urn:microsoft.com/office/officeart/2005/8/layout/hChevron3"/>
    <dgm:cxn modelId="{D276BA9B-E60B-408D-A225-36BADF0CEA9F}" srcId="{DFD5F4DC-721D-46E4-BF4D-A2D68F9DE17E}" destId="{5A4D8864-A895-4D3A-AB03-3421DFAC90C2}" srcOrd="2" destOrd="0" parTransId="{2577B391-4602-4022-B8B7-41447B824EAC}" sibTransId="{F6D89A10-547A-4A8A-8E5C-CF17DC6CA9F7}"/>
    <dgm:cxn modelId="{894867A2-42C7-4EB3-A82F-CED56AAF8BB0}" srcId="{DFD5F4DC-721D-46E4-BF4D-A2D68F9DE17E}" destId="{733A41D8-2B74-4492-B85B-FB273A07B6B4}" srcOrd="3" destOrd="0" parTransId="{8DBC34B2-7F38-42E8-A431-98124CD20042}" sibTransId="{99B37827-0D66-4C42-A32D-B3393AD46F7A}"/>
    <dgm:cxn modelId="{FC7185A5-BA9B-4C2A-AD66-B4E34A166233}" type="presOf" srcId="{733A41D8-2B74-4492-B85B-FB273A07B6B4}" destId="{CF8E68F9-6FAB-4FF2-BAF9-2AF25B71F6DC}" srcOrd="0" destOrd="0" presId="urn:microsoft.com/office/officeart/2005/8/layout/hChevron3"/>
    <dgm:cxn modelId="{AEEBAAB1-0518-4BC2-90E5-8C6433B8A56A}" srcId="{DFD5F4DC-721D-46E4-BF4D-A2D68F9DE17E}" destId="{B8EFB4C3-B355-4924-BF4D-4D08BFF55FCF}" srcOrd="6" destOrd="0" parTransId="{27B987C8-89C7-4E75-BD2C-5BFCAA2B8049}" sibTransId="{C9BA2918-9C64-4E8B-8A34-4A351599B260}"/>
    <dgm:cxn modelId="{CF9E8BB5-D264-460E-8A04-80B956455417}" type="presOf" srcId="{5A4D8864-A895-4D3A-AB03-3421DFAC90C2}" destId="{ADB7F03C-A330-4AF3-B23C-D213CEE641D8}" srcOrd="0" destOrd="0" presId="urn:microsoft.com/office/officeart/2005/8/layout/hChevron3"/>
    <dgm:cxn modelId="{9910E8C2-1757-4369-B111-3AAE035B4EC1}" type="presOf" srcId="{1213C49B-F27C-4104-9B52-F55271418723}" destId="{736CFDEA-4B59-4473-96FC-2FFF511B49F8}" srcOrd="0" destOrd="0" presId="urn:microsoft.com/office/officeart/2005/8/layout/hChevron3"/>
    <dgm:cxn modelId="{9F4D55DA-14D9-4D3B-A059-B7A69B241BA4}" type="presOf" srcId="{E8505F7C-8BA3-465F-B029-B471D63C980F}" destId="{2669DE3E-C0F9-4BE5-8BC5-C9E977ED696A}" srcOrd="0" destOrd="0" presId="urn:microsoft.com/office/officeart/2005/8/layout/hChevron3"/>
    <dgm:cxn modelId="{32EC04E0-9975-437A-8634-1D62E016439F}" srcId="{DFD5F4DC-721D-46E4-BF4D-A2D68F9DE17E}" destId="{F02899E2-C3B4-4E04-A924-2C3289371BA4}" srcOrd="5" destOrd="0" parTransId="{2CD53186-B2F4-4120-996B-C458453182A4}" sibTransId="{D983D54C-B287-4027-8521-ED5BADE0B2FE}"/>
    <dgm:cxn modelId="{43DD9F99-F966-4AEE-87DC-628D9146AF67}" type="presParOf" srcId="{2FDAEFB4-1C39-479A-8C98-987B0BF0E3D0}" destId="{2669DE3E-C0F9-4BE5-8BC5-C9E977ED696A}" srcOrd="0" destOrd="0" presId="urn:microsoft.com/office/officeart/2005/8/layout/hChevron3"/>
    <dgm:cxn modelId="{B783F834-C748-4B01-93B8-32F7EFDBEF37}" type="presParOf" srcId="{2FDAEFB4-1C39-479A-8C98-987B0BF0E3D0}" destId="{FF3798B7-A35C-45D4-A06C-FBD6F44B8966}" srcOrd="1" destOrd="0" presId="urn:microsoft.com/office/officeart/2005/8/layout/hChevron3"/>
    <dgm:cxn modelId="{0C84E6CA-4085-4345-A17E-D8818F4A9608}" type="presParOf" srcId="{2FDAEFB4-1C39-479A-8C98-987B0BF0E3D0}" destId="{B86FC2F0-B6F7-4B4E-9957-1FAE16058B81}" srcOrd="2" destOrd="0" presId="urn:microsoft.com/office/officeart/2005/8/layout/hChevron3"/>
    <dgm:cxn modelId="{09F74A34-AF88-4AA9-B9D9-C357C70D3E3A}" type="presParOf" srcId="{2FDAEFB4-1C39-479A-8C98-987B0BF0E3D0}" destId="{C85B9F0C-5C8E-4533-AB48-7B9A4E18CBB6}" srcOrd="3" destOrd="0" presId="urn:microsoft.com/office/officeart/2005/8/layout/hChevron3"/>
    <dgm:cxn modelId="{F467CC1E-C1C3-41E4-AD82-F1DEC70CF57F}" type="presParOf" srcId="{2FDAEFB4-1C39-479A-8C98-987B0BF0E3D0}" destId="{ADB7F03C-A330-4AF3-B23C-D213CEE641D8}" srcOrd="4" destOrd="0" presId="urn:microsoft.com/office/officeart/2005/8/layout/hChevron3"/>
    <dgm:cxn modelId="{36C17E56-BF9C-4A1C-96D5-D844554295CF}" type="presParOf" srcId="{2FDAEFB4-1C39-479A-8C98-987B0BF0E3D0}" destId="{7867DA63-3D1E-489D-BF2A-188BDD111C41}" srcOrd="5" destOrd="0" presId="urn:microsoft.com/office/officeart/2005/8/layout/hChevron3"/>
    <dgm:cxn modelId="{5FE7FA44-5072-49DF-9B91-E4C42A56EF4D}" type="presParOf" srcId="{2FDAEFB4-1C39-479A-8C98-987B0BF0E3D0}" destId="{CF8E68F9-6FAB-4FF2-BAF9-2AF25B71F6DC}" srcOrd="6" destOrd="0" presId="urn:microsoft.com/office/officeart/2005/8/layout/hChevron3"/>
    <dgm:cxn modelId="{8D2E9C9B-01D8-42A2-8D60-336B4E76F334}" type="presParOf" srcId="{2FDAEFB4-1C39-479A-8C98-987B0BF0E3D0}" destId="{BB4470C8-7970-4FC4-BBED-65AB46675B56}" srcOrd="7" destOrd="0" presId="urn:microsoft.com/office/officeart/2005/8/layout/hChevron3"/>
    <dgm:cxn modelId="{FEC592A7-40E1-4241-BB59-BD2A621AD4EB}" type="presParOf" srcId="{2FDAEFB4-1C39-479A-8C98-987B0BF0E3D0}" destId="{736CFDEA-4B59-4473-96FC-2FFF511B49F8}" srcOrd="8" destOrd="0" presId="urn:microsoft.com/office/officeart/2005/8/layout/hChevron3"/>
    <dgm:cxn modelId="{1821D1E0-659A-4EA0-A1A5-C06689A78A44}" type="presParOf" srcId="{2FDAEFB4-1C39-479A-8C98-987B0BF0E3D0}" destId="{CBFF936B-DD40-4D7F-BB43-7A00725CCF79}" srcOrd="9" destOrd="0" presId="urn:microsoft.com/office/officeart/2005/8/layout/hChevron3"/>
    <dgm:cxn modelId="{3CCA3C50-5990-47C3-AE24-D9D785FC9750}" type="presParOf" srcId="{2FDAEFB4-1C39-479A-8C98-987B0BF0E3D0}" destId="{F5037819-7C58-4B44-BE7D-18783F9B9840}" srcOrd="10" destOrd="0" presId="urn:microsoft.com/office/officeart/2005/8/layout/hChevron3"/>
    <dgm:cxn modelId="{C97DD6D6-5DA8-460D-A4ED-40BAE12ED8C1}" type="presParOf" srcId="{2FDAEFB4-1C39-479A-8C98-987B0BF0E3D0}" destId="{756885C0-986C-474A-B492-D52F284FB643}" srcOrd="11" destOrd="0" presId="urn:microsoft.com/office/officeart/2005/8/layout/hChevron3"/>
    <dgm:cxn modelId="{DA07E9AC-778B-4634-9E2D-97D8B21A438A}" type="presParOf" srcId="{2FDAEFB4-1C39-479A-8C98-987B0BF0E3D0}" destId="{CE8541FD-159D-416B-8D6C-97F036EA55B7}"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D5F4DC-721D-46E4-BF4D-A2D68F9DE17E}" type="doc">
      <dgm:prSet loTypeId="urn:microsoft.com/office/officeart/2005/8/layout/hChevron3" loCatId="process" qsTypeId="urn:microsoft.com/office/officeart/2005/8/quickstyle/simple1" qsCatId="simple" csTypeId="urn:microsoft.com/office/officeart/2005/8/colors/accent1_2" csCatId="accent1" phldr="1"/>
      <dgm:spPr/>
    </dgm:pt>
    <dgm:pt modelId="{E8505F7C-8BA3-465F-B029-B471D63C980F}">
      <dgm:prSet phldrT="[Text]" custT="1"/>
      <dgm:spPr>
        <a:solidFill>
          <a:schemeClr val="accent1">
            <a:lumMod val="40000"/>
            <a:lumOff val="60000"/>
          </a:schemeClr>
        </a:solidFill>
      </dgm:spPr>
      <dgm:t>
        <a:bodyPr/>
        <a:lstStyle/>
        <a:p>
          <a:r>
            <a:rPr lang="en-GB" sz="1400" b="1">
              <a:solidFill>
                <a:schemeClr val="bg1"/>
              </a:solidFill>
            </a:rPr>
            <a:t>Industry Overview</a:t>
          </a:r>
          <a:endParaRPr lang="en-IN" sz="1400" b="1">
            <a:solidFill>
              <a:schemeClr val="bg1"/>
            </a:solidFill>
          </a:endParaRPr>
        </a:p>
      </dgm:t>
    </dgm:pt>
    <dgm:pt modelId="{D7ED64CB-B650-4B07-84E1-EB44E84F340D}" type="parTrans" cxnId="{77F3B257-E712-49D0-9C1D-0782E4855C5E}">
      <dgm:prSet/>
      <dgm:spPr/>
      <dgm:t>
        <a:bodyPr/>
        <a:lstStyle/>
        <a:p>
          <a:endParaRPr lang="en-IN"/>
        </a:p>
      </dgm:t>
    </dgm:pt>
    <dgm:pt modelId="{4B67AFA2-FA74-45AD-A7D3-920C507AAA9F}" type="sibTrans" cxnId="{77F3B257-E712-49D0-9C1D-0782E4855C5E}">
      <dgm:prSet/>
      <dgm:spPr/>
      <dgm:t>
        <a:bodyPr/>
        <a:lstStyle/>
        <a:p>
          <a:endParaRPr lang="en-IN"/>
        </a:p>
      </dgm:t>
    </dgm:pt>
    <dgm:pt modelId="{9E819550-1BB5-45DE-919F-782F033F903B}">
      <dgm:prSet phldrT="[Text]"/>
      <dgm:spPr>
        <a:solidFill>
          <a:schemeClr val="accent1">
            <a:lumMod val="40000"/>
            <a:lumOff val="60000"/>
          </a:schemeClr>
        </a:solidFill>
      </dgm:spPr>
      <dgm:t>
        <a:bodyPr/>
        <a:lstStyle/>
        <a:p>
          <a:pPr algn="ctr"/>
          <a:r>
            <a:rPr lang="en-GB" b="1">
              <a:latin typeface="Times New Roman" panose="02020603050405020304" pitchFamily="18" charset="0"/>
              <a:cs typeface="Times New Roman" panose="02020603050405020304" pitchFamily="18" charset="0"/>
            </a:rPr>
            <a:t>Revenue Model</a:t>
          </a:r>
          <a:endParaRPr lang="en-IN" b="1">
            <a:latin typeface="Times New Roman" panose="02020603050405020304" pitchFamily="18" charset="0"/>
            <a:cs typeface="Times New Roman" panose="02020603050405020304" pitchFamily="18" charset="0"/>
          </a:endParaRPr>
        </a:p>
      </dgm:t>
    </dgm:pt>
    <dgm:pt modelId="{D80A3D37-7626-4B3E-9034-F5EE788EF8D4}" type="parTrans" cxnId="{D8142975-F338-4572-B7E6-B4BC9D702141}">
      <dgm:prSet/>
      <dgm:spPr/>
      <dgm:t>
        <a:bodyPr/>
        <a:lstStyle/>
        <a:p>
          <a:endParaRPr lang="en-IN"/>
        </a:p>
      </dgm:t>
    </dgm:pt>
    <dgm:pt modelId="{890403CC-08CD-4B9F-B074-FBE545949F0D}" type="sibTrans" cxnId="{D8142975-F338-4572-B7E6-B4BC9D702141}">
      <dgm:prSet/>
      <dgm:spPr/>
      <dgm:t>
        <a:bodyPr/>
        <a:lstStyle/>
        <a:p>
          <a:endParaRPr lang="en-IN"/>
        </a:p>
      </dgm:t>
    </dgm:pt>
    <dgm:pt modelId="{5A4D8864-A895-4D3A-AB03-3421DFAC90C2}">
      <dgm:prSet phldrT="[Text]"/>
      <dgm:spPr>
        <a:solidFill>
          <a:srgbClr val="4472C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b="1">
              <a:latin typeface="Times New Roman" panose="02020603050405020304" pitchFamily="18" charset="0"/>
              <a:cs typeface="Times New Roman" panose="02020603050405020304" pitchFamily="18" charset="0"/>
            </a:rPr>
            <a:t>Feasibility</a:t>
          </a:r>
          <a:endParaRPr lang="en-IN" b="1">
            <a:latin typeface="Times New Roman" panose="02020603050405020304" pitchFamily="18" charset="0"/>
            <a:cs typeface="Times New Roman" panose="02020603050405020304" pitchFamily="18" charset="0"/>
          </a:endParaRPr>
        </a:p>
      </dgm:t>
    </dgm:pt>
    <dgm:pt modelId="{2577B391-4602-4022-B8B7-41447B824EAC}" type="parTrans" cxnId="{D276BA9B-E60B-408D-A225-36BADF0CEA9F}">
      <dgm:prSet/>
      <dgm:spPr/>
      <dgm:t>
        <a:bodyPr/>
        <a:lstStyle/>
        <a:p>
          <a:endParaRPr lang="en-IN"/>
        </a:p>
      </dgm:t>
    </dgm:pt>
    <dgm:pt modelId="{F6D89A10-547A-4A8A-8E5C-CF17DC6CA9F7}" type="sibTrans" cxnId="{D276BA9B-E60B-408D-A225-36BADF0CEA9F}">
      <dgm:prSet/>
      <dgm:spPr/>
      <dgm:t>
        <a:bodyPr/>
        <a:lstStyle/>
        <a:p>
          <a:endParaRPr lang="en-IN"/>
        </a:p>
      </dgm:t>
    </dgm:pt>
    <dgm:pt modelId="{733A41D8-2B74-4492-B85B-FB273A07B6B4}">
      <dgm:prSet/>
      <dgm:spPr>
        <a:solidFill>
          <a:schemeClr val="accent1">
            <a:lumMod val="40000"/>
            <a:lumOff val="60000"/>
          </a:schemeClr>
        </a:solidFill>
      </dgm:spPr>
      <dgm:t>
        <a:bodyPr/>
        <a:lstStyle/>
        <a:p>
          <a:r>
            <a:rPr lang="en-GB" b="1"/>
            <a:t>Go-To-Market Strategy</a:t>
          </a:r>
          <a:endParaRPr lang="en-IN" b="1"/>
        </a:p>
      </dgm:t>
    </dgm:pt>
    <dgm:pt modelId="{8DBC34B2-7F38-42E8-A431-98124CD20042}" type="parTrans" cxnId="{894867A2-42C7-4EB3-A82F-CED56AAF8BB0}">
      <dgm:prSet/>
      <dgm:spPr/>
      <dgm:t>
        <a:bodyPr/>
        <a:lstStyle/>
        <a:p>
          <a:endParaRPr lang="en-IN"/>
        </a:p>
      </dgm:t>
    </dgm:pt>
    <dgm:pt modelId="{99B37827-0D66-4C42-A32D-B3393AD46F7A}" type="sibTrans" cxnId="{894867A2-42C7-4EB3-A82F-CED56AAF8BB0}">
      <dgm:prSet/>
      <dgm:spPr/>
      <dgm:t>
        <a:bodyPr/>
        <a:lstStyle/>
        <a:p>
          <a:endParaRPr lang="en-IN"/>
        </a:p>
      </dgm:t>
    </dgm:pt>
    <dgm:pt modelId="{1213C49B-F27C-4104-9B52-F55271418723}">
      <dgm:prSet custT="1"/>
      <dgm:spPr>
        <a:solidFill>
          <a:srgbClr val="B4C7E7"/>
        </a:solidFill>
      </dgm:spPr>
      <dgm:t>
        <a:bodyPr/>
        <a:lstStyle/>
        <a:p>
          <a:r>
            <a:rPr lang="en-GB" sz="1200" b="1">
              <a:latin typeface="Times New Roman" panose="02020603050405020304" pitchFamily="18" charset="0"/>
              <a:cs typeface="Times New Roman" panose="02020603050405020304" pitchFamily="18" charset="0"/>
            </a:rPr>
            <a:t>AI Chip Industry Overview</a:t>
          </a:r>
          <a:endParaRPr lang="en-IN" sz="1200" b="1">
            <a:latin typeface="Times New Roman" panose="02020603050405020304" pitchFamily="18" charset="0"/>
            <a:cs typeface="Times New Roman" panose="02020603050405020304" pitchFamily="18" charset="0"/>
          </a:endParaRPr>
        </a:p>
      </dgm:t>
    </dgm:pt>
    <dgm:pt modelId="{3FA0655A-53AC-4167-8B74-30B262A74FD5}" type="parTrans" cxnId="{524EB93F-BC6C-44B4-9B93-05569E1D5848}">
      <dgm:prSet/>
      <dgm:spPr/>
      <dgm:t>
        <a:bodyPr/>
        <a:lstStyle/>
        <a:p>
          <a:endParaRPr lang="en-IN"/>
        </a:p>
      </dgm:t>
    </dgm:pt>
    <dgm:pt modelId="{06C12366-E85C-4FF0-B00C-EFD205806D1A}" type="sibTrans" cxnId="{524EB93F-BC6C-44B4-9B93-05569E1D5848}">
      <dgm:prSet/>
      <dgm:spPr/>
      <dgm:t>
        <a:bodyPr/>
        <a:lstStyle/>
        <a:p>
          <a:endParaRPr lang="en-IN"/>
        </a:p>
      </dgm:t>
    </dgm:pt>
    <dgm:pt modelId="{F02899E2-C3B4-4E04-A924-2C3289371BA4}">
      <dgm:prSet/>
      <dgm:spPr>
        <a:solidFill>
          <a:srgbClr val="B4C7E7"/>
        </a:solidFill>
      </dgm:spPr>
      <dgm:t>
        <a:bodyPr/>
        <a:lstStyle/>
        <a:p>
          <a:r>
            <a:rPr lang="en-GB" b="1">
              <a:latin typeface="Times New Roman" panose="02020603050405020304" pitchFamily="18" charset="0"/>
              <a:cs typeface="Times New Roman" panose="02020603050405020304" pitchFamily="18" charset="0"/>
            </a:rPr>
            <a:t>Our Strategy</a:t>
          </a:r>
          <a:endParaRPr lang="en-IN" b="1">
            <a:latin typeface="Times New Roman" panose="02020603050405020304" pitchFamily="18" charset="0"/>
            <a:cs typeface="Times New Roman" panose="02020603050405020304" pitchFamily="18" charset="0"/>
          </a:endParaRPr>
        </a:p>
      </dgm:t>
    </dgm:pt>
    <dgm:pt modelId="{2CD53186-B2F4-4120-996B-C458453182A4}" type="parTrans" cxnId="{32EC04E0-9975-437A-8634-1D62E016439F}">
      <dgm:prSet/>
      <dgm:spPr/>
      <dgm:t>
        <a:bodyPr/>
        <a:lstStyle/>
        <a:p>
          <a:endParaRPr lang="en-IN"/>
        </a:p>
      </dgm:t>
    </dgm:pt>
    <dgm:pt modelId="{D983D54C-B287-4027-8521-ED5BADE0B2FE}" type="sibTrans" cxnId="{32EC04E0-9975-437A-8634-1D62E016439F}">
      <dgm:prSet/>
      <dgm:spPr/>
      <dgm:t>
        <a:bodyPr/>
        <a:lstStyle/>
        <a:p>
          <a:endParaRPr lang="en-IN"/>
        </a:p>
      </dgm:t>
    </dgm:pt>
    <dgm:pt modelId="{B8EFB4C3-B355-4924-BF4D-4D08BFF55FCF}">
      <dgm:prSet/>
      <dgm:spPr>
        <a:solidFill>
          <a:schemeClr val="accent1">
            <a:lumMod val="40000"/>
            <a:lumOff val="60000"/>
          </a:schemeClr>
        </a:solidFill>
      </dgm:spPr>
      <dgm:t>
        <a:bodyPr/>
        <a:lstStyle/>
        <a:p>
          <a:r>
            <a:rPr lang="en-GB" b="1">
              <a:latin typeface="Times New Roman" panose="02020603050405020304" pitchFamily="18" charset="0"/>
              <a:cs typeface="Times New Roman" panose="02020603050405020304" pitchFamily="18" charset="0"/>
            </a:rPr>
            <a:t>Viability</a:t>
          </a:r>
          <a:endParaRPr lang="en-IN" b="1">
            <a:latin typeface="Times New Roman" panose="02020603050405020304" pitchFamily="18" charset="0"/>
            <a:cs typeface="Times New Roman" panose="02020603050405020304" pitchFamily="18" charset="0"/>
          </a:endParaRPr>
        </a:p>
      </dgm:t>
    </dgm:pt>
    <dgm:pt modelId="{27B987C8-89C7-4E75-BD2C-5BFCAA2B8049}" type="parTrans" cxnId="{AEEBAAB1-0518-4BC2-90E5-8C6433B8A56A}">
      <dgm:prSet/>
      <dgm:spPr/>
      <dgm:t>
        <a:bodyPr/>
        <a:lstStyle/>
        <a:p>
          <a:endParaRPr lang="en-IN"/>
        </a:p>
      </dgm:t>
    </dgm:pt>
    <dgm:pt modelId="{C9BA2918-9C64-4E8B-8A34-4A351599B260}" type="sibTrans" cxnId="{AEEBAAB1-0518-4BC2-90E5-8C6433B8A56A}">
      <dgm:prSet/>
      <dgm:spPr/>
      <dgm:t>
        <a:bodyPr/>
        <a:lstStyle/>
        <a:p>
          <a:endParaRPr lang="en-IN"/>
        </a:p>
      </dgm:t>
    </dgm:pt>
    <dgm:pt modelId="{2FDAEFB4-1C39-479A-8C98-987B0BF0E3D0}" type="pres">
      <dgm:prSet presAssocID="{DFD5F4DC-721D-46E4-BF4D-A2D68F9DE17E}" presName="Name0" presStyleCnt="0">
        <dgm:presLayoutVars>
          <dgm:dir/>
          <dgm:resizeHandles val="exact"/>
        </dgm:presLayoutVars>
      </dgm:prSet>
      <dgm:spPr/>
    </dgm:pt>
    <dgm:pt modelId="{2669DE3E-C0F9-4BE5-8BC5-C9E977ED696A}" type="pres">
      <dgm:prSet presAssocID="{E8505F7C-8BA3-465F-B029-B471D63C980F}" presName="parTxOnly" presStyleLbl="node1" presStyleIdx="0" presStyleCnt="7" custLinFactNeighborX="-572" custLinFactNeighborY="2128">
        <dgm:presLayoutVars>
          <dgm:bulletEnabled val="1"/>
        </dgm:presLayoutVars>
      </dgm:prSet>
      <dgm:spPr/>
    </dgm:pt>
    <dgm:pt modelId="{FF3798B7-A35C-45D4-A06C-FBD6F44B8966}" type="pres">
      <dgm:prSet presAssocID="{4B67AFA2-FA74-45AD-A7D3-920C507AAA9F}" presName="parSpace" presStyleCnt="0"/>
      <dgm:spPr/>
    </dgm:pt>
    <dgm:pt modelId="{B86FC2F0-B6F7-4B4E-9957-1FAE16058B81}" type="pres">
      <dgm:prSet presAssocID="{9E819550-1BB5-45DE-919F-782F033F903B}" presName="parTxOnly" presStyleLbl="node1" presStyleIdx="1" presStyleCnt="7">
        <dgm:presLayoutVars>
          <dgm:bulletEnabled val="1"/>
        </dgm:presLayoutVars>
      </dgm:prSet>
      <dgm:spPr/>
    </dgm:pt>
    <dgm:pt modelId="{C85B9F0C-5C8E-4533-AB48-7B9A4E18CBB6}" type="pres">
      <dgm:prSet presAssocID="{890403CC-08CD-4B9F-B074-FBE545949F0D}" presName="parSpace" presStyleCnt="0"/>
      <dgm:spPr/>
    </dgm:pt>
    <dgm:pt modelId="{ADB7F03C-A330-4AF3-B23C-D213CEE641D8}" type="pres">
      <dgm:prSet presAssocID="{5A4D8864-A895-4D3A-AB03-3421DFAC90C2}" presName="parTxOnly" presStyleLbl="node1" presStyleIdx="2" presStyleCnt="7">
        <dgm:presLayoutVars>
          <dgm:bulletEnabled val="1"/>
        </dgm:presLayoutVars>
      </dgm:prSet>
      <dgm:spPr/>
    </dgm:pt>
    <dgm:pt modelId="{7867DA63-3D1E-489D-BF2A-188BDD111C41}" type="pres">
      <dgm:prSet presAssocID="{F6D89A10-547A-4A8A-8E5C-CF17DC6CA9F7}" presName="parSpace" presStyleCnt="0"/>
      <dgm:spPr/>
    </dgm:pt>
    <dgm:pt modelId="{CF8E68F9-6FAB-4FF2-BAF9-2AF25B71F6DC}" type="pres">
      <dgm:prSet presAssocID="{733A41D8-2B74-4492-B85B-FB273A07B6B4}" presName="parTxOnly" presStyleLbl="node1" presStyleIdx="3" presStyleCnt="7">
        <dgm:presLayoutVars>
          <dgm:bulletEnabled val="1"/>
        </dgm:presLayoutVars>
      </dgm:prSet>
      <dgm:spPr/>
    </dgm:pt>
    <dgm:pt modelId="{BB4470C8-7970-4FC4-BBED-65AB46675B56}" type="pres">
      <dgm:prSet presAssocID="{99B37827-0D66-4C42-A32D-B3393AD46F7A}" presName="parSpace" presStyleCnt="0"/>
      <dgm:spPr/>
    </dgm:pt>
    <dgm:pt modelId="{736CFDEA-4B59-4473-96FC-2FFF511B49F8}" type="pres">
      <dgm:prSet presAssocID="{1213C49B-F27C-4104-9B52-F55271418723}" presName="parTxOnly" presStyleLbl="node1" presStyleIdx="4" presStyleCnt="7">
        <dgm:presLayoutVars>
          <dgm:bulletEnabled val="1"/>
        </dgm:presLayoutVars>
      </dgm:prSet>
      <dgm:spPr/>
    </dgm:pt>
    <dgm:pt modelId="{CBFF936B-DD40-4D7F-BB43-7A00725CCF79}" type="pres">
      <dgm:prSet presAssocID="{06C12366-E85C-4FF0-B00C-EFD205806D1A}" presName="parSpace" presStyleCnt="0"/>
      <dgm:spPr/>
    </dgm:pt>
    <dgm:pt modelId="{F5037819-7C58-4B44-BE7D-18783F9B9840}" type="pres">
      <dgm:prSet presAssocID="{F02899E2-C3B4-4E04-A924-2C3289371BA4}" presName="parTxOnly" presStyleLbl="node1" presStyleIdx="5" presStyleCnt="7">
        <dgm:presLayoutVars>
          <dgm:bulletEnabled val="1"/>
        </dgm:presLayoutVars>
      </dgm:prSet>
      <dgm:spPr/>
    </dgm:pt>
    <dgm:pt modelId="{756885C0-986C-474A-B492-D52F284FB643}" type="pres">
      <dgm:prSet presAssocID="{D983D54C-B287-4027-8521-ED5BADE0B2FE}" presName="parSpace" presStyleCnt="0"/>
      <dgm:spPr/>
    </dgm:pt>
    <dgm:pt modelId="{CE8541FD-159D-416B-8D6C-97F036EA55B7}" type="pres">
      <dgm:prSet presAssocID="{B8EFB4C3-B355-4924-BF4D-4D08BFF55FCF}" presName="parTxOnly" presStyleLbl="node1" presStyleIdx="6" presStyleCnt="7">
        <dgm:presLayoutVars>
          <dgm:bulletEnabled val="1"/>
        </dgm:presLayoutVars>
      </dgm:prSet>
      <dgm:spPr/>
    </dgm:pt>
  </dgm:ptLst>
  <dgm:cxnLst>
    <dgm:cxn modelId="{421DDB29-3B30-4971-A110-4A4AF6FC2596}" type="presOf" srcId="{F02899E2-C3B4-4E04-A924-2C3289371BA4}" destId="{F5037819-7C58-4B44-BE7D-18783F9B9840}" srcOrd="0" destOrd="0" presId="urn:microsoft.com/office/officeart/2005/8/layout/hChevron3"/>
    <dgm:cxn modelId="{E9E21B2C-E5AD-4D82-8397-F02E6DB22B6E}" type="presOf" srcId="{DFD5F4DC-721D-46E4-BF4D-A2D68F9DE17E}" destId="{2FDAEFB4-1C39-479A-8C98-987B0BF0E3D0}" srcOrd="0" destOrd="0" presId="urn:microsoft.com/office/officeart/2005/8/layout/hChevron3"/>
    <dgm:cxn modelId="{524EB93F-BC6C-44B4-9B93-05569E1D5848}" srcId="{DFD5F4DC-721D-46E4-BF4D-A2D68F9DE17E}" destId="{1213C49B-F27C-4104-9B52-F55271418723}" srcOrd="4" destOrd="0" parTransId="{3FA0655A-53AC-4167-8B74-30B262A74FD5}" sibTransId="{06C12366-E85C-4FF0-B00C-EFD205806D1A}"/>
    <dgm:cxn modelId="{D8142975-F338-4572-B7E6-B4BC9D702141}" srcId="{DFD5F4DC-721D-46E4-BF4D-A2D68F9DE17E}" destId="{9E819550-1BB5-45DE-919F-782F033F903B}" srcOrd="1" destOrd="0" parTransId="{D80A3D37-7626-4B3E-9034-F5EE788EF8D4}" sibTransId="{890403CC-08CD-4B9F-B074-FBE545949F0D}"/>
    <dgm:cxn modelId="{77F3B257-E712-49D0-9C1D-0782E4855C5E}" srcId="{DFD5F4DC-721D-46E4-BF4D-A2D68F9DE17E}" destId="{E8505F7C-8BA3-465F-B029-B471D63C980F}" srcOrd="0" destOrd="0" parTransId="{D7ED64CB-B650-4B07-84E1-EB44E84F340D}" sibTransId="{4B67AFA2-FA74-45AD-A7D3-920C507AAA9F}"/>
    <dgm:cxn modelId="{AE3E0F58-99E4-47F8-9A28-9AE7AAC2BFFE}" type="presOf" srcId="{B8EFB4C3-B355-4924-BF4D-4D08BFF55FCF}" destId="{CE8541FD-159D-416B-8D6C-97F036EA55B7}" srcOrd="0" destOrd="0" presId="urn:microsoft.com/office/officeart/2005/8/layout/hChevron3"/>
    <dgm:cxn modelId="{2E17D178-E8DC-4268-8C5F-327FC6E3DC42}" type="presOf" srcId="{9E819550-1BB5-45DE-919F-782F033F903B}" destId="{B86FC2F0-B6F7-4B4E-9957-1FAE16058B81}" srcOrd="0" destOrd="0" presId="urn:microsoft.com/office/officeart/2005/8/layout/hChevron3"/>
    <dgm:cxn modelId="{D276BA9B-E60B-408D-A225-36BADF0CEA9F}" srcId="{DFD5F4DC-721D-46E4-BF4D-A2D68F9DE17E}" destId="{5A4D8864-A895-4D3A-AB03-3421DFAC90C2}" srcOrd="2" destOrd="0" parTransId="{2577B391-4602-4022-B8B7-41447B824EAC}" sibTransId="{F6D89A10-547A-4A8A-8E5C-CF17DC6CA9F7}"/>
    <dgm:cxn modelId="{894867A2-42C7-4EB3-A82F-CED56AAF8BB0}" srcId="{DFD5F4DC-721D-46E4-BF4D-A2D68F9DE17E}" destId="{733A41D8-2B74-4492-B85B-FB273A07B6B4}" srcOrd="3" destOrd="0" parTransId="{8DBC34B2-7F38-42E8-A431-98124CD20042}" sibTransId="{99B37827-0D66-4C42-A32D-B3393AD46F7A}"/>
    <dgm:cxn modelId="{FC7185A5-BA9B-4C2A-AD66-B4E34A166233}" type="presOf" srcId="{733A41D8-2B74-4492-B85B-FB273A07B6B4}" destId="{CF8E68F9-6FAB-4FF2-BAF9-2AF25B71F6DC}" srcOrd="0" destOrd="0" presId="urn:microsoft.com/office/officeart/2005/8/layout/hChevron3"/>
    <dgm:cxn modelId="{AEEBAAB1-0518-4BC2-90E5-8C6433B8A56A}" srcId="{DFD5F4DC-721D-46E4-BF4D-A2D68F9DE17E}" destId="{B8EFB4C3-B355-4924-BF4D-4D08BFF55FCF}" srcOrd="6" destOrd="0" parTransId="{27B987C8-89C7-4E75-BD2C-5BFCAA2B8049}" sibTransId="{C9BA2918-9C64-4E8B-8A34-4A351599B260}"/>
    <dgm:cxn modelId="{CF9E8BB5-D264-460E-8A04-80B956455417}" type="presOf" srcId="{5A4D8864-A895-4D3A-AB03-3421DFAC90C2}" destId="{ADB7F03C-A330-4AF3-B23C-D213CEE641D8}" srcOrd="0" destOrd="0" presId="urn:microsoft.com/office/officeart/2005/8/layout/hChevron3"/>
    <dgm:cxn modelId="{9910E8C2-1757-4369-B111-3AAE035B4EC1}" type="presOf" srcId="{1213C49B-F27C-4104-9B52-F55271418723}" destId="{736CFDEA-4B59-4473-96FC-2FFF511B49F8}" srcOrd="0" destOrd="0" presId="urn:microsoft.com/office/officeart/2005/8/layout/hChevron3"/>
    <dgm:cxn modelId="{9F4D55DA-14D9-4D3B-A059-B7A69B241BA4}" type="presOf" srcId="{E8505F7C-8BA3-465F-B029-B471D63C980F}" destId="{2669DE3E-C0F9-4BE5-8BC5-C9E977ED696A}" srcOrd="0" destOrd="0" presId="urn:microsoft.com/office/officeart/2005/8/layout/hChevron3"/>
    <dgm:cxn modelId="{32EC04E0-9975-437A-8634-1D62E016439F}" srcId="{DFD5F4DC-721D-46E4-BF4D-A2D68F9DE17E}" destId="{F02899E2-C3B4-4E04-A924-2C3289371BA4}" srcOrd="5" destOrd="0" parTransId="{2CD53186-B2F4-4120-996B-C458453182A4}" sibTransId="{D983D54C-B287-4027-8521-ED5BADE0B2FE}"/>
    <dgm:cxn modelId="{43DD9F99-F966-4AEE-87DC-628D9146AF67}" type="presParOf" srcId="{2FDAEFB4-1C39-479A-8C98-987B0BF0E3D0}" destId="{2669DE3E-C0F9-4BE5-8BC5-C9E977ED696A}" srcOrd="0" destOrd="0" presId="urn:microsoft.com/office/officeart/2005/8/layout/hChevron3"/>
    <dgm:cxn modelId="{B783F834-C748-4B01-93B8-32F7EFDBEF37}" type="presParOf" srcId="{2FDAEFB4-1C39-479A-8C98-987B0BF0E3D0}" destId="{FF3798B7-A35C-45D4-A06C-FBD6F44B8966}" srcOrd="1" destOrd="0" presId="urn:microsoft.com/office/officeart/2005/8/layout/hChevron3"/>
    <dgm:cxn modelId="{0C84E6CA-4085-4345-A17E-D8818F4A9608}" type="presParOf" srcId="{2FDAEFB4-1C39-479A-8C98-987B0BF0E3D0}" destId="{B86FC2F0-B6F7-4B4E-9957-1FAE16058B81}" srcOrd="2" destOrd="0" presId="urn:microsoft.com/office/officeart/2005/8/layout/hChevron3"/>
    <dgm:cxn modelId="{09F74A34-AF88-4AA9-B9D9-C357C70D3E3A}" type="presParOf" srcId="{2FDAEFB4-1C39-479A-8C98-987B0BF0E3D0}" destId="{C85B9F0C-5C8E-4533-AB48-7B9A4E18CBB6}" srcOrd="3" destOrd="0" presId="urn:microsoft.com/office/officeart/2005/8/layout/hChevron3"/>
    <dgm:cxn modelId="{F467CC1E-C1C3-41E4-AD82-F1DEC70CF57F}" type="presParOf" srcId="{2FDAEFB4-1C39-479A-8C98-987B0BF0E3D0}" destId="{ADB7F03C-A330-4AF3-B23C-D213CEE641D8}" srcOrd="4" destOrd="0" presId="urn:microsoft.com/office/officeart/2005/8/layout/hChevron3"/>
    <dgm:cxn modelId="{36C17E56-BF9C-4A1C-96D5-D844554295CF}" type="presParOf" srcId="{2FDAEFB4-1C39-479A-8C98-987B0BF0E3D0}" destId="{7867DA63-3D1E-489D-BF2A-188BDD111C41}" srcOrd="5" destOrd="0" presId="urn:microsoft.com/office/officeart/2005/8/layout/hChevron3"/>
    <dgm:cxn modelId="{5FE7FA44-5072-49DF-9B91-E4C42A56EF4D}" type="presParOf" srcId="{2FDAEFB4-1C39-479A-8C98-987B0BF0E3D0}" destId="{CF8E68F9-6FAB-4FF2-BAF9-2AF25B71F6DC}" srcOrd="6" destOrd="0" presId="urn:microsoft.com/office/officeart/2005/8/layout/hChevron3"/>
    <dgm:cxn modelId="{8D2E9C9B-01D8-42A2-8D60-336B4E76F334}" type="presParOf" srcId="{2FDAEFB4-1C39-479A-8C98-987B0BF0E3D0}" destId="{BB4470C8-7970-4FC4-BBED-65AB46675B56}" srcOrd="7" destOrd="0" presId="urn:microsoft.com/office/officeart/2005/8/layout/hChevron3"/>
    <dgm:cxn modelId="{FEC592A7-40E1-4241-BB59-BD2A621AD4EB}" type="presParOf" srcId="{2FDAEFB4-1C39-479A-8C98-987B0BF0E3D0}" destId="{736CFDEA-4B59-4473-96FC-2FFF511B49F8}" srcOrd="8" destOrd="0" presId="urn:microsoft.com/office/officeart/2005/8/layout/hChevron3"/>
    <dgm:cxn modelId="{1821D1E0-659A-4EA0-A1A5-C06689A78A44}" type="presParOf" srcId="{2FDAEFB4-1C39-479A-8C98-987B0BF0E3D0}" destId="{CBFF936B-DD40-4D7F-BB43-7A00725CCF79}" srcOrd="9" destOrd="0" presId="urn:microsoft.com/office/officeart/2005/8/layout/hChevron3"/>
    <dgm:cxn modelId="{3CCA3C50-5990-47C3-AE24-D9D785FC9750}" type="presParOf" srcId="{2FDAEFB4-1C39-479A-8C98-987B0BF0E3D0}" destId="{F5037819-7C58-4B44-BE7D-18783F9B9840}" srcOrd="10" destOrd="0" presId="urn:microsoft.com/office/officeart/2005/8/layout/hChevron3"/>
    <dgm:cxn modelId="{C97DD6D6-5DA8-460D-A4ED-40BAE12ED8C1}" type="presParOf" srcId="{2FDAEFB4-1C39-479A-8C98-987B0BF0E3D0}" destId="{756885C0-986C-474A-B492-D52F284FB643}" srcOrd="11" destOrd="0" presId="urn:microsoft.com/office/officeart/2005/8/layout/hChevron3"/>
    <dgm:cxn modelId="{DA07E9AC-778B-4634-9E2D-97D8B21A438A}" type="presParOf" srcId="{2FDAEFB4-1C39-479A-8C98-987B0BF0E3D0}" destId="{CE8541FD-159D-416B-8D6C-97F036EA55B7}"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D5F4DC-721D-46E4-BF4D-A2D68F9DE17E}" type="doc">
      <dgm:prSet loTypeId="urn:microsoft.com/office/officeart/2005/8/layout/hChevron3" loCatId="process" qsTypeId="urn:microsoft.com/office/officeart/2005/8/quickstyle/simple1" qsCatId="simple" csTypeId="urn:microsoft.com/office/officeart/2005/8/colors/accent1_2" csCatId="accent1" phldr="1"/>
      <dgm:spPr/>
    </dgm:pt>
    <dgm:pt modelId="{E8505F7C-8BA3-465F-B029-B471D63C980F}">
      <dgm:prSet phldrT="[Text]" custT="1"/>
      <dgm:spPr>
        <a:solidFill>
          <a:srgbClr val="B9CDE5"/>
        </a:solidFill>
        <a:ln>
          <a:noFill/>
        </a:ln>
        <a:effectLst>
          <a:outerShdw blurRad="44450" dist="27940" dir="5400000" algn="ctr">
            <a:srgbClr val="000000">
              <a:alpha val="32000"/>
            </a:srgbClr>
          </a:outerShdw>
        </a:effectLst>
      </dgm:spPr>
      <dgm:t>
        <a:bodyPr/>
        <a:lstStyle/>
        <a:p>
          <a:r>
            <a:rPr lang="en-GB" sz="1400" b="1">
              <a:solidFill>
                <a:schemeClr val="bg1"/>
              </a:solidFill>
            </a:rPr>
            <a:t>Industry Overview</a:t>
          </a:r>
          <a:endParaRPr lang="en-IN" sz="1400" b="1">
            <a:solidFill>
              <a:schemeClr val="bg1"/>
            </a:solidFill>
          </a:endParaRPr>
        </a:p>
      </dgm:t>
    </dgm:pt>
    <dgm:pt modelId="{D7ED64CB-B650-4B07-84E1-EB44E84F340D}" type="parTrans" cxnId="{77F3B257-E712-49D0-9C1D-0782E4855C5E}">
      <dgm:prSet/>
      <dgm:spPr/>
      <dgm:t>
        <a:bodyPr/>
        <a:lstStyle/>
        <a:p>
          <a:endParaRPr lang="en-IN"/>
        </a:p>
      </dgm:t>
    </dgm:pt>
    <dgm:pt modelId="{4B67AFA2-FA74-45AD-A7D3-920C507AAA9F}" type="sibTrans" cxnId="{77F3B257-E712-49D0-9C1D-0782E4855C5E}">
      <dgm:prSet/>
      <dgm:spPr/>
      <dgm:t>
        <a:bodyPr/>
        <a:lstStyle/>
        <a:p>
          <a:endParaRPr lang="en-IN"/>
        </a:p>
      </dgm:t>
    </dgm:pt>
    <dgm:pt modelId="{9E819550-1BB5-45DE-919F-782F033F903B}">
      <dgm:prSet phldrT="[Text]"/>
      <dgm:spPr>
        <a:solidFill>
          <a:schemeClr val="accent1">
            <a:lumMod val="40000"/>
            <a:lumOff val="60000"/>
          </a:schemeClr>
        </a:solidFill>
      </dgm:spPr>
      <dgm:t>
        <a:bodyPr/>
        <a:lstStyle/>
        <a:p>
          <a:pPr algn="ctr"/>
          <a:r>
            <a:rPr lang="en-GB" b="1">
              <a:latin typeface="Times New Roman" panose="02020603050405020304" pitchFamily="18" charset="0"/>
              <a:cs typeface="Times New Roman" panose="02020603050405020304" pitchFamily="18" charset="0"/>
            </a:rPr>
            <a:t>Revenue Model and Feasibility</a:t>
          </a:r>
          <a:endParaRPr lang="en-IN" b="1">
            <a:latin typeface="Times New Roman" panose="02020603050405020304" pitchFamily="18" charset="0"/>
            <a:cs typeface="Times New Roman" panose="02020603050405020304" pitchFamily="18" charset="0"/>
          </a:endParaRPr>
        </a:p>
      </dgm:t>
    </dgm:pt>
    <dgm:pt modelId="{D80A3D37-7626-4B3E-9034-F5EE788EF8D4}" type="parTrans" cxnId="{D8142975-F338-4572-B7E6-B4BC9D702141}">
      <dgm:prSet/>
      <dgm:spPr/>
      <dgm:t>
        <a:bodyPr/>
        <a:lstStyle/>
        <a:p>
          <a:endParaRPr lang="en-IN"/>
        </a:p>
      </dgm:t>
    </dgm:pt>
    <dgm:pt modelId="{890403CC-08CD-4B9F-B074-FBE545949F0D}" type="sibTrans" cxnId="{D8142975-F338-4572-B7E6-B4BC9D702141}">
      <dgm:prSet/>
      <dgm:spPr/>
      <dgm:t>
        <a:bodyPr/>
        <a:lstStyle/>
        <a:p>
          <a:endParaRPr lang="en-IN"/>
        </a:p>
      </dgm:t>
    </dgm:pt>
    <dgm:pt modelId="{5A4D8864-A895-4D3A-AB03-3421DFAC90C2}">
      <dgm:prSet phldrT="[Text]"/>
      <dgm:spPr>
        <a:solidFill>
          <a:srgbClr val="4472C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b="1"/>
            <a:t>Go-To-Market Strategy</a:t>
          </a:r>
          <a:endParaRPr lang="en-IN" b="1">
            <a:latin typeface="Times New Roman" panose="02020603050405020304" pitchFamily="18" charset="0"/>
            <a:cs typeface="Times New Roman" panose="02020603050405020304" pitchFamily="18" charset="0"/>
          </a:endParaRPr>
        </a:p>
      </dgm:t>
    </dgm:pt>
    <dgm:pt modelId="{2577B391-4602-4022-B8B7-41447B824EAC}" type="parTrans" cxnId="{D276BA9B-E60B-408D-A225-36BADF0CEA9F}">
      <dgm:prSet/>
      <dgm:spPr/>
      <dgm:t>
        <a:bodyPr/>
        <a:lstStyle/>
        <a:p>
          <a:endParaRPr lang="en-IN"/>
        </a:p>
      </dgm:t>
    </dgm:pt>
    <dgm:pt modelId="{F6D89A10-547A-4A8A-8E5C-CF17DC6CA9F7}" type="sibTrans" cxnId="{D276BA9B-E60B-408D-A225-36BADF0CEA9F}">
      <dgm:prSet/>
      <dgm:spPr/>
      <dgm:t>
        <a:bodyPr/>
        <a:lstStyle/>
        <a:p>
          <a:endParaRPr lang="en-IN"/>
        </a:p>
      </dgm:t>
    </dgm:pt>
    <dgm:pt modelId="{733A41D8-2B74-4492-B85B-FB273A07B6B4}">
      <dgm:prSet/>
      <dgm:spPr>
        <a:solidFill>
          <a:schemeClr val="accent1">
            <a:lumMod val="40000"/>
            <a:lumOff val="60000"/>
          </a:schemeClr>
        </a:solidFill>
      </dgm:spPr>
      <dgm:t>
        <a:bodyPr/>
        <a:lstStyle/>
        <a:p>
          <a:r>
            <a:rPr lang="en-GB" b="1"/>
            <a:t>Oversaturation Issue</a:t>
          </a:r>
          <a:endParaRPr lang="en-IN" b="1"/>
        </a:p>
      </dgm:t>
    </dgm:pt>
    <dgm:pt modelId="{8DBC34B2-7F38-42E8-A431-98124CD20042}" type="parTrans" cxnId="{894867A2-42C7-4EB3-A82F-CED56AAF8BB0}">
      <dgm:prSet/>
      <dgm:spPr/>
      <dgm:t>
        <a:bodyPr/>
        <a:lstStyle/>
        <a:p>
          <a:endParaRPr lang="en-IN"/>
        </a:p>
      </dgm:t>
    </dgm:pt>
    <dgm:pt modelId="{99B37827-0D66-4C42-A32D-B3393AD46F7A}" type="sibTrans" cxnId="{894867A2-42C7-4EB3-A82F-CED56AAF8BB0}">
      <dgm:prSet/>
      <dgm:spPr/>
      <dgm:t>
        <a:bodyPr/>
        <a:lstStyle/>
        <a:p>
          <a:endParaRPr lang="en-IN"/>
        </a:p>
      </dgm:t>
    </dgm:pt>
    <dgm:pt modelId="{1213C49B-F27C-4104-9B52-F55271418723}">
      <dgm:prSet custT="1"/>
      <dgm:spPr>
        <a:solidFill>
          <a:srgbClr val="B4C7E7"/>
        </a:solidFill>
      </dgm:spPr>
      <dgm:t>
        <a:bodyPr/>
        <a:lstStyle/>
        <a:p>
          <a:r>
            <a:rPr lang="en-GB" sz="1200" b="1">
              <a:latin typeface="Times New Roman" panose="02020603050405020304" pitchFamily="18" charset="0"/>
              <a:cs typeface="Times New Roman" panose="02020603050405020304" pitchFamily="18" charset="0"/>
            </a:rPr>
            <a:t>AI Chip Industry &amp; Challenges</a:t>
          </a:r>
          <a:endParaRPr lang="en-IN" sz="1200" b="1">
            <a:latin typeface="Times New Roman" panose="02020603050405020304" pitchFamily="18" charset="0"/>
            <a:cs typeface="Times New Roman" panose="02020603050405020304" pitchFamily="18" charset="0"/>
          </a:endParaRPr>
        </a:p>
      </dgm:t>
    </dgm:pt>
    <dgm:pt modelId="{3FA0655A-53AC-4167-8B74-30B262A74FD5}" type="parTrans" cxnId="{524EB93F-BC6C-44B4-9B93-05569E1D5848}">
      <dgm:prSet/>
      <dgm:spPr/>
      <dgm:t>
        <a:bodyPr/>
        <a:lstStyle/>
        <a:p>
          <a:endParaRPr lang="en-IN"/>
        </a:p>
      </dgm:t>
    </dgm:pt>
    <dgm:pt modelId="{06C12366-E85C-4FF0-B00C-EFD205806D1A}" type="sibTrans" cxnId="{524EB93F-BC6C-44B4-9B93-05569E1D5848}">
      <dgm:prSet/>
      <dgm:spPr/>
      <dgm:t>
        <a:bodyPr/>
        <a:lstStyle/>
        <a:p>
          <a:endParaRPr lang="en-IN"/>
        </a:p>
      </dgm:t>
    </dgm:pt>
    <dgm:pt modelId="{F02899E2-C3B4-4E04-A924-2C3289371BA4}">
      <dgm:prSet/>
      <dgm:spPr>
        <a:solidFill>
          <a:srgbClr val="B4C7E7"/>
        </a:solidFill>
      </dgm:spPr>
      <dgm:t>
        <a:bodyPr/>
        <a:lstStyle/>
        <a:p>
          <a:r>
            <a:rPr lang="en-GB" b="1">
              <a:latin typeface="Times New Roman" panose="02020603050405020304" pitchFamily="18" charset="0"/>
              <a:cs typeface="Times New Roman" panose="02020603050405020304" pitchFamily="18" charset="0"/>
            </a:rPr>
            <a:t>Our Strategy</a:t>
          </a:r>
          <a:endParaRPr lang="en-IN" b="1">
            <a:latin typeface="Times New Roman" panose="02020603050405020304" pitchFamily="18" charset="0"/>
            <a:cs typeface="Times New Roman" panose="02020603050405020304" pitchFamily="18" charset="0"/>
          </a:endParaRPr>
        </a:p>
      </dgm:t>
    </dgm:pt>
    <dgm:pt modelId="{2CD53186-B2F4-4120-996B-C458453182A4}" type="parTrans" cxnId="{32EC04E0-9975-437A-8634-1D62E016439F}">
      <dgm:prSet/>
      <dgm:spPr/>
      <dgm:t>
        <a:bodyPr/>
        <a:lstStyle/>
        <a:p>
          <a:endParaRPr lang="en-IN"/>
        </a:p>
      </dgm:t>
    </dgm:pt>
    <dgm:pt modelId="{D983D54C-B287-4027-8521-ED5BADE0B2FE}" type="sibTrans" cxnId="{32EC04E0-9975-437A-8634-1D62E016439F}">
      <dgm:prSet/>
      <dgm:spPr/>
      <dgm:t>
        <a:bodyPr/>
        <a:lstStyle/>
        <a:p>
          <a:endParaRPr lang="en-IN"/>
        </a:p>
      </dgm:t>
    </dgm:pt>
    <dgm:pt modelId="{B8EFB4C3-B355-4924-BF4D-4D08BFF55FCF}">
      <dgm:prSet/>
      <dgm:spPr>
        <a:solidFill>
          <a:schemeClr val="accent1">
            <a:lumMod val="40000"/>
            <a:lumOff val="60000"/>
          </a:schemeClr>
        </a:solidFill>
      </dgm:spPr>
      <dgm:t>
        <a:bodyPr/>
        <a:lstStyle/>
        <a:p>
          <a:r>
            <a:rPr lang="en-GB" b="1">
              <a:latin typeface="Times New Roman" panose="02020603050405020304" pitchFamily="18" charset="0"/>
              <a:cs typeface="Times New Roman" panose="02020603050405020304" pitchFamily="18" charset="0"/>
            </a:rPr>
            <a:t>Viability</a:t>
          </a:r>
          <a:endParaRPr lang="en-IN" b="1">
            <a:latin typeface="Times New Roman" panose="02020603050405020304" pitchFamily="18" charset="0"/>
            <a:cs typeface="Times New Roman" panose="02020603050405020304" pitchFamily="18" charset="0"/>
          </a:endParaRPr>
        </a:p>
      </dgm:t>
    </dgm:pt>
    <dgm:pt modelId="{27B987C8-89C7-4E75-BD2C-5BFCAA2B8049}" type="parTrans" cxnId="{AEEBAAB1-0518-4BC2-90E5-8C6433B8A56A}">
      <dgm:prSet/>
      <dgm:spPr/>
      <dgm:t>
        <a:bodyPr/>
        <a:lstStyle/>
        <a:p>
          <a:endParaRPr lang="en-IN"/>
        </a:p>
      </dgm:t>
    </dgm:pt>
    <dgm:pt modelId="{C9BA2918-9C64-4E8B-8A34-4A351599B260}" type="sibTrans" cxnId="{AEEBAAB1-0518-4BC2-90E5-8C6433B8A56A}">
      <dgm:prSet/>
      <dgm:spPr/>
      <dgm:t>
        <a:bodyPr/>
        <a:lstStyle/>
        <a:p>
          <a:endParaRPr lang="en-IN"/>
        </a:p>
      </dgm:t>
    </dgm:pt>
    <dgm:pt modelId="{2FDAEFB4-1C39-479A-8C98-987B0BF0E3D0}" type="pres">
      <dgm:prSet presAssocID="{DFD5F4DC-721D-46E4-BF4D-A2D68F9DE17E}" presName="Name0" presStyleCnt="0">
        <dgm:presLayoutVars>
          <dgm:dir/>
          <dgm:resizeHandles val="exact"/>
        </dgm:presLayoutVars>
      </dgm:prSet>
      <dgm:spPr/>
    </dgm:pt>
    <dgm:pt modelId="{2669DE3E-C0F9-4BE5-8BC5-C9E977ED696A}" type="pres">
      <dgm:prSet presAssocID="{E8505F7C-8BA3-465F-B029-B471D63C980F}" presName="parTxOnly" presStyleLbl="node1" presStyleIdx="0" presStyleCnt="7" custLinFactNeighborX="-572" custLinFactNeighborY="2128">
        <dgm:presLayoutVars>
          <dgm:bulletEnabled val="1"/>
        </dgm:presLayoutVars>
      </dgm:prSet>
      <dgm:spPr/>
    </dgm:pt>
    <dgm:pt modelId="{FF3798B7-A35C-45D4-A06C-FBD6F44B8966}" type="pres">
      <dgm:prSet presAssocID="{4B67AFA2-FA74-45AD-A7D3-920C507AAA9F}" presName="parSpace" presStyleCnt="0"/>
      <dgm:spPr/>
    </dgm:pt>
    <dgm:pt modelId="{B86FC2F0-B6F7-4B4E-9957-1FAE16058B81}" type="pres">
      <dgm:prSet presAssocID="{9E819550-1BB5-45DE-919F-782F033F903B}" presName="parTxOnly" presStyleLbl="node1" presStyleIdx="1" presStyleCnt="7">
        <dgm:presLayoutVars>
          <dgm:bulletEnabled val="1"/>
        </dgm:presLayoutVars>
      </dgm:prSet>
      <dgm:spPr/>
    </dgm:pt>
    <dgm:pt modelId="{C85B9F0C-5C8E-4533-AB48-7B9A4E18CBB6}" type="pres">
      <dgm:prSet presAssocID="{890403CC-08CD-4B9F-B074-FBE545949F0D}" presName="parSpace" presStyleCnt="0"/>
      <dgm:spPr/>
    </dgm:pt>
    <dgm:pt modelId="{ADB7F03C-A330-4AF3-B23C-D213CEE641D8}" type="pres">
      <dgm:prSet presAssocID="{5A4D8864-A895-4D3A-AB03-3421DFAC90C2}" presName="parTxOnly" presStyleLbl="node1" presStyleIdx="2" presStyleCnt="7">
        <dgm:presLayoutVars>
          <dgm:bulletEnabled val="1"/>
        </dgm:presLayoutVars>
      </dgm:prSet>
      <dgm:spPr/>
    </dgm:pt>
    <dgm:pt modelId="{7867DA63-3D1E-489D-BF2A-188BDD111C41}" type="pres">
      <dgm:prSet presAssocID="{F6D89A10-547A-4A8A-8E5C-CF17DC6CA9F7}" presName="parSpace" presStyleCnt="0"/>
      <dgm:spPr/>
    </dgm:pt>
    <dgm:pt modelId="{CF8E68F9-6FAB-4FF2-BAF9-2AF25B71F6DC}" type="pres">
      <dgm:prSet presAssocID="{733A41D8-2B74-4492-B85B-FB273A07B6B4}" presName="parTxOnly" presStyleLbl="node1" presStyleIdx="3" presStyleCnt="7">
        <dgm:presLayoutVars>
          <dgm:bulletEnabled val="1"/>
        </dgm:presLayoutVars>
      </dgm:prSet>
      <dgm:spPr/>
    </dgm:pt>
    <dgm:pt modelId="{BB4470C8-7970-4FC4-BBED-65AB46675B56}" type="pres">
      <dgm:prSet presAssocID="{99B37827-0D66-4C42-A32D-B3393AD46F7A}" presName="parSpace" presStyleCnt="0"/>
      <dgm:spPr/>
    </dgm:pt>
    <dgm:pt modelId="{736CFDEA-4B59-4473-96FC-2FFF511B49F8}" type="pres">
      <dgm:prSet presAssocID="{1213C49B-F27C-4104-9B52-F55271418723}" presName="parTxOnly" presStyleLbl="node1" presStyleIdx="4" presStyleCnt="7">
        <dgm:presLayoutVars>
          <dgm:bulletEnabled val="1"/>
        </dgm:presLayoutVars>
      </dgm:prSet>
      <dgm:spPr/>
    </dgm:pt>
    <dgm:pt modelId="{CBFF936B-DD40-4D7F-BB43-7A00725CCF79}" type="pres">
      <dgm:prSet presAssocID="{06C12366-E85C-4FF0-B00C-EFD205806D1A}" presName="parSpace" presStyleCnt="0"/>
      <dgm:spPr/>
    </dgm:pt>
    <dgm:pt modelId="{F5037819-7C58-4B44-BE7D-18783F9B9840}" type="pres">
      <dgm:prSet presAssocID="{F02899E2-C3B4-4E04-A924-2C3289371BA4}" presName="parTxOnly" presStyleLbl="node1" presStyleIdx="5" presStyleCnt="7">
        <dgm:presLayoutVars>
          <dgm:bulletEnabled val="1"/>
        </dgm:presLayoutVars>
      </dgm:prSet>
      <dgm:spPr/>
    </dgm:pt>
    <dgm:pt modelId="{756885C0-986C-474A-B492-D52F284FB643}" type="pres">
      <dgm:prSet presAssocID="{D983D54C-B287-4027-8521-ED5BADE0B2FE}" presName="parSpace" presStyleCnt="0"/>
      <dgm:spPr/>
    </dgm:pt>
    <dgm:pt modelId="{CE8541FD-159D-416B-8D6C-97F036EA55B7}" type="pres">
      <dgm:prSet presAssocID="{B8EFB4C3-B355-4924-BF4D-4D08BFF55FCF}" presName="parTxOnly" presStyleLbl="node1" presStyleIdx="6" presStyleCnt="7">
        <dgm:presLayoutVars>
          <dgm:bulletEnabled val="1"/>
        </dgm:presLayoutVars>
      </dgm:prSet>
      <dgm:spPr/>
    </dgm:pt>
  </dgm:ptLst>
  <dgm:cxnLst>
    <dgm:cxn modelId="{421DDB29-3B30-4971-A110-4A4AF6FC2596}" type="presOf" srcId="{F02899E2-C3B4-4E04-A924-2C3289371BA4}" destId="{F5037819-7C58-4B44-BE7D-18783F9B9840}" srcOrd="0" destOrd="0" presId="urn:microsoft.com/office/officeart/2005/8/layout/hChevron3"/>
    <dgm:cxn modelId="{E9E21B2C-E5AD-4D82-8397-F02E6DB22B6E}" type="presOf" srcId="{DFD5F4DC-721D-46E4-BF4D-A2D68F9DE17E}" destId="{2FDAEFB4-1C39-479A-8C98-987B0BF0E3D0}" srcOrd="0" destOrd="0" presId="urn:microsoft.com/office/officeart/2005/8/layout/hChevron3"/>
    <dgm:cxn modelId="{524EB93F-BC6C-44B4-9B93-05569E1D5848}" srcId="{DFD5F4DC-721D-46E4-BF4D-A2D68F9DE17E}" destId="{1213C49B-F27C-4104-9B52-F55271418723}" srcOrd="4" destOrd="0" parTransId="{3FA0655A-53AC-4167-8B74-30B262A74FD5}" sibTransId="{06C12366-E85C-4FF0-B00C-EFD205806D1A}"/>
    <dgm:cxn modelId="{D8142975-F338-4572-B7E6-B4BC9D702141}" srcId="{DFD5F4DC-721D-46E4-BF4D-A2D68F9DE17E}" destId="{9E819550-1BB5-45DE-919F-782F033F903B}" srcOrd="1" destOrd="0" parTransId="{D80A3D37-7626-4B3E-9034-F5EE788EF8D4}" sibTransId="{890403CC-08CD-4B9F-B074-FBE545949F0D}"/>
    <dgm:cxn modelId="{77F3B257-E712-49D0-9C1D-0782E4855C5E}" srcId="{DFD5F4DC-721D-46E4-BF4D-A2D68F9DE17E}" destId="{E8505F7C-8BA3-465F-B029-B471D63C980F}" srcOrd="0" destOrd="0" parTransId="{D7ED64CB-B650-4B07-84E1-EB44E84F340D}" sibTransId="{4B67AFA2-FA74-45AD-A7D3-920C507AAA9F}"/>
    <dgm:cxn modelId="{AE3E0F58-99E4-47F8-9A28-9AE7AAC2BFFE}" type="presOf" srcId="{B8EFB4C3-B355-4924-BF4D-4D08BFF55FCF}" destId="{CE8541FD-159D-416B-8D6C-97F036EA55B7}" srcOrd="0" destOrd="0" presId="urn:microsoft.com/office/officeart/2005/8/layout/hChevron3"/>
    <dgm:cxn modelId="{2E17D178-E8DC-4268-8C5F-327FC6E3DC42}" type="presOf" srcId="{9E819550-1BB5-45DE-919F-782F033F903B}" destId="{B86FC2F0-B6F7-4B4E-9957-1FAE16058B81}" srcOrd="0" destOrd="0" presId="urn:microsoft.com/office/officeart/2005/8/layout/hChevron3"/>
    <dgm:cxn modelId="{D276BA9B-E60B-408D-A225-36BADF0CEA9F}" srcId="{DFD5F4DC-721D-46E4-BF4D-A2D68F9DE17E}" destId="{5A4D8864-A895-4D3A-AB03-3421DFAC90C2}" srcOrd="2" destOrd="0" parTransId="{2577B391-4602-4022-B8B7-41447B824EAC}" sibTransId="{F6D89A10-547A-4A8A-8E5C-CF17DC6CA9F7}"/>
    <dgm:cxn modelId="{894867A2-42C7-4EB3-A82F-CED56AAF8BB0}" srcId="{DFD5F4DC-721D-46E4-BF4D-A2D68F9DE17E}" destId="{733A41D8-2B74-4492-B85B-FB273A07B6B4}" srcOrd="3" destOrd="0" parTransId="{8DBC34B2-7F38-42E8-A431-98124CD20042}" sibTransId="{99B37827-0D66-4C42-A32D-B3393AD46F7A}"/>
    <dgm:cxn modelId="{FC7185A5-BA9B-4C2A-AD66-B4E34A166233}" type="presOf" srcId="{733A41D8-2B74-4492-B85B-FB273A07B6B4}" destId="{CF8E68F9-6FAB-4FF2-BAF9-2AF25B71F6DC}" srcOrd="0" destOrd="0" presId="urn:microsoft.com/office/officeart/2005/8/layout/hChevron3"/>
    <dgm:cxn modelId="{AEEBAAB1-0518-4BC2-90E5-8C6433B8A56A}" srcId="{DFD5F4DC-721D-46E4-BF4D-A2D68F9DE17E}" destId="{B8EFB4C3-B355-4924-BF4D-4D08BFF55FCF}" srcOrd="6" destOrd="0" parTransId="{27B987C8-89C7-4E75-BD2C-5BFCAA2B8049}" sibTransId="{C9BA2918-9C64-4E8B-8A34-4A351599B260}"/>
    <dgm:cxn modelId="{CF9E8BB5-D264-460E-8A04-80B956455417}" type="presOf" srcId="{5A4D8864-A895-4D3A-AB03-3421DFAC90C2}" destId="{ADB7F03C-A330-4AF3-B23C-D213CEE641D8}" srcOrd="0" destOrd="0" presId="urn:microsoft.com/office/officeart/2005/8/layout/hChevron3"/>
    <dgm:cxn modelId="{9910E8C2-1757-4369-B111-3AAE035B4EC1}" type="presOf" srcId="{1213C49B-F27C-4104-9B52-F55271418723}" destId="{736CFDEA-4B59-4473-96FC-2FFF511B49F8}" srcOrd="0" destOrd="0" presId="urn:microsoft.com/office/officeart/2005/8/layout/hChevron3"/>
    <dgm:cxn modelId="{9F4D55DA-14D9-4D3B-A059-B7A69B241BA4}" type="presOf" srcId="{E8505F7C-8BA3-465F-B029-B471D63C980F}" destId="{2669DE3E-C0F9-4BE5-8BC5-C9E977ED696A}" srcOrd="0" destOrd="0" presId="urn:microsoft.com/office/officeart/2005/8/layout/hChevron3"/>
    <dgm:cxn modelId="{32EC04E0-9975-437A-8634-1D62E016439F}" srcId="{DFD5F4DC-721D-46E4-BF4D-A2D68F9DE17E}" destId="{F02899E2-C3B4-4E04-A924-2C3289371BA4}" srcOrd="5" destOrd="0" parTransId="{2CD53186-B2F4-4120-996B-C458453182A4}" sibTransId="{D983D54C-B287-4027-8521-ED5BADE0B2FE}"/>
    <dgm:cxn modelId="{43DD9F99-F966-4AEE-87DC-628D9146AF67}" type="presParOf" srcId="{2FDAEFB4-1C39-479A-8C98-987B0BF0E3D0}" destId="{2669DE3E-C0F9-4BE5-8BC5-C9E977ED696A}" srcOrd="0" destOrd="0" presId="urn:microsoft.com/office/officeart/2005/8/layout/hChevron3"/>
    <dgm:cxn modelId="{B783F834-C748-4B01-93B8-32F7EFDBEF37}" type="presParOf" srcId="{2FDAEFB4-1C39-479A-8C98-987B0BF0E3D0}" destId="{FF3798B7-A35C-45D4-A06C-FBD6F44B8966}" srcOrd="1" destOrd="0" presId="urn:microsoft.com/office/officeart/2005/8/layout/hChevron3"/>
    <dgm:cxn modelId="{0C84E6CA-4085-4345-A17E-D8818F4A9608}" type="presParOf" srcId="{2FDAEFB4-1C39-479A-8C98-987B0BF0E3D0}" destId="{B86FC2F0-B6F7-4B4E-9957-1FAE16058B81}" srcOrd="2" destOrd="0" presId="urn:microsoft.com/office/officeart/2005/8/layout/hChevron3"/>
    <dgm:cxn modelId="{09F74A34-AF88-4AA9-B9D9-C357C70D3E3A}" type="presParOf" srcId="{2FDAEFB4-1C39-479A-8C98-987B0BF0E3D0}" destId="{C85B9F0C-5C8E-4533-AB48-7B9A4E18CBB6}" srcOrd="3" destOrd="0" presId="urn:microsoft.com/office/officeart/2005/8/layout/hChevron3"/>
    <dgm:cxn modelId="{F467CC1E-C1C3-41E4-AD82-F1DEC70CF57F}" type="presParOf" srcId="{2FDAEFB4-1C39-479A-8C98-987B0BF0E3D0}" destId="{ADB7F03C-A330-4AF3-B23C-D213CEE641D8}" srcOrd="4" destOrd="0" presId="urn:microsoft.com/office/officeart/2005/8/layout/hChevron3"/>
    <dgm:cxn modelId="{36C17E56-BF9C-4A1C-96D5-D844554295CF}" type="presParOf" srcId="{2FDAEFB4-1C39-479A-8C98-987B0BF0E3D0}" destId="{7867DA63-3D1E-489D-BF2A-188BDD111C41}" srcOrd="5" destOrd="0" presId="urn:microsoft.com/office/officeart/2005/8/layout/hChevron3"/>
    <dgm:cxn modelId="{5FE7FA44-5072-49DF-9B91-E4C42A56EF4D}" type="presParOf" srcId="{2FDAEFB4-1C39-479A-8C98-987B0BF0E3D0}" destId="{CF8E68F9-6FAB-4FF2-BAF9-2AF25B71F6DC}" srcOrd="6" destOrd="0" presId="urn:microsoft.com/office/officeart/2005/8/layout/hChevron3"/>
    <dgm:cxn modelId="{8D2E9C9B-01D8-42A2-8D60-336B4E76F334}" type="presParOf" srcId="{2FDAEFB4-1C39-479A-8C98-987B0BF0E3D0}" destId="{BB4470C8-7970-4FC4-BBED-65AB46675B56}" srcOrd="7" destOrd="0" presId="urn:microsoft.com/office/officeart/2005/8/layout/hChevron3"/>
    <dgm:cxn modelId="{FEC592A7-40E1-4241-BB59-BD2A621AD4EB}" type="presParOf" srcId="{2FDAEFB4-1C39-479A-8C98-987B0BF0E3D0}" destId="{736CFDEA-4B59-4473-96FC-2FFF511B49F8}" srcOrd="8" destOrd="0" presId="urn:microsoft.com/office/officeart/2005/8/layout/hChevron3"/>
    <dgm:cxn modelId="{1821D1E0-659A-4EA0-A1A5-C06689A78A44}" type="presParOf" srcId="{2FDAEFB4-1C39-479A-8C98-987B0BF0E3D0}" destId="{CBFF936B-DD40-4D7F-BB43-7A00725CCF79}" srcOrd="9" destOrd="0" presId="urn:microsoft.com/office/officeart/2005/8/layout/hChevron3"/>
    <dgm:cxn modelId="{3CCA3C50-5990-47C3-AE24-D9D785FC9750}" type="presParOf" srcId="{2FDAEFB4-1C39-479A-8C98-987B0BF0E3D0}" destId="{F5037819-7C58-4B44-BE7D-18783F9B9840}" srcOrd="10" destOrd="0" presId="urn:microsoft.com/office/officeart/2005/8/layout/hChevron3"/>
    <dgm:cxn modelId="{C97DD6D6-5DA8-460D-A4ED-40BAE12ED8C1}" type="presParOf" srcId="{2FDAEFB4-1C39-479A-8C98-987B0BF0E3D0}" destId="{756885C0-986C-474A-B492-D52F284FB643}" srcOrd="11" destOrd="0" presId="urn:microsoft.com/office/officeart/2005/8/layout/hChevron3"/>
    <dgm:cxn modelId="{DA07E9AC-778B-4634-9E2D-97D8B21A438A}" type="presParOf" srcId="{2FDAEFB4-1C39-479A-8C98-987B0BF0E3D0}" destId="{CE8541FD-159D-416B-8D6C-97F036EA55B7}" srcOrd="12"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D5F4DC-721D-46E4-BF4D-A2D68F9DE17E}" type="doc">
      <dgm:prSet loTypeId="urn:microsoft.com/office/officeart/2005/8/layout/hChevron3" loCatId="process" qsTypeId="urn:microsoft.com/office/officeart/2005/8/quickstyle/simple1" qsCatId="simple" csTypeId="urn:microsoft.com/office/officeart/2005/8/colors/accent1_2" csCatId="accent1" phldr="1"/>
      <dgm:spPr/>
    </dgm:pt>
    <dgm:pt modelId="{E8505F7C-8BA3-465F-B029-B471D63C980F}">
      <dgm:prSet phldrT="[Text]" custT="1"/>
      <dgm:spPr>
        <a:solidFill>
          <a:srgbClr val="B9CDE5"/>
        </a:solidFill>
        <a:ln>
          <a:noFill/>
        </a:ln>
        <a:effectLst>
          <a:outerShdw blurRad="44450" dist="27940" dir="5400000" algn="ctr">
            <a:srgbClr val="000000">
              <a:alpha val="32000"/>
            </a:srgbClr>
          </a:outerShdw>
        </a:effectLst>
      </dgm:spPr>
      <dgm:t>
        <a:bodyPr/>
        <a:lstStyle/>
        <a:p>
          <a:r>
            <a:rPr lang="en-GB" sz="1400" b="1">
              <a:solidFill>
                <a:schemeClr val="bg1"/>
              </a:solidFill>
            </a:rPr>
            <a:t>Industry Overview</a:t>
          </a:r>
          <a:endParaRPr lang="en-IN" sz="1400" b="1">
            <a:solidFill>
              <a:schemeClr val="bg1"/>
            </a:solidFill>
          </a:endParaRPr>
        </a:p>
      </dgm:t>
    </dgm:pt>
    <dgm:pt modelId="{D7ED64CB-B650-4B07-84E1-EB44E84F340D}" type="parTrans" cxnId="{77F3B257-E712-49D0-9C1D-0782E4855C5E}">
      <dgm:prSet/>
      <dgm:spPr/>
      <dgm:t>
        <a:bodyPr/>
        <a:lstStyle/>
        <a:p>
          <a:endParaRPr lang="en-IN"/>
        </a:p>
      </dgm:t>
    </dgm:pt>
    <dgm:pt modelId="{4B67AFA2-FA74-45AD-A7D3-920C507AAA9F}" type="sibTrans" cxnId="{77F3B257-E712-49D0-9C1D-0782E4855C5E}">
      <dgm:prSet/>
      <dgm:spPr/>
      <dgm:t>
        <a:bodyPr/>
        <a:lstStyle/>
        <a:p>
          <a:endParaRPr lang="en-IN"/>
        </a:p>
      </dgm:t>
    </dgm:pt>
    <dgm:pt modelId="{9E819550-1BB5-45DE-919F-782F033F903B}">
      <dgm:prSet phldrT="[Text]"/>
      <dgm:spPr>
        <a:solidFill>
          <a:schemeClr val="accent1">
            <a:lumMod val="40000"/>
            <a:lumOff val="60000"/>
          </a:schemeClr>
        </a:solidFill>
      </dgm:spPr>
      <dgm:t>
        <a:bodyPr/>
        <a:lstStyle/>
        <a:p>
          <a:pPr algn="ctr"/>
          <a:r>
            <a:rPr lang="en-GB" b="1">
              <a:latin typeface="Times New Roman" panose="02020603050405020304" pitchFamily="18" charset="0"/>
              <a:cs typeface="Times New Roman" panose="02020603050405020304" pitchFamily="18" charset="0"/>
            </a:rPr>
            <a:t>Revenue Model and Feasibility</a:t>
          </a:r>
          <a:endParaRPr lang="en-IN" b="1">
            <a:latin typeface="Times New Roman" panose="02020603050405020304" pitchFamily="18" charset="0"/>
            <a:cs typeface="Times New Roman" panose="02020603050405020304" pitchFamily="18" charset="0"/>
          </a:endParaRPr>
        </a:p>
      </dgm:t>
    </dgm:pt>
    <dgm:pt modelId="{D80A3D37-7626-4B3E-9034-F5EE788EF8D4}" type="parTrans" cxnId="{D8142975-F338-4572-B7E6-B4BC9D702141}">
      <dgm:prSet/>
      <dgm:spPr/>
      <dgm:t>
        <a:bodyPr/>
        <a:lstStyle/>
        <a:p>
          <a:endParaRPr lang="en-IN"/>
        </a:p>
      </dgm:t>
    </dgm:pt>
    <dgm:pt modelId="{890403CC-08CD-4B9F-B074-FBE545949F0D}" type="sibTrans" cxnId="{D8142975-F338-4572-B7E6-B4BC9D702141}">
      <dgm:prSet/>
      <dgm:spPr/>
      <dgm:t>
        <a:bodyPr/>
        <a:lstStyle/>
        <a:p>
          <a:endParaRPr lang="en-IN"/>
        </a:p>
      </dgm:t>
    </dgm:pt>
    <dgm:pt modelId="{5A4D8864-A895-4D3A-AB03-3421DFAC90C2}">
      <dgm:prSet phldrT="[Text]"/>
      <dgm:spPr>
        <a:solidFill>
          <a:srgbClr val="B9CDE5"/>
        </a:solidFill>
        <a:ln>
          <a:noFill/>
        </a:ln>
        <a:effectLst>
          <a:outerShdw blurRad="44450" dist="27940" dir="5400000" algn="ctr">
            <a:srgbClr val="000000">
              <a:alpha val="32000"/>
            </a:srgbClr>
          </a:outerShdw>
        </a:effectLst>
      </dgm:spPr>
      <dgm:t>
        <a:bodyPr/>
        <a:lstStyle/>
        <a:p>
          <a:r>
            <a:rPr lang="en-GB" b="1"/>
            <a:t>Go-To-Market Strategy</a:t>
          </a:r>
          <a:endParaRPr lang="en-IN" b="1">
            <a:latin typeface="Times New Roman" panose="02020603050405020304" pitchFamily="18" charset="0"/>
            <a:cs typeface="Times New Roman" panose="02020603050405020304" pitchFamily="18" charset="0"/>
          </a:endParaRPr>
        </a:p>
      </dgm:t>
    </dgm:pt>
    <dgm:pt modelId="{2577B391-4602-4022-B8B7-41447B824EAC}" type="parTrans" cxnId="{D276BA9B-E60B-408D-A225-36BADF0CEA9F}">
      <dgm:prSet/>
      <dgm:spPr/>
      <dgm:t>
        <a:bodyPr/>
        <a:lstStyle/>
        <a:p>
          <a:endParaRPr lang="en-IN"/>
        </a:p>
      </dgm:t>
    </dgm:pt>
    <dgm:pt modelId="{F6D89A10-547A-4A8A-8E5C-CF17DC6CA9F7}" type="sibTrans" cxnId="{D276BA9B-E60B-408D-A225-36BADF0CEA9F}">
      <dgm:prSet/>
      <dgm:spPr/>
      <dgm:t>
        <a:bodyPr/>
        <a:lstStyle/>
        <a:p>
          <a:endParaRPr lang="en-IN"/>
        </a:p>
      </dgm:t>
    </dgm:pt>
    <dgm:pt modelId="{733A41D8-2B74-4492-B85B-FB273A07B6B4}">
      <dgm:prSet/>
      <dgm:spPr>
        <a:solidFill>
          <a:srgbClr val="4472C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b="1"/>
            <a:t>Oversaturation Issue</a:t>
          </a:r>
          <a:endParaRPr lang="en-IN" b="1"/>
        </a:p>
      </dgm:t>
    </dgm:pt>
    <dgm:pt modelId="{8DBC34B2-7F38-42E8-A431-98124CD20042}" type="parTrans" cxnId="{894867A2-42C7-4EB3-A82F-CED56AAF8BB0}">
      <dgm:prSet/>
      <dgm:spPr/>
      <dgm:t>
        <a:bodyPr/>
        <a:lstStyle/>
        <a:p>
          <a:endParaRPr lang="en-IN"/>
        </a:p>
      </dgm:t>
    </dgm:pt>
    <dgm:pt modelId="{99B37827-0D66-4C42-A32D-B3393AD46F7A}" type="sibTrans" cxnId="{894867A2-42C7-4EB3-A82F-CED56AAF8BB0}">
      <dgm:prSet/>
      <dgm:spPr/>
      <dgm:t>
        <a:bodyPr/>
        <a:lstStyle/>
        <a:p>
          <a:endParaRPr lang="en-IN"/>
        </a:p>
      </dgm:t>
    </dgm:pt>
    <dgm:pt modelId="{1213C49B-F27C-4104-9B52-F55271418723}">
      <dgm:prSet custT="1"/>
      <dgm:spPr>
        <a:solidFill>
          <a:srgbClr val="B4C7E7"/>
        </a:solidFill>
      </dgm:spPr>
      <dgm:t>
        <a:bodyPr/>
        <a:lstStyle/>
        <a:p>
          <a:r>
            <a:rPr lang="en-GB" sz="1200" b="1">
              <a:latin typeface="Times New Roman" panose="02020603050405020304" pitchFamily="18" charset="0"/>
              <a:cs typeface="Times New Roman" panose="02020603050405020304" pitchFamily="18" charset="0"/>
            </a:rPr>
            <a:t>AI Chip Industry &amp; Challenges</a:t>
          </a:r>
          <a:endParaRPr lang="en-IN" sz="1200" b="1">
            <a:latin typeface="Times New Roman" panose="02020603050405020304" pitchFamily="18" charset="0"/>
            <a:cs typeface="Times New Roman" panose="02020603050405020304" pitchFamily="18" charset="0"/>
          </a:endParaRPr>
        </a:p>
      </dgm:t>
    </dgm:pt>
    <dgm:pt modelId="{3FA0655A-53AC-4167-8B74-30B262A74FD5}" type="parTrans" cxnId="{524EB93F-BC6C-44B4-9B93-05569E1D5848}">
      <dgm:prSet/>
      <dgm:spPr/>
      <dgm:t>
        <a:bodyPr/>
        <a:lstStyle/>
        <a:p>
          <a:endParaRPr lang="en-IN"/>
        </a:p>
      </dgm:t>
    </dgm:pt>
    <dgm:pt modelId="{06C12366-E85C-4FF0-B00C-EFD205806D1A}" type="sibTrans" cxnId="{524EB93F-BC6C-44B4-9B93-05569E1D5848}">
      <dgm:prSet/>
      <dgm:spPr/>
      <dgm:t>
        <a:bodyPr/>
        <a:lstStyle/>
        <a:p>
          <a:endParaRPr lang="en-IN"/>
        </a:p>
      </dgm:t>
    </dgm:pt>
    <dgm:pt modelId="{F02899E2-C3B4-4E04-A924-2C3289371BA4}">
      <dgm:prSet/>
      <dgm:spPr>
        <a:solidFill>
          <a:srgbClr val="B4C7E7"/>
        </a:solidFill>
      </dgm:spPr>
      <dgm:t>
        <a:bodyPr/>
        <a:lstStyle/>
        <a:p>
          <a:r>
            <a:rPr lang="en-GB" b="1">
              <a:latin typeface="Times New Roman" panose="02020603050405020304" pitchFamily="18" charset="0"/>
              <a:cs typeface="Times New Roman" panose="02020603050405020304" pitchFamily="18" charset="0"/>
            </a:rPr>
            <a:t>Our Strategy</a:t>
          </a:r>
          <a:endParaRPr lang="en-IN" b="1">
            <a:latin typeface="Times New Roman" panose="02020603050405020304" pitchFamily="18" charset="0"/>
            <a:cs typeface="Times New Roman" panose="02020603050405020304" pitchFamily="18" charset="0"/>
          </a:endParaRPr>
        </a:p>
      </dgm:t>
    </dgm:pt>
    <dgm:pt modelId="{2CD53186-B2F4-4120-996B-C458453182A4}" type="parTrans" cxnId="{32EC04E0-9975-437A-8634-1D62E016439F}">
      <dgm:prSet/>
      <dgm:spPr/>
      <dgm:t>
        <a:bodyPr/>
        <a:lstStyle/>
        <a:p>
          <a:endParaRPr lang="en-IN"/>
        </a:p>
      </dgm:t>
    </dgm:pt>
    <dgm:pt modelId="{D983D54C-B287-4027-8521-ED5BADE0B2FE}" type="sibTrans" cxnId="{32EC04E0-9975-437A-8634-1D62E016439F}">
      <dgm:prSet/>
      <dgm:spPr/>
      <dgm:t>
        <a:bodyPr/>
        <a:lstStyle/>
        <a:p>
          <a:endParaRPr lang="en-IN"/>
        </a:p>
      </dgm:t>
    </dgm:pt>
    <dgm:pt modelId="{B8EFB4C3-B355-4924-BF4D-4D08BFF55FCF}">
      <dgm:prSet/>
      <dgm:spPr>
        <a:solidFill>
          <a:schemeClr val="accent1">
            <a:lumMod val="40000"/>
            <a:lumOff val="60000"/>
          </a:schemeClr>
        </a:solidFill>
      </dgm:spPr>
      <dgm:t>
        <a:bodyPr/>
        <a:lstStyle/>
        <a:p>
          <a:r>
            <a:rPr lang="en-GB" b="1">
              <a:latin typeface="Times New Roman" panose="02020603050405020304" pitchFamily="18" charset="0"/>
              <a:cs typeface="Times New Roman" panose="02020603050405020304" pitchFamily="18" charset="0"/>
            </a:rPr>
            <a:t>Viability</a:t>
          </a:r>
          <a:endParaRPr lang="en-IN" b="1">
            <a:latin typeface="Times New Roman" panose="02020603050405020304" pitchFamily="18" charset="0"/>
            <a:cs typeface="Times New Roman" panose="02020603050405020304" pitchFamily="18" charset="0"/>
          </a:endParaRPr>
        </a:p>
      </dgm:t>
    </dgm:pt>
    <dgm:pt modelId="{27B987C8-89C7-4E75-BD2C-5BFCAA2B8049}" type="parTrans" cxnId="{AEEBAAB1-0518-4BC2-90E5-8C6433B8A56A}">
      <dgm:prSet/>
      <dgm:spPr/>
      <dgm:t>
        <a:bodyPr/>
        <a:lstStyle/>
        <a:p>
          <a:endParaRPr lang="en-IN"/>
        </a:p>
      </dgm:t>
    </dgm:pt>
    <dgm:pt modelId="{C9BA2918-9C64-4E8B-8A34-4A351599B260}" type="sibTrans" cxnId="{AEEBAAB1-0518-4BC2-90E5-8C6433B8A56A}">
      <dgm:prSet/>
      <dgm:spPr/>
      <dgm:t>
        <a:bodyPr/>
        <a:lstStyle/>
        <a:p>
          <a:endParaRPr lang="en-IN"/>
        </a:p>
      </dgm:t>
    </dgm:pt>
    <dgm:pt modelId="{2FDAEFB4-1C39-479A-8C98-987B0BF0E3D0}" type="pres">
      <dgm:prSet presAssocID="{DFD5F4DC-721D-46E4-BF4D-A2D68F9DE17E}" presName="Name0" presStyleCnt="0">
        <dgm:presLayoutVars>
          <dgm:dir/>
          <dgm:resizeHandles val="exact"/>
        </dgm:presLayoutVars>
      </dgm:prSet>
      <dgm:spPr/>
    </dgm:pt>
    <dgm:pt modelId="{2669DE3E-C0F9-4BE5-8BC5-C9E977ED696A}" type="pres">
      <dgm:prSet presAssocID="{E8505F7C-8BA3-465F-B029-B471D63C980F}" presName="parTxOnly" presStyleLbl="node1" presStyleIdx="0" presStyleCnt="7" custLinFactNeighborX="-572" custLinFactNeighborY="2128">
        <dgm:presLayoutVars>
          <dgm:bulletEnabled val="1"/>
        </dgm:presLayoutVars>
      </dgm:prSet>
      <dgm:spPr/>
    </dgm:pt>
    <dgm:pt modelId="{FF3798B7-A35C-45D4-A06C-FBD6F44B8966}" type="pres">
      <dgm:prSet presAssocID="{4B67AFA2-FA74-45AD-A7D3-920C507AAA9F}" presName="parSpace" presStyleCnt="0"/>
      <dgm:spPr/>
    </dgm:pt>
    <dgm:pt modelId="{B86FC2F0-B6F7-4B4E-9957-1FAE16058B81}" type="pres">
      <dgm:prSet presAssocID="{9E819550-1BB5-45DE-919F-782F033F903B}" presName="parTxOnly" presStyleLbl="node1" presStyleIdx="1" presStyleCnt="7">
        <dgm:presLayoutVars>
          <dgm:bulletEnabled val="1"/>
        </dgm:presLayoutVars>
      </dgm:prSet>
      <dgm:spPr/>
    </dgm:pt>
    <dgm:pt modelId="{C85B9F0C-5C8E-4533-AB48-7B9A4E18CBB6}" type="pres">
      <dgm:prSet presAssocID="{890403CC-08CD-4B9F-B074-FBE545949F0D}" presName="parSpace" presStyleCnt="0"/>
      <dgm:spPr/>
    </dgm:pt>
    <dgm:pt modelId="{ADB7F03C-A330-4AF3-B23C-D213CEE641D8}" type="pres">
      <dgm:prSet presAssocID="{5A4D8864-A895-4D3A-AB03-3421DFAC90C2}" presName="parTxOnly" presStyleLbl="node1" presStyleIdx="2" presStyleCnt="7">
        <dgm:presLayoutVars>
          <dgm:bulletEnabled val="1"/>
        </dgm:presLayoutVars>
      </dgm:prSet>
      <dgm:spPr/>
    </dgm:pt>
    <dgm:pt modelId="{7867DA63-3D1E-489D-BF2A-188BDD111C41}" type="pres">
      <dgm:prSet presAssocID="{F6D89A10-547A-4A8A-8E5C-CF17DC6CA9F7}" presName="parSpace" presStyleCnt="0"/>
      <dgm:spPr/>
    </dgm:pt>
    <dgm:pt modelId="{CF8E68F9-6FAB-4FF2-BAF9-2AF25B71F6DC}" type="pres">
      <dgm:prSet presAssocID="{733A41D8-2B74-4492-B85B-FB273A07B6B4}" presName="parTxOnly" presStyleLbl="node1" presStyleIdx="3" presStyleCnt="7">
        <dgm:presLayoutVars>
          <dgm:bulletEnabled val="1"/>
        </dgm:presLayoutVars>
      </dgm:prSet>
      <dgm:spPr/>
    </dgm:pt>
    <dgm:pt modelId="{BB4470C8-7970-4FC4-BBED-65AB46675B56}" type="pres">
      <dgm:prSet presAssocID="{99B37827-0D66-4C42-A32D-B3393AD46F7A}" presName="parSpace" presStyleCnt="0"/>
      <dgm:spPr/>
    </dgm:pt>
    <dgm:pt modelId="{736CFDEA-4B59-4473-96FC-2FFF511B49F8}" type="pres">
      <dgm:prSet presAssocID="{1213C49B-F27C-4104-9B52-F55271418723}" presName="parTxOnly" presStyleLbl="node1" presStyleIdx="4" presStyleCnt="7">
        <dgm:presLayoutVars>
          <dgm:bulletEnabled val="1"/>
        </dgm:presLayoutVars>
      </dgm:prSet>
      <dgm:spPr/>
    </dgm:pt>
    <dgm:pt modelId="{CBFF936B-DD40-4D7F-BB43-7A00725CCF79}" type="pres">
      <dgm:prSet presAssocID="{06C12366-E85C-4FF0-B00C-EFD205806D1A}" presName="parSpace" presStyleCnt="0"/>
      <dgm:spPr/>
    </dgm:pt>
    <dgm:pt modelId="{F5037819-7C58-4B44-BE7D-18783F9B9840}" type="pres">
      <dgm:prSet presAssocID="{F02899E2-C3B4-4E04-A924-2C3289371BA4}" presName="parTxOnly" presStyleLbl="node1" presStyleIdx="5" presStyleCnt="7">
        <dgm:presLayoutVars>
          <dgm:bulletEnabled val="1"/>
        </dgm:presLayoutVars>
      </dgm:prSet>
      <dgm:spPr/>
    </dgm:pt>
    <dgm:pt modelId="{756885C0-986C-474A-B492-D52F284FB643}" type="pres">
      <dgm:prSet presAssocID="{D983D54C-B287-4027-8521-ED5BADE0B2FE}" presName="parSpace" presStyleCnt="0"/>
      <dgm:spPr/>
    </dgm:pt>
    <dgm:pt modelId="{CE8541FD-159D-416B-8D6C-97F036EA55B7}" type="pres">
      <dgm:prSet presAssocID="{B8EFB4C3-B355-4924-BF4D-4D08BFF55FCF}" presName="parTxOnly" presStyleLbl="node1" presStyleIdx="6" presStyleCnt="7">
        <dgm:presLayoutVars>
          <dgm:bulletEnabled val="1"/>
        </dgm:presLayoutVars>
      </dgm:prSet>
      <dgm:spPr/>
    </dgm:pt>
  </dgm:ptLst>
  <dgm:cxnLst>
    <dgm:cxn modelId="{421DDB29-3B30-4971-A110-4A4AF6FC2596}" type="presOf" srcId="{F02899E2-C3B4-4E04-A924-2C3289371BA4}" destId="{F5037819-7C58-4B44-BE7D-18783F9B9840}" srcOrd="0" destOrd="0" presId="urn:microsoft.com/office/officeart/2005/8/layout/hChevron3"/>
    <dgm:cxn modelId="{E9E21B2C-E5AD-4D82-8397-F02E6DB22B6E}" type="presOf" srcId="{DFD5F4DC-721D-46E4-BF4D-A2D68F9DE17E}" destId="{2FDAEFB4-1C39-479A-8C98-987B0BF0E3D0}" srcOrd="0" destOrd="0" presId="urn:microsoft.com/office/officeart/2005/8/layout/hChevron3"/>
    <dgm:cxn modelId="{524EB93F-BC6C-44B4-9B93-05569E1D5848}" srcId="{DFD5F4DC-721D-46E4-BF4D-A2D68F9DE17E}" destId="{1213C49B-F27C-4104-9B52-F55271418723}" srcOrd="4" destOrd="0" parTransId="{3FA0655A-53AC-4167-8B74-30B262A74FD5}" sibTransId="{06C12366-E85C-4FF0-B00C-EFD205806D1A}"/>
    <dgm:cxn modelId="{D8142975-F338-4572-B7E6-B4BC9D702141}" srcId="{DFD5F4DC-721D-46E4-BF4D-A2D68F9DE17E}" destId="{9E819550-1BB5-45DE-919F-782F033F903B}" srcOrd="1" destOrd="0" parTransId="{D80A3D37-7626-4B3E-9034-F5EE788EF8D4}" sibTransId="{890403CC-08CD-4B9F-B074-FBE545949F0D}"/>
    <dgm:cxn modelId="{77F3B257-E712-49D0-9C1D-0782E4855C5E}" srcId="{DFD5F4DC-721D-46E4-BF4D-A2D68F9DE17E}" destId="{E8505F7C-8BA3-465F-B029-B471D63C980F}" srcOrd="0" destOrd="0" parTransId="{D7ED64CB-B650-4B07-84E1-EB44E84F340D}" sibTransId="{4B67AFA2-FA74-45AD-A7D3-920C507AAA9F}"/>
    <dgm:cxn modelId="{AE3E0F58-99E4-47F8-9A28-9AE7AAC2BFFE}" type="presOf" srcId="{B8EFB4C3-B355-4924-BF4D-4D08BFF55FCF}" destId="{CE8541FD-159D-416B-8D6C-97F036EA55B7}" srcOrd="0" destOrd="0" presId="urn:microsoft.com/office/officeart/2005/8/layout/hChevron3"/>
    <dgm:cxn modelId="{2E17D178-E8DC-4268-8C5F-327FC6E3DC42}" type="presOf" srcId="{9E819550-1BB5-45DE-919F-782F033F903B}" destId="{B86FC2F0-B6F7-4B4E-9957-1FAE16058B81}" srcOrd="0" destOrd="0" presId="urn:microsoft.com/office/officeart/2005/8/layout/hChevron3"/>
    <dgm:cxn modelId="{D276BA9B-E60B-408D-A225-36BADF0CEA9F}" srcId="{DFD5F4DC-721D-46E4-BF4D-A2D68F9DE17E}" destId="{5A4D8864-A895-4D3A-AB03-3421DFAC90C2}" srcOrd="2" destOrd="0" parTransId="{2577B391-4602-4022-B8B7-41447B824EAC}" sibTransId="{F6D89A10-547A-4A8A-8E5C-CF17DC6CA9F7}"/>
    <dgm:cxn modelId="{894867A2-42C7-4EB3-A82F-CED56AAF8BB0}" srcId="{DFD5F4DC-721D-46E4-BF4D-A2D68F9DE17E}" destId="{733A41D8-2B74-4492-B85B-FB273A07B6B4}" srcOrd="3" destOrd="0" parTransId="{8DBC34B2-7F38-42E8-A431-98124CD20042}" sibTransId="{99B37827-0D66-4C42-A32D-B3393AD46F7A}"/>
    <dgm:cxn modelId="{FC7185A5-BA9B-4C2A-AD66-B4E34A166233}" type="presOf" srcId="{733A41D8-2B74-4492-B85B-FB273A07B6B4}" destId="{CF8E68F9-6FAB-4FF2-BAF9-2AF25B71F6DC}" srcOrd="0" destOrd="0" presId="urn:microsoft.com/office/officeart/2005/8/layout/hChevron3"/>
    <dgm:cxn modelId="{AEEBAAB1-0518-4BC2-90E5-8C6433B8A56A}" srcId="{DFD5F4DC-721D-46E4-BF4D-A2D68F9DE17E}" destId="{B8EFB4C3-B355-4924-BF4D-4D08BFF55FCF}" srcOrd="6" destOrd="0" parTransId="{27B987C8-89C7-4E75-BD2C-5BFCAA2B8049}" sibTransId="{C9BA2918-9C64-4E8B-8A34-4A351599B260}"/>
    <dgm:cxn modelId="{CF9E8BB5-D264-460E-8A04-80B956455417}" type="presOf" srcId="{5A4D8864-A895-4D3A-AB03-3421DFAC90C2}" destId="{ADB7F03C-A330-4AF3-B23C-D213CEE641D8}" srcOrd="0" destOrd="0" presId="urn:microsoft.com/office/officeart/2005/8/layout/hChevron3"/>
    <dgm:cxn modelId="{9910E8C2-1757-4369-B111-3AAE035B4EC1}" type="presOf" srcId="{1213C49B-F27C-4104-9B52-F55271418723}" destId="{736CFDEA-4B59-4473-96FC-2FFF511B49F8}" srcOrd="0" destOrd="0" presId="urn:microsoft.com/office/officeart/2005/8/layout/hChevron3"/>
    <dgm:cxn modelId="{9F4D55DA-14D9-4D3B-A059-B7A69B241BA4}" type="presOf" srcId="{E8505F7C-8BA3-465F-B029-B471D63C980F}" destId="{2669DE3E-C0F9-4BE5-8BC5-C9E977ED696A}" srcOrd="0" destOrd="0" presId="urn:microsoft.com/office/officeart/2005/8/layout/hChevron3"/>
    <dgm:cxn modelId="{32EC04E0-9975-437A-8634-1D62E016439F}" srcId="{DFD5F4DC-721D-46E4-BF4D-A2D68F9DE17E}" destId="{F02899E2-C3B4-4E04-A924-2C3289371BA4}" srcOrd="5" destOrd="0" parTransId="{2CD53186-B2F4-4120-996B-C458453182A4}" sibTransId="{D983D54C-B287-4027-8521-ED5BADE0B2FE}"/>
    <dgm:cxn modelId="{43DD9F99-F966-4AEE-87DC-628D9146AF67}" type="presParOf" srcId="{2FDAEFB4-1C39-479A-8C98-987B0BF0E3D0}" destId="{2669DE3E-C0F9-4BE5-8BC5-C9E977ED696A}" srcOrd="0" destOrd="0" presId="urn:microsoft.com/office/officeart/2005/8/layout/hChevron3"/>
    <dgm:cxn modelId="{B783F834-C748-4B01-93B8-32F7EFDBEF37}" type="presParOf" srcId="{2FDAEFB4-1C39-479A-8C98-987B0BF0E3D0}" destId="{FF3798B7-A35C-45D4-A06C-FBD6F44B8966}" srcOrd="1" destOrd="0" presId="urn:microsoft.com/office/officeart/2005/8/layout/hChevron3"/>
    <dgm:cxn modelId="{0C84E6CA-4085-4345-A17E-D8818F4A9608}" type="presParOf" srcId="{2FDAEFB4-1C39-479A-8C98-987B0BF0E3D0}" destId="{B86FC2F0-B6F7-4B4E-9957-1FAE16058B81}" srcOrd="2" destOrd="0" presId="urn:microsoft.com/office/officeart/2005/8/layout/hChevron3"/>
    <dgm:cxn modelId="{09F74A34-AF88-4AA9-B9D9-C357C70D3E3A}" type="presParOf" srcId="{2FDAEFB4-1C39-479A-8C98-987B0BF0E3D0}" destId="{C85B9F0C-5C8E-4533-AB48-7B9A4E18CBB6}" srcOrd="3" destOrd="0" presId="urn:microsoft.com/office/officeart/2005/8/layout/hChevron3"/>
    <dgm:cxn modelId="{F467CC1E-C1C3-41E4-AD82-F1DEC70CF57F}" type="presParOf" srcId="{2FDAEFB4-1C39-479A-8C98-987B0BF0E3D0}" destId="{ADB7F03C-A330-4AF3-B23C-D213CEE641D8}" srcOrd="4" destOrd="0" presId="urn:microsoft.com/office/officeart/2005/8/layout/hChevron3"/>
    <dgm:cxn modelId="{36C17E56-BF9C-4A1C-96D5-D844554295CF}" type="presParOf" srcId="{2FDAEFB4-1C39-479A-8C98-987B0BF0E3D0}" destId="{7867DA63-3D1E-489D-BF2A-188BDD111C41}" srcOrd="5" destOrd="0" presId="urn:microsoft.com/office/officeart/2005/8/layout/hChevron3"/>
    <dgm:cxn modelId="{5FE7FA44-5072-49DF-9B91-E4C42A56EF4D}" type="presParOf" srcId="{2FDAEFB4-1C39-479A-8C98-987B0BF0E3D0}" destId="{CF8E68F9-6FAB-4FF2-BAF9-2AF25B71F6DC}" srcOrd="6" destOrd="0" presId="urn:microsoft.com/office/officeart/2005/8/layout/hChevron3"/>
    <dgm:cxn modelId="{8D2E9C9B-01D8-42A2-8D60-336B4E76F334}" type="presParOf" srcId="{2FDAEFB4-1C39-479A-8C98-987B0BF0E3D0}" destId="{BB4470C8-7970-4FC4-BBED-65AB46675B56}" srcOrd="7" destOrd="0" presId="urn:microsoft.com/office/officeart/2005/8/layout/hChevron3"/>
    <dgm:cxn modelId="{FEC592A7-40E1-4241-BB59-BD2A621AD4EB}" type="presParOf" srcId="{2FDAEFB4-1C39-479A-8C98-987B0BF0E3D0}" destId="{736CFDEA-4B59-4473-96FC-2FFF511B49F8}" srcOrd="8" destOrd="0" presId="urn:microsoft.com/office/officeart/2005/8/layout/hChevron3"/>
    <dgm:cxn modelId="{1821D1E0-659A-4EA0-A1A5-C06689A78A44}" type="presParOf" srcId="{2FDAEFB4-1C39-479A-8C98-987B0BF0E3D0}" destId="{CBFF936B-DD40-4D7F-BB43-7A00725CCF79}" srcOrd="9" destOrd="0" presId="urn:microsoft.com/office/officeart/2005/8/layout/hChevron3"/>
    <dgm:cxn modelId="{3CCA3C50-5990-47C3-AE24-D9D785FC9750}" type="presParOf" srcId="{2FDAEFB4-1C39-479A-8C98-987B0BF0E3D0}" destId="{F5037819-7C58-4B44-BE7D-18783F9B9840}" srcOrd="10" destOrd="0" presId="urn:microsoft.com/office/officeart/2005/8/layout/hChevron3"/>
    <dgm:cxn modelId="{C97DD6D6-5DA8-460D-A4ED-40BAE12ED8C1}" type="presParOf" srcId="{2FDAEFB4-1C39-479A-8C98-987B0BF0E3D0}" destId="{756885C0-986C-474A-B492-D52F284FB643}" srcOrd="11" destOrd="0" presId="urn:microsoft.com/office/officeart/2005/8/layout/hChevron3"/>
    <dgm:cxn modelId="{DA07E9AC-778B-4634-9E2D-97D8B21A438A}" type="presParOf" srcId="{2FDAEFB4-1C39-479A-8C98-987B0BF0E3D0}" destId="{CE8541FD-159D-416B-8D6C-97F036EA55B7}" srcOrd="12"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D5F4DC-721D-46E4-BF4D-A2D68F9DE17E}" type="doc">
      <dgm:prSet loTypeId="urn:microsoft.com/office/officeart/2005/8/layout/hChevron3" loCatId="process" qsTypeId="urn:microsoft.com/office/officeart/2005/8/quickstyle/simple1" qsCatId="simple" csTypeId="urn:microsoft.com/office/officeart/2005/8/colors/accent1_2" csCatId="accent1" phldr="1"/>
      <dgm:spPr/>
    </dgm:pt>
    <dgm:pt modelId="{E8505F7C-8BA3-465F-B029-B471D63C980F}">
      <dgm:prSet phldrT="[Text]" custT="1"/>
      <dgm:spPr>
        <a:solidFill>
          <a:schemeClr val="accent1">
            <a:lumMod val="40000"/>
            <a:lumOff val="60000"/>
          </a:schemeClr>
        </a:solidFill>
      </dgm:spPr>
      <dgm:t>
        <a:bodyPr/>
        <a:lstStyle/>
        <a:p>
          <a:r>
            <a:rPr lang="en-GB" sz="1400" b="1">
              <a:solidFill>
                <a:schemeClr val="bg1"/>
              </a:solidFill>
            </a:rPr>
            <a:t>Industry Overview</a:t>
          </a:r>
          <a:endParaRPr lang="en-IN" sz="1400" b="1">
            <a:solidFill>
              <a:schemeClr val="bg1"/>
            </a:solidFill>
          </a:endParaRPr>
        </a:p>
      </dgm:t>
    </dgm:pt>
    <dgm:pt modelId="{D7ED64CB-B650-4B07-84E1-EB44E84F340D}" type="parTrans" cxnId="{77F3B257-E712-49D0-9C1D-0782E4855C5E}">
      <dgm:prSet/>
      <dgm:spPr/>
      <dgm:t>
        <a:bodyPr/>
        <a:lstStyle/>
        <a:p>
          <a:endParaRPr lang="en-IN"/>
        </a:p>
      </dgm:t>
    </dgm:pt>
    <dgm:pt modelId="{4B67AFA2-FA74-45AD-A7D3-920C507AAA9F}" type="sibTrans" cxnId="{77F3B257-E712-49D0-9C1D-0782E4855C5E}">
      <dgm:prSet/>
      <dgm:spPr/>
      <dgm:t>
        <a:bodyPr/>
        <a:lstStyle/>
        <a:p>
          <a:endParaRPr lang="en-IN"/>
        </a:p>
      </dgm:t>
    </dgm:pt>
    <dgm:pt modelId="{9E819550-1BB5-45DE-919F-782F033F903B}">
      <dgm:prSet phldrT="[Text]"/>
      <dgm:spPr>
        <a:solidFill>
          <a:schemeClr val="accent1">
            <a:lumMod val="40000"/>
            <a:lumOff val="60000"/>
          </a:schemeClr>
        </a:solidFill>
      </dgm:spPr>
      <dgm:t>
        <a:bodyPr/>
        <a:lstStyle/>
        <a:p>
          <a:pPr algn="ctr"/>
          <a:r>
            <a:rPr lang="en-GB" b="1">
              <a:latin typeface="Times New Roman" panose="02020603050405020304" pitchFamily="18" charset="0"/>
              <a:cs typeface="Times New Roman" panose="02020603050405020304" pitchFamily="18" charset="0"/>
            </a:rPr>
            <a:t>Revenue Model</a:t>
          </a:r>
          <a:endParaRPr lang="en-IN" b="1">
            <a:latin typeface="Times New Roman" panose="02020603050405020304" pitchFamily="18" charset="0"/>
            <a:cs typeface="Times New Roman" panose="02020603050405020304" pitchFamily="18" charset="0"/>
          </a:endParaRPr>
        </a:p>
      </dgm:t>
    </dgm:pt>
    <dgm:pt modelId="{D80A3D37-7626-4B3E-9034-F5EE788EF8D4}" type="parTrans" cxnId="{D8142975-F338-4572-B7E6-B4BC9D702141}">
      <dgm:prSet/>
      <dgm:spPr/>
      <dgm:t>
        <a:bodyPr/>
        <a:lstStyle/>
        <a:p>
          <a:endParaRPr lang="en-IN"/>
        </a:p>
      </dgm:t>
    </dgm:pt>
    <dgm:pt modelId="{890403CC-08CD-4B9F-B074-FBE545949F0D}" type="sibTrans" cxnId="{D8142975-F338-4572-B7E6-B4BC9D702141}">
      <dgm:prSet/>
      <dgm:spPr/>
      <dgm:t>
        <a:bodyPr/>
        <a:lstStyle/>
        <a:p>
          <a:endParaRPr lang="en-IN"/>
        </a:p>
      </dgm:t>
    </dgm:pt>
    <dgm:pt modelId="{5A4D8864-A895-4D3A-AB03-3421DFAC90C2}">
      <dgm:prSet phldrT="[Text]"/>
      <dgm:spPr>
        <a:solidFill>
          <a:schemeClr val="accent1">
            <a:lumMod val="40000"/>
            <a:lumOff val="60000"/>
          </a:schemeClr>
        </a:solidFill>
      </dgm:spPr>
      <dgm:t>
        <a:bodyPr/>
        <a:lstStyle/>
        <a:p>
          <a:r>
            <a:rPr lang="en-GB" b="1">
              <a:latin typeface="Times New Roman" panose="02020603050405020304" pitchFamily="18" charset="0"/>
              <a:cs typeface="Times New Roman" panose="02020603050405020304" pitchFamily="18" charset="0"/>
            </a:rPr>
            <a:t>Feasibility</a:t>
          </a:r>
          <a:endParaRPr lang="en-IN" b="1">
            <a:latin typeface="Times New Roman" panose="02020603050405020304" pitchFamily="18" charset="0"/>
            <a:cs typeface="Times New Roman" panose="02020603050405020304" pitchFamily="18" charset="0"/>
          </a:endParaRPr>
        </a:p>
      </dgm:t>
    </dgm:pt>
    <dgm:pt modelId="{2577B391-4602-4022-B8B7-41447B824EAC}" type="parTrans" cxnId="{D276BA9B-E60B-408D-A225-36BADF0CEA9F}">
      <dgm:prSet/>
      <dgm:spPr/>
      <dgm:t>
        <a:bodyPr/>
        <a:lstStyle/>
        <a:p>
          <a:endParaRPr lang="en-IN"/>
        </a:p>
      </dgm:t>
    </dgm:pt>
    <dgm:pt modelId="{F6D89A10-547A-4A8A-8E5C-CF17DC6CA9F7}" type="sibTrans" cxnId="{D276BA9B-E60B-408D-A225-36BADF0CEA9F}">
      <dgm:prSet/>
      <dgm:spPr/>
      <dgm:t>
        <a:bodyPr/>
        <a:lstStyle/>
        <a:p>
          <a:endParaRPr lang="en-IN"/>
        </a:p>
      </dgm:t>
    </dgm:pt>
    <dgm:pt modelId="{733A41D8-2B74-4492-B85B-FB273A07B6B4}">
      <dgm:prSet/>
      <dgm:spPr>
        <a:solidFill>
          <a:schemeClr val="accent1">
            <a:lumMod val="40000"/>
            <a:lumOff val="60000"/>
          </a:schemeClr>
        </a:solidFill>
      </dgm:spPr>
      <dgm:t>
        <a:bodyPr/>
        <a:lstStyle/>
        <a:p>
          <a:r>
            <a:rPr lang="en-GB" b="1"/>
            <a:t>Go-To-Market Strategy</a:t>
          </a:r>
          <a:endParaRPr lang="en-IN" b="1"/>
        </a:p>
      </dgm:t>
    </dgm:pt>
    <dgm:pt modelId="{8DBC34B2-7F38-42E8-A431-98124CD20042}" type="parTrans" cxnId="{7BC7CC31-085E-46DC-A26E-A54EB82A98CE}">
      <dgm:prSet/>
      <dgm:spPr/>
      <dgm:t>
        <a:bodyPr/>
        <a:lstStyle/>
        <a:p>
          <a:endParaRPr lang="en-IN"/>
        </a:p>
      </dgm:t>
    </dgm:pt>
    <dgm:pt modelId="{99B37827-0D66-4C42-A32D-B3393AD46F7A}" type="sibTrans" cxnId="{7BC7CC31-085E-46DC-A26E-A54EB82A98CE}">
      <dgm:prSet/>
      <dgm:spPr/>
      <dgm:t>
        <a:bodyPr/>
        <a:lstStyle/>
        <a:p>
          <a:endParaRPr lang="en-IN"/>
        </a:p>
      </dgm:t>
    </dgm:pt>
    <dgm:pt modelId="{1213C49B-F27C-4104-9B52-F55271418723}">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1200" b="1">
              <a:latin typeface="Times New Roman" panose="02020603050405020304" pitchFamily="18" charset="0"/>
              <a:cs typeface="Times New Roman" panose="02020603050405020304" pitchFamily="18" charset="0"/>
            </a:rPr>
            <a:t>AI Chip Industry &amp; Challenges</a:t>
          </a:r>
          <a:endParaRPr lang="en-IN" sz="1200" b="1">
            <a:latin typeface="Times New Roman" panose="02020603050405020304" pitchFamily="18" charset="0"/>
            <a:cs typeface="Times New Roman" panose="02020603050405020304" pitchFamily="18" charset="0"/>
          </a:endParaRPr>
        </a:p>
      </dgm:t>
    </dgm:pt>
    <dgm:pt modelId="{3FA0655A-53AC-4167-8B74-30B262A74FD5}" type="parTrans" cxnId="{29CF0646-73AB-4231-BFAC-F03F3878B27E}">
      <dgm:prSet/>
      <dgm:spPr/>
      <dgm:t>
        <a:bodyPr/>
        <a:lstStyle/>
        <a:p>
          <a:endParaRPr lang="en-IN"/>
        </a:p>
      </dgm:t>
    </dgm:pt>
    <dgm:pt modelId="{06C12366-E85C-4FF0-B00C-EFD205806D1A}" type="sibTrans" cxnId="{29CF0646-73AB-4231-BFAC-F03F3878B27E}">
      <dgm:prSet/>
      <dgm:spPr/>
      <dgm:t>
        <a:bodyPr/>
        <a:lstStyle/>
        <a:p>
          <a:endParaRPr lang="en-IN"/>
        </a:p>
      </dgm:t>
    </dgm:pt>
    <dgm:pt modelId="{F02899E2-C3B4-4E04-A924-2C3289371BA4}">
      <dgm:prSet/>
      <dgm:spPr>
        <a:solidFill>
          <a:schemeClr val="accent1">
            <a:lumMod val="40000"/>
            <a:lumOff val="60000"/>
          </a:schemeClr>
        </a:solidFill>
      </dgm:spPr>
      <dgm:t>
        <a:bodyPr/>
        <a:lstStyle/>
        <a:p>
          <a:r>
            <a:rPr lang="en-GB" b="1">
              <a:latin typeface="Times New Roman" panose="02020603050405020304" pitchFamily="18" charset="0"/>
              <a:cs typeface="Times New Roman" panose="02020603050405020304" pitchFamily="18" charset="0"/>
            </a:rPr>
            <a:t>Our Strategy</a:t>
          </a:r>
          <a:endParaRPr lang="en-IN" b="1">
            <a:latin typeface="Times New Roman" panose="02020603050405020304" pitchFamily="18" charset="0"/>
            <a:cs typeface="Times New Roman" panose="02020603050405020304" pitchFamily="18" charset="0"/>
          </a:endParaRPr>
        </a:p>
      </dgm:t>
    </dgm:pt>
    <dgm:pt modelId="{2CD53186-B2F4-4120-996B-C458453182A4}" type="parTrans" cxnId="{74B5D65F-B0D9-48BD-9EE3-F8090D606247}">
      <dgm:prSet/>
      <dgm:spPr/>
      <dgm:t>
        <a:bodyPr/>
        <a:lstStyle/>
        <a:p>
          <a:endParaRPr lang="en-IN"/>
        </a:p>
      </dgm:t>
    </dgm:pt>
    <dgm:pt modelId="{D983D54C-B287-4027-8521-ED5BADE0B2FE}" type="sibTrans" cxnId="{74B5D65F-B0D9-48BD-9EE3-F8090D606247}">
      <dgm:prSet/>
      <dgm:spPr/>
      <dgm:t>
        <a:bodyPr/>
        <a:lstStyle/>
        <a:p>
          <a:endParaRPr lang="en-IN"/>
        </a:p>
      </dgm:t>
    </dgm:pt>
    <dgm:pt modelId="{B8EFB4C3-B355-4924-BF4D-4D08BFF55FCF}">
      <dgm:prSet/>
      <dgm:spPr>
        <a:solidFill>
          <a:schemeClr val="accent1">
            <a:lumMod val="40000"/>
            <a:lumOff val="60000"/>
          </a:schemeClr>
        </a:solidFill>
      </dgm:spPr>
      <dgm:t>
        <a:bodyPr/>
        <a:lstStyle/>
        <a:p>
          <a:r>
            <a:rPr lang="en-GB" b="1">
              <a:latin typeface="Times New Roman" panose="02020603050405020304" pitchFamily="18" charset="0"/>
              <a:cs typeface="Times New Roman" panose="02020603050405020304" pitchFamily="18" charset="0"/>
            </a:rPr>
            <a:t>Viability</a:t>
          </a:r>
          <a:endParaRPr lang="en-IN" b="1">
            <a:latin typeface="Times New Roman" panose="02020603050405020304" pitchFamily="18" charset="0"/>
            <a:cs typeface="Times New Roman" panose="02020603050405020304" pitchFamily="18" charset="0"/>
          </a:endParaRPr>
        </a:p>
      </dgm:t>
    </dgm:pt>
    <dgm:pt modelId="{27B987C8-89C7-4E75-BD2C-5BFCAA2B8049}" type="parTrans" cxnId="{F631F2A1-6B66-4E4E-98DB-96CA6863B9C8}">
      <dgm:prSet/>
      <dgm:spPr/>
      <dgm:t>
        <a:bodyPr/>
        <a:lstStyle/>
        <a:p>
          <a:endParaRPr lang="en-IN"/>
        </a:p>
      </dgm:t>
    </dgm:pt>
    <dgm:pt modelId="{C9BA2918-9C64-4E8B-8A34-4A351599B260}" type="sibTrans" cxnId="{F631F2A1-6B66-4E4E-98DB-96CA6863B9C8}">
      <dgm:prSet/>
      <dgm:spPr/>
      <dgm:t>
        <a:bodyPr/>
        <a:lstStyle/>
        <a:p>
          <a:endParaRPr lang="en-IN"/>
        </a:p>
      </dgm:t>
    </dgm:pt>
    <dgm:pt modelId="{2FDAEFB4-1C39-479A-8C98-987B0BF0E3D0}" type="pres">
      <dgm:prSet presAssocID="{DFD5F4DC-721D-46E4-BF4D-A2D68F9DE17E}" presName="Name0" presStyleCnt="0">
        <dgm:presLayoutVars>
          <dgm:dir/>
          <dgm:resizeHandles val="exact"/>
        </dgm:presLayoutVars>
      </dgm:prSet>
      <dgm:spPr/>
    </dgm:pt>
    <dgm:pt modelId="{2669DE3E-C0F9-4BE5-8BC5-C9E977ED696A}" type="pres">
      <dgm:prSet presAssocID="{E8505F7C-8BA3-465F-B029-B471D63C980F}" presName="parTxOnly" presStyleLbl="node1" presStyleIdx="0" presStyleCnt="7" custLinFactNeighborX="-572" custLinFactNeighborY="2128">
        <dgm:presLayoutVars>
          <dgm:bulletEnabled val="1"/>
        </dgm:presLayoutVars>
      </dgm:prSet>
      <dgm:spPr/>
    </dgm:pt>
    <dgm:pt modelId="{FF3798B7-A35C-45D4-A06C-FBD6F44B8966}" type="pres">
      <dgm:prSet presAssocID="{4B67AFA2-FA74-45AD-A7D3-920C507AAA9F}" presName="parSpace" presStyleCnt="0"/>
      <dgm:spPr/>
    </dgm:pt>
    <dgm:pt modelId="{B86FC2F0-B6F7-4B4E-9957-1FAE16058B81}" type="pres">
      <dgm:prSet presAssocID="{9E819550-1BB5-45DE-919F-782F033F903B}" presName="parTxOnly" presStyleLbl="node1" presStyleIdx="1" presStyleCnt="7">
        <dgm:presLayoutVars>
          <dgm:bulletEnabled val="1"/>
        </dgm:presLayoutVars>
      </dgm:prSet>
      <dgm:spPr/>
    </dgm:pt>
    <dgm:pt modelId="{C85B9F0C-5C8E-4533-AB48-7B9A4E18CBB6}" type="pres">
      <dgm:prSet presAssocID="{890403CC-08CD-4B9F-B074-FBE545949F0D}" presName="parSpace" presStyleCnt="0"/>
      <dgm:spPr/>
    </dgm:pt>
    <dgm:pt modelId="{ADB7F03C-A330-4AF3-B23C-D213CEE641D8}" type="pres">
      <dgm:prSet presAssocID="{5A4D8864-A895-4D3A-AB03-3421DFAC90C2}" presName="parTxOnly" presStyleLbl="node1" presStyleIdx="2" presStyleCnt="7">
        <dgm:presLayoutVars>
          <dgm:bulletEnabled val="1"/>
        </dgm:presLayoutVars>
      </dgm:prSet>
      <dgm:spPr/>
    </dgm:pt>
    <dgm:pt modelId="{7867DA63-3D1E-489D-BF2A-188BDD111C41}" type="pres">
      <dgm:prSet presAssocID="{F6D89A10-547A-4A8A-8E5C-CF17DC6CA9F7}" presName="parSpace" presStyleCnt="0"/>
      <dgm:spPr/>
    </dgm:pt>
    <dgm:pt modelId="{CF8E68F9-6FAB-4FF2-BAF9-2AF25B71F6DC}" type="pres">
      <dgm:prSet presAssocID="{733A41D8-2B74-4492-B85B-FB273A07B6B4}" presName="parTxOnly" presStyleLbl="node1" presStyleIdx="3" presStyleCnt="7">
        <dgm:presLayoutVars>
          <dgm:bulletEnabled val="1"/>
        </dgm:presLayoutVars>
      </dgm:prSet>
      <dgm:spPr/>
    </dgm:pt>
    <dgm:pt modelId="{BB4470C8-7970-4FC4-BBED-65AB46675B56}" type="pres">
      <dgm:prSet presAssocID="{99B37827-0D66-4C42-A32D-B3393AD46F7A}" presName="parSpace" presStyleCnt="0"/>
      <dgm:spPr/>
    </dgm:pt>
    <dgm:pt modelId="{736CFDEA-4B59-4473-96FC-2FFF511B49F8}" type="pres">
      <dgm:prSet presAssocID="{1213C49B-F27C-4104-9B52-F55271418723}" presName="parTxOnly" presStyleLbl="node1" presStyleIdx="4" presStyleCnt="7">
        <dgm:presLayoutVars>
          <dgm:bulletEnabled val="1"/>
        </dgm:presLayoutVars>
      </dgm:prSet>
      <dgm:spPr/>
    </dgm:pt>
    <dgm:pt modelId="{CBFF936B-DD40-4D7F-BB43-7A00725CCF79}" type="pres">
      <dgm:prSet presAssocID="{06C12366-E85C-4FF0-B00C-EFD205806D1A}" presName="parSpace" presStyleCnt="0"/>
      <dgm:spPr/>
    </dgm:pt>
    <dgm:pt modelId="{F5037819-7C58-4B44-BE7D-18783F9B9840}" type="pres">
      <dgm:prSet presAssocID="{F02899E2-C3B4-4E04-A924-2C3289371BA4}" presName="parTxOnly" presStyleLbl="node1" presStyleIdx="5" presStyleCnt="7">
        <dgm:presLayoutVars>
          <dgm:bulletEnabled val="1"/>
        </dgm:presLayoutVars>
      </dgm:prSet>
      <dgm:spPr/>
    </dgm:pt>
    <dgm:pt modelId="{756885C0-986C-474A-B492-D52F284FB643}" type="pres">
      <dgm:prSet presAssocID="{D983D54C-B287-4027-8521-ED5BADE0B2FE}" presName="parSpace" presStyleCnt="0"/>
      <dgm:spPr/>
    </dgm:pt>
    <dgm:pt modelId="{CE8541FD-159D-416B-8D6C-97F036EA55B7}" type="pres">
      <dgm:prSet presAssocID="{B8EFB4C3-B355-4924-BF4D-4D08BFF55FCF}" presName="parTxOnly" presStyleLbl="node1" presStyleIdx="6" presStyleCnt="7">
        <dgm:presLayoutVars>
          <dgm:bulletEnabled val="1"/>
        </dgm:presLayoutVars>
      </dgm:prSet>
      <dgm:spPr/>
    </dgm:pt>
  </dgm:ptLst>
  <dgm:cxnLst>
    <dgm:cxn modelId="{E9E21B2C-E5AD-4D82-8397-F02E6DB22B6E}" type="presOf" srcId="{DFD5F4DC-721D-46E4-BF4D-A2D68F9DE17E}" destId="{2FDAEFB4-1C39-479A-8C98-987B0BF0E3D0}" srcOrd="0" destOrd="0" presId="urn:microsoft.com/office/officeart/2005/8/layout/hChevron3"/>
    <dgm:cxn modelId="{ACD92D31-A6F9-4508-B0B4-79E4124B2EC4}" type="presOf" srcId="{1213C49B-F27C-4104-9B52-F55271418723}" destId="{736CFDEA-4B59-4473-96FC-2FFF511B49F8}" srcOrd="0" destOrd="0" presId="urn:microsoft.com/office/officeart/2005/8/layout/hChevron3"/>
    <dgm:cxn modelId="{7BC7CC31-085E-46DC-A26E-A54EB82A98CE}" srcId="{DFD5F4DC-721D-46E4-BF4D-A2D68F9DE17E}" destId="{733A41D8-2B74-4492-B85B-FB273A07B6B4}" srcOrd="3" destOrd="0" parTransId="{8DBC34B2-7F38-42E8-A431-98124CD20042}" sibTransId="{99B37827-0D66-4C42-A32D-B3393AD46F7A}"/>
    <dgm:cxn modelId="{74B5D65F-B0D9-48BD-9EE3-F8090D606247}" srcId="{DFD5F4DC-721D-46E4-BF4D-A2D68F9DE17E}" destId="{F02899E2-C3B4-4E04-A924-2C3289371BA4}" srcOrd="5" destOrd="0" parTransId="{2CD53186-B2F4-4120-996B-C458453182A4}" sibTransId="{D983D54C-B287-4027-8521-ED5BADE0B2FE}"/>
    <dgm:cxn modelId="{29CF0646-73AB-4231-BFAC-F03F3878B27E}" srcId="{DFD5F4DC-721D-46E4-BF4D-A2D68F9DE17E}" destId="{1213C49B-F27C-4104-9B52-F55271418723}" srcOrd="4" destOrd="0" parTransId="{3FA0655A-53AC-4167-8B74-30B262A74FD5}" sibTransId="{06C12366-E85C-4FF0-B00C-EFD205806D1A}"/>
    <dgm:cxn modelId="{D8142975-F338-4572-B7E6-B4BC9D702141}" srcId="{DFD5F4DC-721D-46E4-BF4D-A2D68F9DE17E}" destId="{9E819550-1BB5-45DE-919F-782F033F903B}" srcOrd="1" destOrd="0" parTransId="{D80A3D37-7626-4B3E-9034-F5EE788EF8D4}" sibTransId="{890403CC-08CD-4B9F-B074-FBE545949F0D}"/>
    <dgm:cxn modelId="{77F3B257-E712-49D0-9C1D-0782E4855C5E}" srcId="{DFD5F4DC-721D-46E4-BF4D-A2D68F9DE17E}" destId="{E8505F7C-8BA3-465F-B029-B471D63C980F}" srcOrd="0" destOrd="0" parTransId="{D7ED64CB-B650-4B07-84E1-EB44E84F340D}" sibTransId="{4B67AFA2-FA74-45AD-A7D3-920C507AAA9F}"/>
    <dgm:cxn modelId="{2E17D178-E8DC-4268-8C5F-327FC6E3DC42}" type="presOf" srcId="{9E819550-1BB5-45DE-919F-782F033F903B}" destId="{B86FC2F0-B6F7-4B4E-9957-1FAE16058B81}" srcOrd="0" destOrd="0" presId="urn:microsoft.com/office/officeart/2005/8/layout/hChevron3"/>
    <dgm:cxn modelId="{FED5FD89-9E5D-45AF-8F86-9CD56EA9E311}" type="presOf" srcId="{733A41D8-2B74-4492-B85B-FB273A07B6B4}" destId="{CF8E68F9-6FAB-4FF2-BAF9-2AF25B71F6DC}" srcOrd="0" destOrd="0" presId="urn:microsoft.com/office/officeart/2005/8/layout/hChevron3"/>
    <dgm:cxn modelId="{862DDA91-F58F-42C9-AE5E-2D3A06DE36A0}" type="presOf" srcId="{B8EFB4C3-B355-4924-BF4D-4D08BFF55FCF}" destId="{CE8541FD-159D-416B-8D6C-97F036EA55B7}" srcOrd="0" destOrd="0" presId="urn:microsoft.com/office/officeart/2005/8/layout/hChevron3"/>
    <dgm:cxn modelId="{D276BA9B-E60B-408D-A225-36BADF0CEA9F}" srcId="{DFD5F4DC-721D-46E4-BF4D-A2D68F9DE17E}" destId="{5A4D8864-A895-4D3A-AB03-3421DFAC90C2}" srcOrd="2" destOrd="0" parTransId="{2577B391-4602-4022-B8B7-41447B824EAC}" sibTransId="{F6D89A10-547A-4A8A-8E5C-CF17DC6CA9F7}"/>
    <dgm:cxn modelId="{F631F2A1-6B66-4E4E-98DB-96CA6863B9C8}" srcId="{DFD5F4DC-721D-46E4-BF4D-A2D68F9DE17E}" destId="{B8EFB4C3-B355-4924-BF4D-4D08BFF55FCF}" srcOrd="6" destOrd="0" parTransId="{27B987C8-89C7-4E75-BD2C-5BFCAA2B8049}" sibTransId="{C9BA2918-9C64-4E8B-8A34-4A351599B260}"/>
    <dgm:cxn modelId="{00DFEDB2-F2B9-4F04-8EC9-03DA769E428A}" type="presOf" srcId="{F02899E2-C3B4-4E04-A924-2C3289371BA4}" destId="{F5037819-7C58-4B44-BE7D-18783F9B9840}" srcOrd="0" destOrd="0" presId="urn:microsoft.com/office/officeart/2005/8/layout/hChevron3"/>
    <dgm:cxn modelId="{CF9E8BB5-D264-460E-8A04-80B956455417}" type="presOf" srcId="{5A4D8864-A895-4D3A-AB03-3421DFAC90C2}" destId="{ADB7F03C-A330-4AF3-B23C-D213CEE641D8}" srcOrd="0" destOrd="0" presId="urn:microsoft.com/office/officeart/2005/8/layout/hChevron3"/>
    <dgm:cxn modelId="{9F4D55DA-14D9-4D3B-A059-B7A69B241BA4}" type="presOf" srcId="{E8505F7C-8BA3-465F-B029-B471D63C980F}" destId="{2669DE3E-C0F9-4BE5-8BC5-C9E977ED696A}" srcOrd="0" destOrd="0" presId="urn:microsoft.com/office/officeart/2005/8/layout/hChevron3"/>
    <dgm:cxn modelId="{43DD9F99-F966-4AEE-87DC-628D9146AF67}" type="presParOf" srcId="{2FDAEFB4-1C39-479A-8C98-987B0BF0E3D0}" destId="{2669DE3E-C0F9-4BE5-8BC5-C9E977ED696A}" srcOrd="0" destOrd="0" presId="urn:microsoft.com/office/officeart/2005/8/layout/hChevron3"/>
    <dgm:cxn modelId="{B783F834-C748-4B01-93B8-32F7EFDBEF37}" type="presParOf" srcId="{2FDAEFB4-1C39-479A-8C98-987B0BF0E3D0}" destId="{FF3798B7-A35C-45D4-A06C-FBD6F44B8966}" srcOrd="1" destOrd="0" presId="urn:microsoft.com/office/officeart/2005/8/layout/hChevron3"/>
    <dgm:cxn modelId="{0C84E6CA-4085-4345-A17E-D8818F4A9608}" type="presParOf" srcId="{2FDAEFB4-1C39-479A-8C98-987B0BF0E3D0}" destId="{B86FC2F0-B6F7-4B4E-9957-1FAE16058B81}" srcOrd="2" destOrd="0" presId="urn:microsoft.com/office/officeart/2005/8/layout/hChevron3"/>
    <dgm:cxn modelId="{09F74A34-AF88-4AA9-B9D9-C357C70D3E3A}" type="presParOf" srcId="{2FDAEFB4-1C39-479A-8C98-987B0BF0E3D0}" destId="{C85B9F0C-5C8E-4533-AB48-7B9A4E18CBB6}" srcOrd="3" destOrd="0" presId="urn:microsoft.com/office/officeart/2005/8/layout/hChevron3"/>
    <dgm:cxn modelId="{F467CC1E-C1C3-41E4-AD82-F1DEC70CF57F}" type="presParOf" srcId="{2FDAEFB4-1C39-479A-8C98-987B0BF0E3D0}" destId="{ADB7F03C-A330-4AF3-B23C-D213CEE641D8}" srcOrd="4" destOrd="0" presId="urn:microsoft.com/office/officeart/2005/8/layout/hChevron3"/>
    <dgm:cxn modelId="{BE67DFF9-F308-4CD0-B552-27E7154445E6}" type="presParOf" srcId="{2FDAEFB4-1C39-479A-8C98-987B0BF0E3D0}" destId="{7867DA63-3D1E-489D-BF2A-188BDD111C41}" srcOrd="5" destOrd="0" presId="urn:microsoft.com/office/officeart/2005/8/layout/hChevron3"/>
    <dgm:cxn modelId="{3CE1ABE0-3415-4E00-8196-CACB728E3B8A}" type="presParOf" srcId="{2FDAEFB4-1C39-479A-8C98-987B0BF0E3D0}" destId="{CF8E68F9-6FAB-4FF2-BAF9-2AF25B71F6DC}" srcOrd="6" destOrd="0" presId="urn:microsoft.com/office/officeart/2005/8/layout/hChevron3"/>
    <dgm:cxn modelId="{5B31E8D1-D139-435E-BC4D-6089F9E70606}" type="presParOf" srcId="{2FDAEFB4-1C39-479A-8C98-987B0BF0E3D0}" destId="{BB4470C8-7970-4FC4-BBED-65AB46675B56}" srcOrd="7" destOrd="0" presId="urn:microsoft.com/office/officeart/2005/8/layout/hChevron3"/>
    <dgm:cxn modelId="{F32C9E16-A569-41B8-8F11-07FA74B0DE37}" type="presParOf" srcId="{2FDAEFB4-1C39-479A-8C98-987B0BF0E3D0}" destId="{736CFDEA-4B59-4473-96FC-2FFF511B49F8}" srcOrd="8" destOrd="0" presId="urn:microsoft.com/office/officeart/2005/8/layout/hChevron3"/>
    <dgm:cxn modelId="{505EAA7A-3289-4B00-8777-0BC6983D4D83}" type="presParOf" srcId="{2FDAEFB4-1C39-479A-8C98-987B0BF0E3D0}" destId="{CBFF936B-DD40-4D7F-BB43-7A00725CCF79}" srcOrd="9" destOrd="0" presId="urn:microsoft.com/office/officeart/2005/8/layout/hChevron3"/>
    <dgm:cxn modelId="{261AEFB9-C566-4A71-A6AB-7CDDA8AD12C3}" type="presParOf" srcId="{2FDAEFB4-1C39-479A-8C98-987B0BF0E3D0}" destId="{F5037819-7C58-4B44-BE7D-18783F9B9840}" srcOrd="10" destOrd="0" presId="urn:microsoft.com/office/officeart/2005/8/layout/hChevron3"/>
    <dgm:cxn modelId="{52BDF608-1F55-4920-8C20-FCA35DB2CF24}" type="presParOf" srcId="{2FDAEFB4-1C39-479A-8C98-987B0BF0E3D0}" destId="{756885C0-986C-474A-B492-D52F284FB643}" srcOrd="11" destOrd="0" presId="urn:microsoft.com/office/officeart/2005/8/layout/hChevron3"/>
    <dgm:cxn modelId="{74B682E0-DFAC-48D0-8FCE-274E57EBDC40}" type="presParOf" srcId="{2FDAEFB4-1C39-479A-8C98-987B0BF0E3D0}" destId="{CE8541FD-159D-416B-8D6C-97F036EA55B7}"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FD5F4DC-721D-46E4-BF4D-A2D68F9DE17E}" type="doc">
      <dgm:prSet loTypeId="urn:microsoft.com/office/officeart/2005/8/layout/hChevron3" loCatId="process" qsTypeId="urn:microsoft.com/office/officeart/2005/8/quickstyle/simple1" qsCatId="simple" csTypeId="urn:microsoft.com/office/officeart/2005/8/colors/accent1_2" csCatId="accent1" phldr="1"/>
      <dgm:spPr/>
    </dgm:pt>
    <dgm:pt modelId="{E8505F7C-8BA3-465F-B029-B471D63C980F}">
      <dgm:prSet phldrT="[Text]" custT="1"/>
      <dgm:spPr>
        <a:solidFill>
          <a:schemeClr val="accent1">
            <a:lumMod val="40000"/>
            <a:lumOff val="60000"/>
          </a:schemeClr>
        </a:solidFill>
      </dgm:spPr>
      <dgm:t>
        <a:bodyPr/>
        <a:lstStyle/>
        <a:p>
          <a:r>
            <a:rPr lang="en-GB" sz="1400" b="1">
              <a:solidFill>
                <a:schemeClr val="bg1"/>
              </a:solidFill>
            </a:rPr>
            <a:t>Industry Overview</a:t>
          </a:r>
          <a:endParaRPr lang="en-IN" sz="1400" b="1">
            <a:solidFill>
              <a:schemeClr val="bg1"/>
            </a:solidFill>
          </a:endParaRPr>
        </a:p>
      </dgm:t>
    </dgm:pt>
    <dgm:pt modelId="{D7ED64CB-B650-4B07-84E1-EB44E84F340D}" type="parTrans" cxnId="{77F3B257-E712-49D0-9C1D-0782E4855C5E}">
      <dgm:prSet/>
      <dgm:spPr/>
      <dgm:t>
        <a:bodyPr/>
        <a:lstStyle/>
        <a:p>
          <a:endParaRPr lang="en-IN"/>
        </a:p>
      </dgm:t>
    </dgm:pt>
    <dgm:pt modelId="{4B67AFA2-FA74-45AD-A7D3-920C507AAA9F}" type="sibTrans" cxnId="{77F3B257-E712-49D0-9C1D-0782E4855C5E}">
      <dgm:prSet/>
      <dgm:spPr/>
      <dgm:t>
        <a:bodyPr/>
        <a:lstStyle/>
        <a:p>
          <a:endParaRPr lang="en-IN"/>
        </a:p>
      </dgm:t>
    </dgm:pt>
    <dgm:pt modelId="{9E819550-1BB5-45DE-919F-782F033F903B}">
      <dgm:prSet phldrT="[Text]"/>
      <dgm:spPr>
        <a:solidFill>
          <a:schemeClr val="accent1">
            <a:lumMod val="40000"/>
            <a:lumOff val="60000"/>
          </a:schemeClr>
        </a:solidFill>
      </dgm:spPr>
      <dgm:t>
        <a:bodyPr/>
        <a:lstStyle/>
        <a:p>
          <a:pPr algn="ctr"/>
          <a:r>
            <a:rPr lang="en-GB" b="1">
              <a:latin typeface="Times New Roman" panose="02020603050405020304" pitchFamily="18" charset="0"/>
              <a:cs typeface="Times New Roman" panose="02020603050405020304" pitchFamily="18" charset="0"/>
            </a:rPr>
            <a:t>Revenue Model</a:t>
          </a:r>
          <a:endParaRPr lang="en-IN" b="1">
            <a:latin typeface="Times New Roman" panose="02020603050405020304" pitchFamily="18" charset="0"/>
            <a:cs typeface="Times New Roman" panose="02020603050405020304" pitchFamily="18" charset="0"/>
          </a:endParaRPr>
        </a:p>
      </dgm:t>
    </dgm:pt>
    <dgm:pt modelId="{D80A3D37-7626-4B3E-9034-F5EE788EF8D4}" type="parTrans" cxnId="{D8142975-F338-4572-B7E6-B4BC9D702141}">
      <dgm:prSet/>
      <dgm:spPr/>
      <dgm:t>
        <a:bodyPr/>
        <a:lstStyle/>
        <a:p>
          <a:endParaRPr lang="en-IN"/>
        </a:p>
      </dgm:t>
    </dgm:pt>
    <dgm:pt modelId="{890403CC-08CD-4B9F-B074-FBE545949F0D}" type="sibTrans" cxnId="{D8142975-F338-4572-B7E6-B4BC9D702141}">
      <dgm:prSet/>
      <dgm:spPr/>
      <dgm:t>
        <a:bodyPr/>
        <a:lstStyle/>
        <a:p>
          <a:endParaRPr lang="en-IN"/>
        </a:p>
      </dgm:t>
    </dgm:pt>
    <dgm:pt modelId="{5A4D8864-A895-4D3A-AB03-3421DFAC90C2}">
      <dgm:prSet phldrT="[Text]"/>
      <dgm:spPr>
        <a:solidFill>
          <a:schemeClr val="accent1">
            <a:lumMod val="40000"/>
            <a:lumOff val="60000"/>
          </a:schemeClr>
        </a:solidFill>
      </dgm:spPr>
      <dgm:t>
        <a:bodyPr/>
        <a:lstStyle/>
        <a:p>
          <a:r>
            <a:rPr lang="en-GB" b="1">
              <a:latin typeface="Times New Roman" panose="02020603050405020304" pitchFamily="18" charset="0"/>
              <a:cs typeface="Times New Roman" panose="02020603050405020304" pitchFamily="18" charset="0"/>
            </a:rPr>
            <a:t>Feasibility</a:t>
          </a:r>
          <a:endParaRPr lang="en-IN" b="1">
            <a:latin typeface="Times New Roman" panose="02020603050405020304" pitchFamily="18" charset="0"/>
            <a:cs typeface="Times New Roman" panose="02020603050405020304" pitchFamily="18" charset="0"/>
          </a:endParaRPr>
        </a:p>
      </dgm:t>
    </dgm:pt>
    <dgm:pt modelId="{2577B391-4602-4022-B8B7-41447B824EAC}" type="parTrans" cxnId="{D276BA9B-E60B-408D-A225-36BADF0CEA9F}">
      <dgm:prSet/>
      <dgm:spPr/>
      <dgm:t>
        <a:bodyPr/>
        <a:lstStyle/>
        <a:p>
          <a:endParaRPr lang="en-IN"/>
        </a:p>
      </dgm:t>
    </dgm:pt>
    <dgm:pt modelId="{F6D89A10-547A-4A8A-8E5C-CF17DC6CA9F7}" type="sibTrans" cxnId="{D276BA9B-E60B-408D-A225-36BADF0CEA9F}">
      <dgm:prSet/>
      <dgm:spPr/>
      <dgm:t>
        <a:bodyPr/>
        <a:lstStyle/>
        <a:p>
          <a:endParaRPr lang="en-IN"/>
        </a:p>
      </dgm:t>
    </dgm:pt>
    <dgm:pt modelId="{733A41D8-2B74-4492-B85B-FB273A07B6B4}">
      <dgm:prSet/>
      <dgm:spPr>
        <a:solidFill>
          <a:schemeClr val="accent1">
            <a:lumMod val="40000"/>
            <a:lumOff val="60000"/>
          </a:schemeClr>
        </a:solidFill>
      </dgm:spPr>
      <dgm:t>
        <a:bodyPr/>
        <a:lstStyle/>
        <a:p>
          <a:r>
            <a:rPr lang="en-GB" b="1"/>
            <a:t>Go-To-Market Strategy</a:t>
          </a:r>
          <a:endParaRPr lang="en-IN" b="1"/>
        </a:p>
      </dgm:t>
    </dgm:pt>
    <dgm:pt modelId="{8DBC34B2-7F38-42E8-A431-98124CD20042}" type="parTrans" cxnId="{894867A2-42C7-4EB3-A82F-CED56AAF8BB0}">
      <dgm:prSet/>
      <dgm:spPr/>
      <dgm:t>
        <a:bodyPr/>
        <a:lstStyle/>
        <a:p>
          <a:endParaRPr lang="en-IN"/>
        </a:p>
      </dgm:t>
    </dgm:pt>
    <dgm:pt modelId="{99B37827-0D66-4C42-A32D-B3393AD46F7A}" type="sibTrans" cxnId="{894867A2-42C7-4EB3-A82F-CED56AAF8BB0}">
      <dgm:prSet/>
      <dgm:spPr/>
      <dgm:t>
        <a:bodyPr/>
        <a:lstStyle/>
        <a:p>
          <a:endParaRPr lang="en-IN"/>
        </a:p>
      </dgm:t>
    </dgm:pt>
    <dgm:pt modelId="{1213C49B-F27C-4104-9B52-F55271418723}">
      <dgm:prSet custT="1"/>
      <dgm:spPr>
        <a:solidFill>
          <a:srgbClr val="B4C7E7"/>
        </a:solidFill>
      </dgm:spPr>
      <dgm:t>
        <a:bodyPr/>
        <a:lstStyle/>
        <a:p>
          <a:r>
            <a:rPr lang="en-GB" sz="1200" b="1">
              <a:latin typeface="Times New Roman" panose="02020603050405020304" pitchFamily="18" charset="0"/>
              <a:cs typeface="Times New Roman" panose="02020603050405020304" pitchFamily="18" charset="0"/>
            </a:rPr>
            <a:t>AI Chip Industry Overview</a:t>
          </a:r>
          <a:endParaRPr lang="en-IN" sz="1200" b="1">
            <a:latin typeface="Times New Roman" panose="02020603050405020304" pitchFamily="18" charset="0"/>
            <a:cs typeface="Times New Roman" panose="02020603050405020304" pitchFamily="18" charset="0"/>
          </a:endParaRPr>
        </a:p>
      </dgm:t>
    </dgm:pt>
    <dgm:pt modelId="{3FA0655A-53AC-4167-8B74-30B262A74FD5}" type="parTrans" cxnId="{524EB93F-BC6C-44B4-9B93-05569E1D5848}">
      <dgm:prSet/>
      <dgm:spPr/>
      <dgm:t>
        <a:bodyPr/>
        <a:lstStyle/>
        <a:p>
          <a:endParaRPr lang="en-IN"/>
        </a:p>
      </dgm:t>
    </dgm:pt>
    <dgm:pt modelId="{06C12366-E85C-4FF0-B00C-EFD205806D1A}" type="sibTrans" cxnId="{524EB93F-BC6C-44B4-9B93-05569E1D5848}">
      <dgm:prSet/>
      <dgm:spPr/>
      <dgm:t>
        <a:bodyPr/>
        <a:lstStyle/>
        <a:p>
          <a:endParaRPr lang="en-IN"/>
        </a:p>
      </dgm:t>
    </dgm:pt>
    <dgm:pt modelId="{F02899E2-C3B4-4E04-A924-2C3289371BA4}">
      <dgm:prSet/>
      <dgm:spPr>
        <a:solidFill>
          <a:srgbClr val="4472C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b="1">
              <a:latin typeface="Times New Roman" panose="02020603050405020304" pitchFamily="18" charset="0"/>
              <a:cs typeface="Times New Roman" panose="02020603050405020304" pitchFamily="18" charset="0"/>
            </a:rPr>
            <a:t>Acquisition Strategy</a:t>
          </a:r>
          <a:endParaRPr lang="en-IN" b="1">
            <a:latin typeface="Times New Roman" panose="02020603050405020304" pitchFamily="18" charset="0"/>
            <a:cs typeface="Times New Roman" panose="02020603050405020304" pitchFamily="18" charset="0"/>
          </a:endParaRPr>
        </a:p>
      </dgm:t>
    </dgm:pt>
    <dgm:pt modelId="{2CD53186-B2F4-4120-996B-C458453182A4}" type="parTrans" cxnId="{32EC04E0-9975-437A-8634-1D62E016439F}">
      <dgm:prSet/>
      <dgm:spPr/>
      <dgm:t>
        <a:bodyPr/>
        <a:lstStyle/>
        <a:p>
          <a:endParaRPr lang="en-IN"/>
        </a:p>
      </dgm:t>
    </dgm:pt>
    <dgm:pt modelId="{D983D54C-B287-4027-8521-ED5BADE0B2FE}" type="sibTrans" cxnId="{32EC04E0-9975-437A-8634-1D62E016439F}">
      <dgm:prSet/>
      <dgm:spPr/>
      <dgm:t>
        <a:bodyPr/>
        <a:lstStyle/>
        <a:p>
          <a:endParaRPr lang="en-IN"/>
        </a:p>
      </dgm:t>
    </dgm:pt>
    <dgm:pt modelId="{B8EFB4C3-B355-4924-BF4D-4D08BFF55FCF}">
      <dgm:prSet/>
      <dgm:spPr>
        <a:solidFill>
          <a:schemeClr val="accent1">
            <a:lumMod val="40000"/>
            <a:lumOff val="60000"/>
          </a:schemeClr>
        </a:solidFill>
      </dgm:spPr>
      <dgm:t>
        <a:bodyPr/>
        <a:lstStyle/>
        <a:p>
          <a:r>
            <a:rPr lang="en-GB" b="1">
              <a:latin typeface="Times New Roman" panose="02020603050405020304" pitchFamily="18" charset="0"/>
              <a:cs typeface="Times New Roman" panose="02020603050405020304" pitchFamily="18" charset="0"/>
            </a:rPr>
            <a:t>Viability</a:t>
          </a:r>
          <a:endParaRPr lang="en-IN" b="1">
            <a:latin typeface="Times New Roman" panose="02020603050405020304" pitchFamily="18" charset="0"/>
            <a:cs typeface="Times New Roman" panose="02020603050405020304" pitchFamily="18" charset="0"/>
          </a:endParaRPr>
        </a:p>
      </dgm:t>
    </dgm:pt>
    <dgm:pt modelId="{27B987C8-89C7-4E75-BD2C-5BFCAA2B8049}" type="parTrans" cxnId="{AEEBAAB1-0518-4BC2-90E5-8C6433B8A56A}">
      <dgm:prSet/>
      <dgm:spPr/>
      <dgm:t>
        <a:bodyPr/>
        <a:lstStyle/>
        <a:p>
          <a:endParaRPr lang="en-IN"/>
        </a:p>
      </dgm:t>
    </dgm:pt>
    <dgm:pt modelId="{C9BA2918-9C64-4E8B-8A34-4A351599B260}" type="sibTrans" cxnId="{AEEBAAB1-0518-4BC2-90E5-8C6433B8A56A}">
      <dgm:prSet/>
      <dgm:spPr/>
      <dgm:t>
        <a:bodyPr/>
        <a:lstStyle/>
        <a:p>
          <a:endParaRPr lang="en-IN"/>
        </a:p>
      </dgm:t>
    </dgm:pt>
    <dgm:pt modelId="{2FDAEFB4-1C39-479A-8C98-987B0BF0E3D0}" type="pres">
      <dgm:prSet presAssocID="{DFD5F4DC-721D-46E4-BF4D-A2D68F9DE17E}" presName="Name0" presStyleCnt="0">
        <dgm:presLayoutVars>
          <dgm:dir/>
          <dgm:resizeHandles val="exact"/>
        </dgm:presLayoutVars>
      </dgm:prSet>
      <dgm:spPr/>
    </dgm:pt>
    <dgm:pt modelId="{2669DE3E-C0F9-4BE5-8BC5-C9E977ED696A}" type="pres">
      <dgm:prSet presAssocID="{E8505F7C-8BA3-465F-B029-B471D63C980F}" presName="parTxOnly" presStyleLbl="node1" presStyleIdx="0" presStyleCnt="7" custLinFactNeighborX="-572" custLinFactNeighborY="2128">
        <dgm:presLayoutVars>
          <dgm:bulletEnabled val="1"/>
        </dgm:presLayoutVars>
      </dgm:prSet>
      <dgm:spPr/>
    </dgm:pt>
    <dgm:pt modelId="{FF3798B7-A35C-45D4-A06C-FBD6F44B8966}" type="pres">
      <dgm:prSet presAssocID="{4B67AFA2-FA74-45AD-A7D3-920C507AAA9F}" presName="parSpace" presStyleCnt="0"/>
      <dgm:spPr/>
    </dgm:pt>
    <dgm:pt modelId="{B86FC2F0-B6F7-4B4E-9957-1FAE16058B81}" type="pres">
      <dgm:prSet presAssocID="{9E819550-1BB5-45DE-919F-782F033F903B}" presName="parTxOnly" presStyleLbl="node1" presStyleIdx="1" presStyleCnt="7">
        <dgm:presLayoutVars>
          <dgm:bulletEnabled val="1"/>
        </dgm:presLayoutVars>
      </dgm:prSet>
      <dgm:spPr/>
    </dgm:pt>
    <dgm:pt modelId="{C85B9F0C-5C8E-4533-AB48-7B9A4E18CBB6}" type="pres">
      <dgm:prSet presAssocID="{890403CC-08CD-4B9F-B074-FBE545949F0D}" presName="parSpace" presStyleCnt="0"/>
      <dgm:spPr/>
    </dgm:pt>
    <dgm:pt modelId="{ADB7F03C-A330-4AF3-B23C-D213CEE641D8}" type="pres">
      <dgm:prSet presAssocID="{5A4D8864-A895-4D3A-AB03-3421DFAC90C2}" presName="parTxOnly" presStyleLbl="node1" presStyleIdx="2" presStyleCnt="7">
        <dgm:presLayoutVars>
          <dgm:bulletEnabled val="1"/>
        </dgm:presLayoutVars>
      </dgm:prSet>
      <dgm:spPr/>
    </dgm:pt>
    <dgm:pt modelId="{7867DA63-3D1E-489D-BF2A-188BDD111C41}" type="pres">
      <dgm:prSet presAssocID="{F6D89A10-547A-4A8A-8E5C-CF17DC6CA9F7}" presName="parSpace" presStyleCnt="0"/>
      <dgm:spPr/>
    </dgm:pt>
    <dgm:pt modelId="{CF8E68F9-6FAB-4FF2-BAF9-2AF25B71F6DC}" type="pres">
      <dgm:prSet presAssocID="{733A41D8-2B74-4492-B85B-FB273A07B6B4}" presName="parTxOnly" presStyleLbl="node1" presStyleIdx="3" presStyleCnt="7">
        <dgm:presLayoutVars>
          <dgm:bulletEnabled val="1"/>
        </dgm:presLayoutVars>
      </dgm:prSet>
      <dgm:spPr/>
    </dgm:pt>
    <dgm:pt modelId="{BB4470C8-7970-4FC4-BBED-65AB46675B56}" type="pres">
      <dgm:prSet presAssocID="{99B37827-0D66-4C42-A32D-B3393AD46F7A}" presName="parSpace" presStyleCnt="0"/>
      <dgm:spPr/>
    </dgm:pt>
    <dgm:pt modelId="{736CFDEA-4B59-4473-96FC-2FFF511B49F8}" type="pres">
      <dgm:prSet presAssocID="{1213C49B-F27C-4104-9B52-F55271418723}" presName="parTxOnly" presStyleLbl="node1" presStyleIdx="4" presStyleCnt="7">
        <dgm:presLayoutVars>
          <dgm:bulletEnabled val="1"/>
        </dgm:presLayoutVars>
      </dgm:prSet>
      <dgm:spPr/>
    </dgm:pt>
    <dgm:pt modelId="{CBFF936B-DD40-4D7F-BB43-7A00725CCF79}" type="pres">
      <dgm:prSet presAssocID="{06C12366-E85C-4FF0-B00C-EFD205806D1A}" presName="parSpace" presStyleCnt="0"/>
      <dgm:spPr/>
    </dgm:pt>
    <dgm:pt modelId="{F5037819-7C58-4B44-BE7D-18783F9B9840}" type="pres">
      <dgm:prSet presAssocID="{F02899E2-C3B4-4E04-A924-2C3289371BA4}" presName="parTxOnly" presStyleLbl="node1" presStyleIdx="5" presStyleCnt="7">
        <dgm:presLayoutVars>
          <dgm:bulletEnabled val="1"/>
        </dgm:presLayoutVars>
      </dgm:prSet>
      <dgm:spPr/>
    </dgm:pt>
    <dgm:pt modelId="{756885C0-986C-474A-B492-D52F284FB643}" type="pres">
      <dgm:prSet presAssocID="{D983D54C-B287-4027-8521-ED5BADE0B2FE}" presName="parSpace" presStyleCnt="0"/>
      <dgm:spPr/>
    </dgm:pt>
    <dgm:pt modelId="{CE8541FD-159D-416B-8D6C-97F036EA55B7}" type="pres">
      <dgm:prSet presAssocID="{B8EFB4C3-B355-4924-BF4D-4D08BFF55FCF}" presName="parTxOnly" presStyleLbl="node1" presStyleIdx="6" presStyleCnt="7">
        <dgm:presLayoutVars>
          <dgm:bulletEnabled val="1"/>
        </dgm:presLayoutVars>
      </dgm:prSet>
      <dgm:spPr/>
    </dgm:pt>
  </dgm:ptLst>
  <dgm:cxnLst>
    <dgm:cxn modelId="{421DDB29-3B30-4971-A110-4A4AF6FC2596}" type="presOf" srcId="{F02899E2-C3B4-4E04-A924-2C3289371BA4}" destId="{F5037819-7C58-4B44-BE7D-18783F9B9840}" srcOrd="0" destOrd="0" presId="urn:microsoft.com/office/officeart/2005/8/layout/hChevron3"/>
    <dgm:cxn modelId="{E9E21B2C-E5AD-4D82-8397-F02E6DB22B6E}" type="presOf" srcId="{DFD5F4DC-721D-46E4-BF4D-A2D68F9DE17E}" destId="{2FDAEFB4-1C39-479A-8C98-987B0BF0E3D0}" srcOrd="0" destOrd="0" presId="urn:microsoft.com/office/officeart/2005/8/layout/hChevron3"/>
    <dgm:cxn modelId="{524EB93F-BC6C-44B4-9B93-05569E1D5848}" srcId="{DFD5F4DC-721D-46E4-BF4D-A2D68F9DE17E}" destId="{1213C49B-F27C-4104-9B52-F55271418723}" srcOrd="4" destOrd="0" parTransId="{3FA0655A-53AC-4167-8B74-30B262A74FD5}" sibTransId="{06C12366-E85C-4FF0-B00C-EFD205806D1A}"/>
    <dgm:cxn modelId="{D8142975-F338-4572-B7E6-B4BC9D702141}" srcId="{DFD5F4DC-721D-46E4-BF4D-A2D68F9DE17E}" destId="{9E819550-1BB5-45DE-919F-782F033F903B}" srcOrd="1" destOrd="0" parTransId="{D80A3D37-7626-4B3E-9034-F5EE788EF8D4}" sibTransId="{890403CC-08CD-4B9F-B074-FBE545949F0D}"/>
    <dgm:cxn modelId="{77F3B257-E712-49D0-9C1D-0782E4855C5E}" srcId="{DFD5F4DC-721D-46E4-BF4D-A2D68F9DE17E}" destId="{E8505F7C-8BA3-465F-B029-B471D63C980F}" srcOrd="0" destOrd="0" parTransId="{D7ED64CB-B650-4B07-84E1-EB44E84F340D}" sibTransId="{4B67AFA2-FA74-45AD-A7D3-920C507AAA9F}"/>
    <dgm:cxn modelId="{AE3E0F58-99E4-47F8-9A28-9AE7AAC2BFFE}" type="presOf" srcId="{B8EFB4C3-B355-4924-BF4D-4D08BFF55FCF}" destId="{CE8541FD-159D-416B-8D6C-97F036EA55B7}" srcOrd="0" destOrd="0" presId="urn:microsoft.com/office/officeart/2005/8/layout/hChevron3"/>
    <dgm:cxn modelId="{2E17D178-E8DC-4268-8C5F-327FC6E3DC42}" type="presOf" srcId="{9E819550-1BB5-45DE-919F-782F033F903B}" destId="{B86FC2F0-B6F7-4B4E-9957-1FAE16058B81}" srcOrd="0" destOrd="0" presId="urn:microsoft.com/office/officeart/2005/8/layout/hChevron3"/>
    <dgm:cxn modelId="{D276BA9B-E60B-408D-A225-36BADF0CEA9F}" srcId="{DFD5F4DC-721D-46E4-BF4D-A2D68F9DE17E}" destId="{5A4D8864-A895-4D3A-AB03-3421DFAC90C2}" srcOrd="2" destOrd="0" parTransId="{2577B391-4602-4022-B8B7-41447B824EAC}" sibTransId="{F6D89A10-547A-4A8A-8E5C-CF17DC6CA9F7}"/>
    <dgm:cxn modelId="{894867A2-42C7-4EB3-A82F-CED56AAF8BB0}" srcId="{DFD5F4DC-721D-46E4-BF4D-A2D68F9DE17E}" destId="{733A41D8-2B74-4492-B85B-FB273A07B6B4}" srcOrd="3" destOrd="0" parTransId="{8DBC34B2-7F38-42E8-A431-98124CD20042}" sibTransId="{99B37827-0D66-4C42-A32D-B3393AD46F7A}"/>
    <dgm:cxn modelId="{FC7185A5-BA9B-4C2A-AD66-B4E34A166233}" type="presOf" srcId="{733A41D8-2B74-4492-B85B-FB273A07B6B4}" destId="{CF8E68F9-6FAB-4FF2-BAF9-2AF25B71F6DC}" srcOrd="0" destOrd="0" presId="urn:microsoft.com/office/officeart/2005/8/layout/hChevron3"/>
    <dgm:cxn modelId="{AEEBAAB1-0518-4BC2-90E5-8C6433B8A56A}" srcId="{DFD5F4DC-721D-46E4-BF4D-A2D68F9DE17E}" destId="{B8EFB4C3-B355-4924-BF4D-4D08BFF55FCF}" srcOrd="6" destOrd="0" parTransId="{27B987C8-89C7-4E75-BD2C-5BFCAA2B8049}" sibTransId="{C9BA2918-9C64-4E8B-8A34-4A351599B260}"/>
    <dgm:cxn modelId="{CF9E8BB5-D264-460E-8A04-80B956455417}" type="presOf" srcId="{5A4D8864-A895-4D3A-AB03-3421DFAC90C2}" destId="{ADB7F03C-A330-4AF3-B23C-D213CEE641D8}" srcOrd="0" destOrd="0" presId="urn:microsoft.com/office/officeart/2005/8/layout/hChevron3"/>
    <dgm:cxn modelId="{9910E8C2-1757-4369-B111-3AAE035B4EC1}" type="presOf" srcId="{1213C49B-F27C-4104-9B52-F55271418723}" destId="{736CFDEA-4B59-4473-96FC-2FFF511B49F8}" srcOrd="0" destOrd="0" presId="urn:microsoft.com/office/officeart/2005/8/layout/hChevron3"/>
    <dgm:cxn modelId="{9F4D55DA-14D9-4D3B-A059-B7A69B241BA4}" type="presOf" srcId="{E8505F7C-8BA3-465F-B029-B471D63C980F}" destId="{2669DE3E-C0F9-4BE5-8BC5-C9E977ED696A}" srcOrd="0" destOrd="0" presId="urn:microsoft.com/office/officeart/2005/8/layout/hChevron3"/>
    <dgm:cxn modelId="{32EC04E0-9975-437A-8634-1D62E016439F}" srcId="{DFD5F4DC-721D-46E4-BF4D-A2D68F9DE17E}" destId="{F02899E2-C3B4-4E04-A924-2C3289371BA4}" srcOrd="5" destOrd="0" parTransId="{2CD53186-B2F4-4120-996B-C458453182A4}" sibTransId="{D983D54C-B287-4027-8521-ED5BADE0B2FE}"/>
    <dgm:cxn modelId="{43DD9F99-F966-4AEE-87DC-628D9146AF67}" type="presParOf" srcId="{2FDAEFB4-1C39-479A-8C98-987B0BF0E3D0}" destId="{2669DE3E-C0F9-4BE5-8BC5-C9E977ED696A}" srcOrd="0" destOrd="0" presId="urn:microsoft.com/office/officeart/2005/8/layout/hChevron3"/>
    <dgm:cxn modelId="{B783F834-C748-4B01-93B8-32F7EFDBEF37}" type="presParOf" srcId="{2FDAEFB4-1C39-479A-8C98-987B0BF0E3D0}" destId="{FF3798B7-A35C-45D4-A06C-FBD6F44B8966}" srcOrd="1" destOrd="0" presId="urn:microsoft.com/office/officeart/2005/8/layout/hChevron3"/>
    <dgm:cxn modelId="{0C84E6CA-4085-4345-A17E-D8818F4A9608}" type="presParOf" srcId="{2FDAEFB4-1C39-479A-8C98-987B0BF0E3D0}" destId="{B86FC2F0-B6F7-4B4E-9957-1FAE16058B81}" srcOrd="2" destOrd="0" presId="urn:microsoft.com/office/officeart/2005/8/layout/hChevron3"/>
    <dgm:cxn modelId="{09F74A34-AF88-4AA9-B9D9-C357C70D3E3A}" type="presParOf" srcId="{2FDAEFB4-1C39-479A-8C98-987B0BF0E3D0}" destId="{C85B9F0C-5C8E-4533-AB48-7B9A4E18CBB6}" srcOrd="3" destOrd="0" presId="urn:microsoft.com/office/officeart/2005/8/layout/hChevron3"/>
    <dgm:cxn modelId="{F467CC1E-C1C3-41E4-AD82-F1DEC70CF57F}" type="presParOf" srcId="{2FDAEFB4-1C39-479A-8C98-987B0BF0E3D0}" destId="{ADB7F03C-A330-4AF3-B23C-D213CEE641D8}" srcOrd="4" destOrd="0" presId="urn:microsoft.com/office/officeart/2005/8/layout/hChevron3"/>
    <dgm:cxn modelId="{36C17E56-BF9C-4A1C-96D5-D844554295CF}" type="presParOf" srcId="{2FDAEFB4-1C39-479A-8C98-987B0BF0E3D0}" destId="{7867DA63-3D1E-489D-BF2A-188BDD111C41}" srcOrd="5" destOrd="0" presId="urn:microsoft.com/office/officeart/2005/8/layout/hChevron3"/>
    <dgm:cxn modelId="{5FE7FA44-5072-49DF-9B91-E4C42A56EF4D}" type="presParOf" srcId="{2FDAEFB4-1C39-479A-8C98-987B0BF0E3D0}" destId="{CF8E68F9-6FAB-4FF2-BAF9-2AF25B71F6DC}" srcOrd="6" destOrd="0" presId="urn:microsoft.com/office/officeart/2005/8/layout/hChevron3"/>
    <dgm:cxn modelId="{8D2E9C9B-01D8-42A2-8D60-336B4E76F334}" type="presParOf" srcId="{2FDAEFB4-1C39-479A-8C98-987B0BF0E3D0}" destId="{BB4470C8-7970-4FC4-BBED-65AB46675B56}" srcOrd="7" destOrd="0" presId="urn:microsoft.com/office/officeart/2005/8/layout/hChevron3"/>
    <dgm:cxn modelId="{FEC592A7-40E1-4241-BB59-BD2A621AD4EB}" type="presParOf" srcId="{2FDAEFB4-1C39-479A-8C98-987B0BF0E3D0}" destId="{736CFDEA-4B59-4473-96FC-2FFF511B49F8}" srcOrd="8" destOrd="0" presId="urn:microsoft.com/office/officeart/2005/8/layout/hChevron3"/>
    <dgm:cxn modelId="{1821D1E0-659A-4EA0-A1A5-C06689A78A44}" type="presParOf" srcId="{2FDAEFB4-1C39-479A-8C98-987B0BF0E3D0}" destId="{CBFF936B-DD40-4D7F-BB43-7A00725CCF79}" srcOrd="9" destOrd="0" presId="urn:microsoft.com/office/officeart/2005/8/layout/hChevron3"/>
    <dgm:cxn modelId="{3CCA3C50-5990-47C3-AE24-D9D785FC9750}" type="presParOf" srcId="{2FDAEFB4-1C39-479A-8C98-987B0BF0E3D0}" destId="{F5037819-7C58-4B44-BE7D-18783F9B9840}" srcOrd="10" destOrd="0" presId="urn:microsoft.com/office/officeart/2005/8/layout/hChevron3"/>
    <dgm:cxn modelId="{C97DD6D6-5DA8-460D-A4ED-40BAE12ED8C1}" type="presParOf" srcId="{2FDAEFB4-1C39-479A-8C98-987B0BF0E3D0}" destId="{756885C0-986C-474A-B492-D52F284FB643}" srcOrd="11" destOrd="0" presId="urn:microsoft.com/office/officeart/2005/8/layout/hChevron3"/>
    <dgm:cxn modelId="{DA07E9AC-778B-4634-9E2D-97D8B21A438A}" type="presParOf" srcId="{2FDAEFB4-1C39-479A-8C98-987B0BF0E3D0}" destId="{CE8541FD-159D-416B-8D6C-97F036EA55B7}"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FD5F4DC-721D-46E4-BF4D-A2D68F9DE17E}" type="doc">
      <dgm:prSet loTypeId="urn:microsoft.com/office/officeart/2005/8/layout/hChevron3" loCatId="process" qsTypeId="urn:microsoft.com/office/officeart/2005/8/quickstyle/simple1" qsCatId="simple" csTypeId="urn:microsoft.com/office/officeart/2005/8/colors/accent1_2" csCatId="accent1" phldr="1"/>
      <dgm:spPr/>
    </dgm:pt>
    <dgm:pt modelId="{E8505F7C-8BA3-465F-B029-B471D63C980F}">
      <dgm:prSet phldrT="[Text]" custT="1"/>
      <dgm:spPr>
        <a:solidFill>
          <a:schemeClr val="accent1">
            <a:lumMod val="40000"/>
            <a:lumOff val="60000"/>
          </a:schemeClr>
        </a:solidFill>
      </dgm:spPr>
      <dgm:t>
        <a:bodyPr/>
        <a:lstStyle/>
        <a:p>
          <a:r>
            <a:rPr lang="en-GB" sz="1400" b="1">
              <a:solidFill>
                <a:schemeClr val="bg1"/>
              </a:solidFill>
            </a:rPr>
            <a:t>Industry Overview</a:t>
          </a:r>
          <a:endParaRPr lang="en-IN" sz="1400" b="1">
            <a:solidFill>
              <a:schemeClr val="bg1"/>
            </a:solidFill>
          </a:endParaRPr>
        </a:p>
      </dgm:t>
    </dgm:pt>
    <dgm:pt modelId="{D7ED64CB-B650-4B07-84E1-EB44E84F340D}" type="parTrans" cxnId="{77F3B257-E712-49D0-9C1D-0782E4855C5E}">
      <dgm:prSet/>
      <dgm:spPr/>
      <dgm:t>
        <a:bodyPr/>
        <a:lstStyle/>
        <a:p>
          <a:endParaRPr lang="en-IN"/>
        </a:p>
      </dgm:t>
    </dgm:pt>
    <dgm:pt modelId="{4B67AFA2-FA74-45AD-A7D3-920C507AAA9F}" type="sibTrans" cxnId="{77F3B257-E712-49D0-9C1D-0782E4855C5E}">
      <dgm:prSet/>
      <dgm:spPr/>
      <dgm:t>
        <a:bodyPr/>
        <a:lstStyle/>
        <a:p>
          <a:endParaRPr lang="en-IN"/>
        </a:p>
      </dgm:t>
    </dgm:pt>
    <dgm:pt modelId="{9E819550-1BB5-45DE-919F-782F033F903B}">
      <dgm:prSet phldrT="[Text]"/>
      <dgm:spPr>
        <a:solidFill>
          <a:schemeClr val="accent1">
            <a:lumMod val="40000"/>
            <a:lumOff val="60000"/>
          </a:schemeClr>
        </a:solidFill>
      </dgm:spPr>
      <dgm:t>
        <a:bodyPr/>
        <a:lstStyle/>
        <a:p>
          <a:pPr algn="ctr"/>
          <a:r>
            <a:rPr lang="en-GB" b="1">
              <a:latin typeface="Times New Roman" panose="02020603050405020304" pitchFamily="18" charset="0"/>
              <a:cs typeface="Times New Roman" panose="02020603050405020304" pitchFamily="18" charset="0"/>
            </a:rPr>
            <a:t>Revenue Model</a:t>
          </a:r>
          <a:endParaRPr lang="en-IN" b="1">
            <a:latin typeface="Times New Roman" panose="02020603050405020304" pitchFamily="18" charset="0"/>
            <a:cs typeface="Times New Roman" panose="02020603050405020304" pitchFamily="18" charset="0"/>
          </a:endParaRPr>
        </a:p>
      </dgm:t>
    </dgm:pt>
    <dgm:pt modelId="{D80A3D37-7626-4B3E-9034-F5EE788EF8D4}" type="parTrans" cxnId="{D8142975-F338-4572-B7E6-B4BC9D702141}">
      <dgm:prSet/>
      <dgm:spPr/>
      <dgm:t>
        <a:bodyPr/>
        <a:lstStyle/>
        <a:p>
          <a:endParaRPr lang="en-IN"/>
        </a:p>
      </dgm:t>
    </dgm:pt>
    <dgm:pt modelId="{890403CC-08CD-4B9F-B074-FBE545949F0D}" type="sibTrans" cxnId="{D8142975-F338-4572-B7E6-B4BC9D702141}">
      <dgm:prSet/>
      <dgm:spPr/>
      <dgm:t>
        <a:bodyPr/>
        <a:lstStyle/>
        <a:p>
          <a:endParaRPr lang="en-IN"/>
        </a:p>
      </dgm:t>
    </dgm:pt>
    <dgm:pt modelId="{5A4D8864-A895-4D3A-AB03-3421DFAC90C2}">
      <dgm:prSet phldrT="[Text]"/>
      <dgm:spPr>
        <a:solidFill>
          <a:schemeClr val="accent1">
            <a:lumMod val="40000"/>
            <a:lumOff val="60000"/>
          </a:schemeClr>
        </a:solidFill>
      </dgm:spPr>
      <dgm:t>
        <a:bodyPr/>
        <a:lstStyle/>
        <a:p>
          <a:r>
            <a:rPr lang="en-GB" b="1">
              <a:latin typeface="Times New Roman" panose="02020603050405020304" pitchFamily="18" charset="0"/>
              <a:cs typeface="Times New Roman" panose="02020603050405020304" pitchFamily="18" charset="0"/>
            </a:rPr>
            <a:t>Feasibility</a:t>
          </a:r>
          <a:endParaRPr lang="en-IN" b="1">
            <a:latin typeface="Times New Roman" panose="02020603050405020304" pitchFamily="18" charset="0"/>
            <a:cs typeface="Times New Roman" panose="02020603050405020304" pitchFamily="18" charset="0"/>
          </a:endParaRPr>
        </a:p>
      </dgm:t>
    </dgm:pt>
    <dgm:pt modelId="{2577B391-4602-4022-B8B7-41447B824EAC}" type="parTrans" cxnId="{D276BA9B-E60B-408D-A225-36BADF0CEA9F}">
      <dgm:prSet/>
      <dgm:spPr/>
      <dgm:t>
        <a:bodyPr/>
        <a:lstStyle/>
        <a:p>
          <a:endParaRPr lang="en-IN"/>
        </a:p>
      </dgm:t>
    </dgm:pt>
    <dgm:pt modelId="{F6D89A10-547A-4A8A-8E5C-CF17DC6CA9F7}" type="sibTrans" cxnId="{D276BA9B-E60B-408D-A225-36BADF0CEA9F}">
      <dgm:prSet/>
      <dgm:spPr/>
      <dgm:t>
        <a:bodyPr/>
        <a:lstStyle/>
        <a:p>
          <a:endParaRPr lang="en-IN"/>
        </a:p>
      </dgm:t>
    </dgm:pt>
    <dgm:pt modelId="{733A41D8-2B74-4492-B85B-FB273A07B6B4}">
      <dgm:prSet/>
      <dgm:spPr>
        <a:solidFill>
          <a:schemeClr val="accent1">
            <a:lumMod val="40000"/>
            <a:lumOff val="60000"/>
          </a:schemeClr>
        </a:solidFill>
      </dgm:spPr>
      <dgm:t>
        <a:bodyPr/>
        <a:lstStyle/>
        <a:p>
          <a:r>
            <a:rPr lang="en-GB" b="1"/>
            <a:t>Go-To-Market Strategy</a:t>
          </a:r>
          <a:endParaRPr lang="en-IN" b="1"/>
        </a:p>
      </dgm:t>
    </dgm:pt>
    <dgm:pt modelId="{8DBC34B2-7F38-42E8-A431-98124CD20042}" type="parTrans" cxnId="{894867A2-42C7-4EB3-A82F-CED56AAF8BB0}">
      <dgm:prSet/>
      <dgm:spPr/>
      <dgm:t>
        <a:bodyPr/>
        <a:lstStyle/>
        <a:p>
          <a:endParaRPr lang="en-IN"/>
        </a:p>
      </dgm:t>
    </dgm:pt>
    <dgm:pt modelId="{99B37827-0D66-4C42-A32D-B3393AD46F7A}" type="sibTrans" cxnId="{894867A2-42C7-4EB3-A82F-CED56AAF8BB0}">
      <dgm:prSet/>
      <dgm:spPr/>
      <dgm:t>
        <a:bodyPr/>
        <a:lstStyle/>
        <a:p>
          <a:endParaRPr lang="en-IN"/>
        </a:p>
      </dgm:t>
    </dgm:pt>
    <dgm:pt modelId="{1213C49B-F27C-4104-9B52-F55271418723}">
      <dgm:prSet custT="1"/>
      <dgm:spPr>
        <a:solidFill>
          <a:srgbClr val="B4C7E7"/>
        </a:solidFill>
      </dgm:spPr>
      <dgm:t>
        <a:bodyPr/>
        <a:lstStyle/>
        <a:p>
          <a:r>
            <a:rPr lang="en-GB" sz="1200" b="1">
              <a:latin typeface="Times New Roman" panose="02020603050405020304" pitchFamily="18" charset="0"/>
              <a:cs typeface="Times New Roman" panose="02020603050405020304" pitchFamily="18" charset="0"/>
            </a:rPr>
            <a:t>AI Chip Industry Overview</a:t>
          </a:r>
          <a:endParaRPr lang="en-IN" sz="1200" b="1">
            <a:latin typeface="Times New Roman" panose="02020603050405020304" pitchFamily="18" charset="0"/>
            <a:cs typeface="Times New Roman" panose="02020603050405020304" pitchFamily="18" charset="0"/>
          </a:endParaRPr>
        </a:p>
      </dgm:t>
    </dgm:pt>
    <dgm:pt modelId="{3FA0655A-53AC-4167-8B74-30B262A74FD5}" type="parTrans" cxnId="{524EB93F-BC6C-44B4-9B93-05569E1D5848}">
      <dgm:prSet/>
      <dgm:spPr/>
      <dgm:t>
        <a:bodyPr/>
        <a:lstStyle/>
        <a:p>
          <a:endParaRPr lang="en-IN"/>
        </a:p>
      </dgm:t>
    </dgm:pt>
    <dgm:pt modelId="{06C12366-E85C-4FF0-B00C-EFD205806D1A}" type="sibTrans" cxnId="{524EB93F-BC6C-44B4-9B93-05569E1D5848}">
      <dgm:prSet/>
      <dgm:spPr/>
      <dgm:t>
        <a:bodyPr/>
        <a:lstStyle/>
        <a:p>
          <a:endParaRPr lang="en-IN"/>
        </a:p>
      </dgm:t>
    </dgm:pt>
    <dgm:pt modelId="{F02899E2-C3B4-4E04-A924-2C3289371BA4}">
      <dgm:prSet/>
      <dgm:spPr>
        <a:solidFill>
          <a:srgbClr val="4472C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b="1">
              <a:latin typeface="Times New Roman" panose="02020603050405020304" pitchFamily="18" charset="0"/>
              <a:cs typeface="Times New Roman" panose="02020603050405020304" pitchFamily="18" charset="0"/>
            </a:rPr>
            <a:t>Acquisition Strategy</a:t>
          </a:r>
          <a:endParaRPr lang="en-IN" b="1">
            <a:latin typeface="Times New Roman" panose="02020603050405020304" pitchFamily="18" charset="0"/>
            <a:cs typeface="Times New Roman" panose="02020603050405020304" pitchFamily="18" charset="0"/>
          </a:endParaRPr>
        </a:p>
      </dgm:t>
    </dgm:pt>
    <dgm:pt modelId="{2CD53186-B2F4-4120-996B-C458453182A4}" type="parTrans" cxnId="{32EC04E0-9975-437A-8634-1D62E016439F}">
      <dgm:prSet/>
      <dgm:spPr/>
      <dgm:t>
        <a:bodyPr/>
        <a:lstStyle/>
        <a:p>
          <a:endParaRPr lang="en-IN"/>
        </a:p>
      </dgm:t>
    </dgm:pt>
    <dgm:pt modelId="{D983D54C-B287-4027-8521-ED5BADE0B2FE}" type="sibTrans" cxnId="{32EC04E0-9975-437A-8634-1D62E016439F}">
      <dgm:prSet/>
      <dgm:spPr/>
      <dgm:t>
        <a:bodyPr/>
        <a:lstStyle/>
        <a:p>
          <a:endParaRPr lang="en-IN"/>
        </a:p>
      </dgm:t>
    </dgm:pt>
    <dgm:pt modelId="{B8EFB4C3-B355-4924-BF4D-4D08BFF55FCF}">
      <dgm:prSet/>
      <dgm:spPr>
        <a:solidFill>
          <a:schemeClr val="accent1">
            <a:lumMod val="40000"/>
            <a:lumOff val="60000"/>
          </a:schemeClr>
        </a:solidFill>
      </dgm:spPr>
      <dgm:t>
        <a:bodyPr/>
        <a:lstStyle/>
        <a:p>
          <a:r>
            <a:rPr lang="en-GB" b="1">
              <a:latin typeface="Times New Roman" panose="02020603050405020304" pitchFamily="18" charset="0"/>
              <a:cs typeface="Times New Roman" panose="02020603050405020304" pitchFamily="18" charset="0"/>
            </a:rPr>
            <a:t>Viability</a:t>
          </a:r>
          <a:endParaRPr lang="en-IN" b="1">
            <a:latin typeface="Times New Roman" panose="02020603050405020304" pitchFamily="18" charset="0"/>
            <a:cs typeface="Times New Roman" panose="02020603050405020304" pitchFamily="18" charset="0"/>
          </a:endParaRPr>
        </a:p>
      </dgm:t>
    </dgm:pt>
    <dgm:pt modelId="{27B987C8-89C7-4E75-BD2C-5BFCAA2B8049}" type="parTrans" cxnId="{AEEBAAB1-0518-4BC2-90E5-8C6433B8A56A}">
      <dgm:prSet/>
      <dgm:spPr/>
      <dgm:t>
        <a:bodyPr/>
        <a:lstStyle/>
        <a:p>
          <a:endParaRPr lang="en-IN"/>
        </a:p>
      </dgm:t>
    </dgm:pt>
    <dgm:pt modelId="{C9BA2918-9C64-4E8B-8A34-4A351599B260}" type="sibTrans" cxnId="{AEEBAAB1-0518-4BC2-90E5-8C6433B8A56A}">
      <dgm:prSet/>
      <dgm:spPr/>
      <dgm:t>
        <a:bodyPr/>
        <a:lstStyle/>
        <a:p>
          <a:endParaRPr lang="en-IN"/>
        </a:p>
      </dgm:t>
    </dgm:pt>
    <dgm:pt modelId="{2FDAEFB4-1C39-479A-8C98-987B0BF0E3D0}" type="pres">
      <dgm:prSet presAssocID="{DFD5F4DC-721D-46E4-BF4D-A2D68F9DE17E}" presName="Name0" presStyleCnt="0">
        <dgm:presLayoutVars>
          <dgm:dir/>
          <dgm:resizeHandles val="exact"/>
        </dgm:presLayoutVars>
      </dgm:prSet>
      <dgm:spPr/>
    </dgm:pt>
    <dgm:pt modelId="{2669DE3E-C0F9-4BE5-8BC5-C9E977ED696A}" type="pres">
      <dgm:prSet presAssocID="{E8505F7C-8BA3-465F-B029-B471D63C980F}" presName="parTxOnly" presStyleLbl="node1" presStyleIdx="0" presStyleCnt="7" custLinFactNeighborX="-572" custLinFactNeighborY="2128">
        <dgm:presLayoutVars>
          <dgm:bulletEnabled val="1"/>
        </dgm:presLayoutVars>
      </dgm:prSet>
      <dgm:spPr/>
    </dgm:pt>
    <dgm:pt modelId="{FF3798B7-A35C-45D4-A06C-FBD6F44B8966}" type="pres">
      <dgm:prSet presAssocID="{4B67AFA2-FA74-45AD-A7D3-920C507AAA9F}" presName="parSpace" presStyleCnt="0"/>
      <dgm:spPr/>
    </dgm:pt>
    <dgm:pt modelId="{B86FC2F0-B6F7-4B4E-9957-1FAE16058B81}" type="pres">
      <dgm:prSet presAssocID="{9E819550-1BB5-45DE-919F-782F033F903B}" presName="parTxOnly" presStyleLbl="node1" presStyleIdx="1" presStyleCnt="7">
        <dgm:presLayoutVars>
          <dgm:bulletEnabled val="1"/>
        </dgm:presLayoutVars>
      </dgm:prSet>
      <dgm:spPr/>
    </dgm:pt>
    <dgm:pt modelId="{C85B9F0C-5C8E-4533-AB48-7B9A4E18CBB6}" type="pres">
      <dgm:prSet presAssocID="{890403CC-08CD-4B9F-B074-FBE545949F0D}" presName="parSpace" presStyleCnt="0"/>
      <dgm:spPr/>
    </dgm:pt>
    <dgm:pt modelId="{ADB7F03C-A330-4AF3-B23C-D213CEE641D8}" type="pres">
      <dgm:prSet presAssocID="{5A4D8864-A895-4D3A-AB03-3421DFAC90C2}" presName="parTxOnly" presStyleLbl="node1" presStyleIdx="2" presStyleCnt="7">
        <dgm:presLayoutVars>
          <dgm:bulletEnabled val="1"/>
        </dgm:presLayoutVars>
      </dgm:prSet>
      <dgm:spPr/>
    </dgm:pt>
    <dgm:pt modelId="{7867DA63-3D1E-489D-BF2A-188BDD111C41}" type="pres">
      <dgm:prSet presAssocID="{F6D89A10-547A-4A8A-8E5C-CF17DC6CA9F7}" presName="parSpace" presStyleCnt="0"/>
      <dgm:spPr/>
    </dgm:pt>
    <dgm:pt modelId="{CF8E68F9-6FAB-4FF2-BAF9-2AF25B71F6DC}" type="pres">
      <dgm:prSet presAssocID="{733A41D8-2B74-4492-B85B-FB273A07B6B4}" presName="parTxOnly" presStyleLbl="node1" presStyleIdx="3" presStyleCnt="7">
        <dgm:presLayoutVars>
          <dgm:bulletEnabled val="1"/>
        </dgm:presLayoutVars>
      </dgm:prSet>
      <dgm:spPr/>
    </dgm:pt>
    <dgm:pt modelId="{BB4470C8-7970-4FC4-BBED-65AB46675B56}" type="pres">
      <dgm:prSet presAssocID="{99B37827-0D66-4C42-A32D-B3393AD46F7A}" presName="parSpace" presStyleCnt="0"/>
      <dgm:spPr/>
    </dgm:pt>
    <dgm:pt modelId="{736CFDEA-4B59-4473-96FC-2FFF511B49F8}" type="pres">
      <dgm:prSet presAssocID="{1213C49B-F27C-4104-9B52-F55271418723}" presName="parTxOnly" presStyleLbl="node1" presStyleIdx="4" presStyleCnt="7">
        <dgm:presLayoutVars>
          <dgm:bulletEnabled val="1"/>
        </dgm:presLayoutVars>
      </dgm:prSet>
      <dgm:spPr/>
    </dgm:pt>
    <dgm:pt modelId="{CBFF936B-DD40-4D7F-BB43-7A00725CCF79}" type="pres">
      <dgm:prSet presAssocID="{06C12366-E85C-4FF0-B00C-EFD205806D1A}" presName="parSpace" presStyleCnt="0"/>
      <dgm:spPr/>
    </dgm:pt>
    <dgm:pt modelId="{F5037819-7C58-4B44-BE7D-18783F9B9840}" type="pres">
      <dgm:prSet presAssocID="{F02899E2-C3B4-4E04-A924-2C3289371BA4}" presName="parTxOnly" presStyleLbl="node1" presStyleIdx="5" presStyleCnt="7">
        <dgm:presLayoutVars>
          <dgm:bulletEnabled val="1"/>
        </dgm:presLayoutVars>
      </dgm:prSet>
      <dgm:spPr/>
    </dgm:pt>
    <dgm:pt modelId="{756885C0-986C-474A-B492-D52F284FB643}" type="pres">
      <dgm:prSet presAssocID="{D983D54C-B287-4027-8521-ED5BADE0B2FE}" presName="parSpace" presStyleCnt="0"/>
      <dgm:spPr/>
    </dgm:pt>
    <dgm:pt modelId="{CE8541FD-159D-416B-8D6C-97F036EA55B7}" type="pres">
      <dgm:prSet presAssocID="{B8EFB4C3-B355-4924-BF4D-4D08BFF55FCF}" presName="parTxOnly" presStyleLbl="node1" presStyleIdx="6" presStyleCnt="7">
        <dgm:presLayoutVars>
          <dgm:bulletEnabled val="1"/>
        </dgm:presLayoutVars>
      </dgm:prSet>
      <dgm:spPr/>
    </dgm:pt>
  </dgm:ptLst>
  <dgm:cxnLst>
    <dgm:cxn modelId="{421DDB29-3B30-4971-A110-4A4AF6FC2596}" type="presOf" srcId="{F02899E2-C3B4-4E04-A924-2C3289371BA4}" destId="{F5037819-7C58-4B44-BE7D-18783F9B9840}" srcOrd="0" destOrd="0" presId="urn:microsoft.com/office/officeart/2005/8/layout/hChevron3"/>
    <dgm:cxn modelId="{E9E21B2C-E5AD-4D82-8397-F02E6DB22B6E}" type="presOf" srcId="{DFD5F4DC-721D-46E4-BF4D-A2D68F9DE17E}" destId="{2FDAEFB4-1C39-479A-8C98-987B0BF0E3D0}" srcOrd="0" destOrd="0" presId="urn:microsoft.com/office/officeart/2005/8/layout/hChevron3"/>
    <dgm:cxn modelId="{524EB93F-BC6C-44B4-9B93-05569E1D5848}" srcId="{DFD5F4DC-721D-46E4-BF4D-A2D68F9DE17E}" destId="{1213C49B-F27C-4104-9B52-F55271418723}" srcOrd="4" destOrd="0" parTransId="{3FA0655A-53AC-4167-8B74-30B262A74FD5}" sibTransId="{06C12366-E85C-4FF0-B00C-EFD205806D1A}"/>
    <dgm:cxn modelId="{D8142975-F338-4572-B7E6-B4BC9D702141}" srcId="{DFD5F4DC-721D-46E4-BF4D-A2D68F9DE17E}" destId="{9E819550-1BB5-45DE-919F-782F033F903B}" srcOrd="1" destOrd="0" parTransId="{D80A3D37-7626-4B3E-9034-F5EE788EF8D4}" sibTransId="{890403CC-08CD-4B9F-B074-FBE545949F0D}"/>
    <dgm:cxn modelId="{77F3B257-E712-49D0-9C1D-0782E4855C5E}" srcId="{DFD5F4DC-721D-46E4-BF4D-A2D68F9DE17E}" destId="{E8505F7C-8BA3-465F-B029-B471D63C980F}" srcOrd="0" destOrd="0" parTransId="{D7ED64CB-B650-4B07-84E1-EB44E84F340D}" sibTransId="{4B67AFA2-FA74-45AD-A7D3-920C507AAA9F}"/>
    <dgm:cxn modelId="{AE3E0F58-99E4-47F8-9A28-9AE7AAC2BFFE}" type="presOf" srcId="{B8EFB4C3-B355-4924-BF4D-4D08BFF55FCF}" destId="{CE8541FD-159D-416B-8D6C-97F036EA55B7}" srcOrd="0" destOrd="0" presId="urn:microsoft.com/office/officeart/2005/8/layout/hChevron3"/>
    <dgm:cxn modelId="{2E17D178-E8DC-4268-8C5F-327FC6E3DC42}" type="presOf" srcId="{9E819550-1BB5-45DE-919F-782F033F903B}" destId="{B86FC2F0-B6F7-4B4E-9957-1FAE16058B81}" srcOrd="0" destOrd="0" presId="urn:microsoft.com/office/officeart/2005/8/layout/hChevron3"/>
    <dgm:cxn modelId="{D276BA9B-E60B-408D-A225-36BADF0CEA9F}" srcId="{DFD5F4DC-721D-46E4-BF4D-A2D68F9DE17E}" destId="{5A4D8864-A895-4D3A-AB03-3421DFAC90C2}" srcOrd="2" destOrd="0" parTransId="{2577B391-4602-4022-B8B7-41447B824EAC}" sibTransId="{F6D89A10-547A-4A8A-8E5C-CF17DC6CA9F7}"/>
    <dgm:cxn modelId="{894867A2-42C7-4EB3-A82F-CED56AAF8BB0}" srcId="{DFD5F4DC-721D-46E4-BF4D-A2D68F9DE17E}" destId="{733A41D8-2B74-4492-B85B-FB273A07B6B4}" srcOrd="3" destOrd="0" parTransId="{8DBC34B2-7F38-42E8-A431-98124CD20042}" sibTransId="{99B37827-0D66-4C42-A32D-B3393AD46F7A}"/>
    <dgm:cxn modelId="{FC7185A5-BA9B-4C2A-AD66-B4E34A166233}" type="presOf" srcId="{733A41D8-2B74-4492-B85B-FB273A07B6B4}" destId="{CF8E68F9-6FAB-4FF2-BAF9-2AF25B71F6DC}" srcOrd="0" destOrd="0" presId="urn:microsoft.com/office/officeart/2005/8/layout/hChevron3"/>
    <dgm:cxn modelId="{AEEBAAB1-0518-4BC2-90E5-8C6433B8A56A}" srcId="{DFD5F4DC-721D-46E4-BF4D-A2D68F9DE17E}" destId="{B8EFB4C3-B355-4924-BF4D-4D08BFF55FCF}" srcOrd="6" destOrd="0" parTransId="{27B987C8-89C7-4E75-BD2C-5BFCAA2B8049}" sibTransId="{C9BA2918-9C64-4E8B-8A34-4A351599B260}"/>
    <dgm:cxn modelId="{CF9E8BB5-D264-460E-8A04-80B956455417}" type="presOf" srcId="{5A4D8864-A895-4D3A-AB03-3421DFAC90C2}" destId="{ADB7F03C-A330-4AF3-B23C-D213CEE641D8}" srcOrd="0" destOrd="0" presId="urn:microsoft.com/office/officeart/2005/8/layout/hChevron3"/>
    <dgm:cxn modelId="{9910E8C2-1757-4369-B111-3AAE035B4EC1}" type="presOf" srcId="{1213C49B-F27C-4104-9B52-F55271418723}" destId="{736CFDEA-4B59-4473-96FC-2FFF511B49F8}" srcOrd="0" destOrd="0" presId="urn:microsoft.com/office/officeart/2005/8/layout/hChevron3"/>
    <dgm:cxn modelId="{9F4D55DA-14D9-4D3B-A059-B7A69B241BA4}" type="presOf" srcId="{E8505F7C-8BA3-465F-B029-B471D63C980F}" destId="{2669DE3E-C0F9-4BE5-8BC5-C9E977ED696A}" srcOrd="0" destOrd="0" presId="urn:microsoft.com/office/officeart/2005/8/layout/hChevron3"/>
    <dgm:cxn modelId="{32EC04E0-9975-437A-8634-1D62E016439F}" srcId="{DFD5F4DC-721D-46E4-BF4D-A2D68F9DE17E}" destId="{F02899E2-C3B4-4E04-A924-2C3289371BA4}" srcOrd="5" destOrd="0" parTransId="{2CD53186-B2F4-4120-996B-C458453182A4}" sibTransId="{D983D54C-B287-4027-8521-ED5BADE0B2FE}"/>
    <dgm:cxn modelId="{43DD9F99-F966-4AEE-87DC-628D9146AF67}" type="presParOf" srcId="{2FDAEFB4-1C39-479A-8C98-987B0BF0E3D0}" destId="{2669DE3E-C0F9-4BE5-8BC5-C9E977ED696A}" srcOrd="0" destOrd="0" presId="urn:microsoft.com/office/officeart/2005/8/layout/hChevron3"/>
    <dgm:cxn modelId="{B783F834-C748-4B01-93B8-32F7EFDBEF37}" type="presParOf" srcId="{2FDAEFB4-1C39-479A-8C98-987B0BF0E3D0}" destId="{FF3798B7-A35C-45D4-A06C-FBD6F44B8966}" srcOrd="1" destOrd="0" presId="urn:microsoft.com/office/officeart/2005/8/layout/hChevron3"/>
    <dgm:cxn modelId="{0C84E6CA-4085-4345-A17E-D8818F4A9608}" type="presParOf" srcId="{2FDAEFB4-1C39-479A-8C98-987B0BF0E3D0}" destId="{B86FC2F0-B6F7-4B4E-9957-1FAE16058B81}" srcOrd="2" destOrd="0" presId="urn:microsoft.com/office/officeart/2005/8/layout/hChevron3"/>
    <dgm:cxn modelId="{09F74A34-AF88-4AA9-B9D9-C357C70D3E3A}" type="presParOf" srcId="{2FDAEFB4-1C39-479A-8C98-987B0BF0E3D0}" destId="{C85B9F0C-5C8E-4533-AB48-7B9A4E18CBB6}" srcOrd="3" destOrd="0" presId="urn:microsoft.com/office/officeart/2005/8/layout/hChevron3"/>
    <dgm:cxn modelId="{F467CC1E-C1C3-41E4-AD82-F1DEC70CF57F}" type="presParOf" srcId="{2FDAEFB4-1C39-479A-8C98-987B0BF0E3D0}" destId="{ADB7F03C-A330-4AF3-B23C-D213CEE641D8}" srcOrd="4" destOrd="0" presId="urn:microsoft.com/office/officeart/2005/8/layout/hChevron3"/>
    <dgm:cxn modelId="{36C17E56-BF9C-4A1C-96D5-D844554295CF}" type="presParOf" srcId="{2FDAEFB4-1C39-479A-8C98-987B0BF0E3D0}" destId="{7867DA63-3D1E-489D-BF2A-188BDD111C41}" srcOrd="5" destOrd="0" presId="urn:microsoft.com/office/officeart/2005/8/layout/hChevron3"/>
    <dgm:cxn modelId="{5FE7FA44-5072-49DF-9B91-E4C42A56EF4D}" type="presParOf" srcId="{2FDAEFB4-1C39-479A-8C98-987B0BF0E3D0}" destId="{CF8E68F9-6FAB-4FF2-BAF9-2AF25B71F6DC}" srcOrd="6" destOrd="0" presId="urn:microsoft.com/office/officeart/2005/8/layout/hChevron3"/>
    <dgm:cxn modelId="{8D2E9C9B-01D8-42A2-8D60-336B4E76F334}" type="presParOf" srcId="{2FDAEFB4-1C39-479A-8C98-987B0BF0E3D0}" destId="{BB4470C8-7970-4FC4-BBED-65AB46675B56}" srcOrd="7" destOrd="0" presId="urn:microsoft.com/office/officeart/2005/8/layout/hChevron3"/>
    <dgm:cxn modelId="{FEC592A7-40E1-4241-BB59-BD2A621AD4EB}" type="presParOf" srcId="{2FDAEFB4-1C39-479A-8C98-987B0BF0E3D0}" destId="{736CFDEA-4B59-4473-96FC-2FFF511B49F8}" srcOrd="8" destOrd="0" presId="urn:microsoft.com/office/officeart/2005/8/layout/hChevron3"/>
    <dgm:cxn modelId="{1821D1E0-659A-4EA0-A1A5-C06689A78A44}" type="presParOf" srcId="{2FDAEFB4-1C39-479A-8C98-987B0BF0E3D0}" destId="{CBFF936B-DD40-4D7F-BB43-7A00725CCF79}" srcOrd="9" destOrd="0" presId="urn:microsoft.com/office/officeart/2005/8/layout/hChevron3"/>
    <dgm:cxn modelId="{3CCA3C50-5990-47C3-AE24-D9D785FC9750}" type="presParOf" srcId="{2FDAEFB4-1C39-479A-8C98-987B0BF0E3D0}" destId="{F5037819-7C58-4B44-BE7D-18783F9B9840}" srcOrd="10" destOrd="0" presId="urn:microsoft.com/office/officeart/2005/8/layout/hChevron3"/>
    <dgm:cxn modelId="{C97DD6D6-5DA8-460D-A4ED-40BAE12ED8C1}" type="presParOf" srcId="{2FDAEFB4-1C39-479A-8C98-987B0BF0E3D0}" destId="{756885C0-986C-474A-B492-D52F284FB643}" srcOrd="11" destOrd="0" presId="urn:microsoft.com/office/officeart/2005/8/layout/hChevron3"/>
    <dgm:cxn modelId="{DA07E9AC-778B-4634-9E2D-97D8B21A438A}" type="presParOf" srcId="{2FDAEFB4-1C39-479A-8C98-987B0BF0E3D0}" destId="{CE8541FD-159D-416B-8D6C-97F036EA55B7}"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9DE3E-C0F9-4BE5-8BC5-C9E977ED696A}">
      <dsp:nvSpPr>
        <dsp:cNvPr id="0" name=""/>
        <dsp:cNvSpPr/>
      </dsp:nvSpPr>
      <dsp:spPr>
        <a:xfrm>
          <a:off x="0" y="0"/>
          <a:ext cx="2101453" cy="442981"/>
        </a:xfrm>
        <a:prstGeom prst="homePlate">
          <a:avLst/>
        </a:prstGeom>
        <a:solidFill>
          <a:srgbClr val="4472C4"/>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bg1"/>
              </a:solidFill>
            </a:rPr>
            <a:t>Industry Overview</a:t>
          </a:r>
          <a:endParaRPr lang="en-IN" sz="1400" b="1" kern="1200">
            <a:solidFill>
              <a:schemeClr val="bg1"/>
            </a:solidFill>
          </a:endParaRPr>
        </a:p>
      </dsp:txBody>
      <dsp:txXfrm>
        <a:off x="0" y="0"/>
        <a:ext cx="1990708" cy="442981"/>
      </dsp:txXfrm>
    </dsp:sp>
    <dsp:sp modelId="{B86FC2F0-B6F7-4B4E-9957-1FAE16058B81}">
      <dsp:nvSpPr>
        <dsp:cNvPr id="0" name=""/>
        <dsp:cNvSpPr/>
      </dsp:nvSpPr>
      <dsp:spPr>
        <a:xfrm>
          <a:off x="1682948" y="0"/>
          <a:ext cx="2101453" cy="442981"/>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Revenue Model and Feasibility</a:t>
          </a:r>
          <a:endParaRPr lang="en-IN" sz="1300" b="1" kern="1200">
            <a:latin typeface="Times New Roman" panose="02020603050405020304" pitchFamily="18" charset="0"/>
            <a:cs typeface="Times New Roman" panose="02020603050405020304" pitchFamily="18" charset="0"/>
          </a:endParaRPr>
        </a:p>
      </dsp:txBody>
      <dsp:txXfrm>
        <a:off x="1904439" y="0"/>
        <a:ext cx="1658472" cy="442981"/>
      </dsp:txXfrm>
    </dsp:sp>
    <dsp:sp modelId="{ADB7F03C-A330-4AF3-B23C-D213CEE641D8}">
      <dsp:nvSpPr>
        <dsp:cNvPr id="0" name=""/>
        <dsp:cNvSpPr/>
      </dsp:nvSpPr>
      <dsp:spPr>
        <a:xfrm>
          <a:off x="3364110" y="0"/>
          <a:ext cx="2101453" cy="442981"/>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t>Go-To-Market Strategy</a:t>
          </a:r>
          <a:endParaRPr lang="en-IN" sz="1300" b="1" kern="1200">
            <a:latin typeface="Times New Roman" panose="02020603050405020304" pitchFamily="18" charset="0"/>
            <a:cs typeface="Times New Roman" panose="02020603050405020304" pitchFamily="18" charset="0"/>
          </a:endParaRPr>
        </a:p>
      </dsp:txBody>
      <dsp:txXfrm>
        <a:off x="3585601" y="0"/>
        <a:ext cx="1658472" cy="442981"/>
      </dsp:txXfrm>
    </dsp:sp>
    <dsp:sp modelId="{CF8E68F9-6FAB-4FF2-BAF9-2AF25B71F6DC}">
      <dsp:nvSpPr>
        <dsp:cNvPr id="0" name=""/>
        <dsp:cNvSpPr/>
      </dsp:nvSpPr>
      <dsp:spPr>
        <a:xfrm>
          <a:off x="5045273" y="0"/>
          <a:ext cx="2101453" cy="442981"/>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t>Oversaturation Issue</a:t>
          </a:r>
          <a:endParaRPr lang="en-IN" sz="1300" b="1" kern="1200"/>
        </a:p>
      </dsp:txBody>
      <dsp:txXfrm>
        <a:off x="5266764" y="0"/>
        <a:ext cx="1658472" cy="442981"/>
      </dsp:txXfrm>
    </dsp:sp>
    <dsp:sp modelId="{736CFDEA-4B59-4473-96FC-2FFF511B49F8}">
      <dsp:nvSpPr>
        <dsp:cNvPr id="0" name=""/>
        <dsp:cNvSpPr/>
      </dsp:nvSpPr>
      <dsp:spPr>
        <a:xfrm>
          <a:off x="6726435" y="0"/>
          <a:ext cx="2101453" cy="442981"/>
        </a:xfrm>
        <a:prstGeom prst="chevron">
          <a:avLst/>
        </a:prstGeom>
        <a:solidFill>
          <a:srgbClr val="B4C7E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b="1" kern="1200">
              <a:latin typeface="Times New Roman" panose="02020603050405020304" pitchFamily="18" charset="0"/>
              <a:cs typeface="Times New Roman" panose="02020603050405020304" pitchFamily="18" charset="0"/>
            </a:rPr>
            <a:t>AI Chip Industry Overview</a:t>
          </a:r>
          <a:endParaRPr lang="en-IN" sz="1200" b="1" kern="1200">
            <a:latin typeface="Times New Roman" panose="02020603050405020304" pitchFamily="18" charset="0"/>
            <a:cs typeface="Times New Roman" panose="02020603050405020304" pitchFamily="18" charset="0"/>
          </a:endParaRPr>
        </a:p>
      </dsp:txBody>
      <dsp:txXfrm>
        <a:off x="6947926" y="0"/>
        <a:ext cx="1658472" cy="442981"/>
      </dsp:txXfrm>
    </dsp:sp>
    <dsp:sp modelId="{F5037819-7C58-4B44-BE7D-18783F9B9840}">
      <dsp:nvSpPr>
        <dsp:cNvPr id="0" name=""/>
        <dsp:cNvSpPr/>
      </dsp:nvSpPr>
      <dsp:spPr>
        <a:xfrm>
          <a:off x="8407598" y="0"/>
          <a:ext cx="2101453" cy="442981"/>
        </a:xfrm>
        <a:prstGeom prst="chevron">
          <a:avLst/>
        </a:prstGeom>
        <a:solidFill>
          <a:srgbClr val="B4C7E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Our Strategy</a:t>
          </a:r>
          <a:endParaRPr lang="en-IN" sz="1300" b="1" kern="1200">
            <a:latin typeface="Times New Roman" panose="02020603050405020304" pitchFamily="18" charset="0"/>
            <a:cs typeface="Times New Roman" panose="02020603050405020304" pitchFamily="18" charset="0"/>
          </a:endParaRPr>
        </a:p>
      </dsp:txBody>
      <dsp:txXfrm>
        <a:off x="8629089" y="0"/>
        <a:ext cx="1658472" cy="442981"/>
      </dsp:txXfrm>
    </dsp:sp>
    <dsp:sp modelId="{CE8541FD-159D-416B-8D6C-97F036EA55B7}">
      <dsp:nvSpPr>
        <dsp:cNvPr id="0" name=""/>
        <dsp:cNvSpPr/>
      </dsp:nvSpPr>
      <dsp:spPr>
        <a:xfrm>
          <a:off x="10088760" y="0"/>
          <a:ext cx="2101453" cy="442981"/>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Viability</a:t>
          </a:r>
          <a:endParaRPr lang="en-IN" sz="1300" b="1" kern="1200">
            <a:latin typeface="Times New Roman" panose="02020603050405020304" pitchFamily="18" charset="0"/>
            <a:cs typeface="Times New Roman" panose="02020603050405020304" pitchFamily="18" charset="0"/>
          </a:endParaRPr>
        </a:p>
      </dsp:txBody>
      <dsp:txXfrm>
        <a:off x="10310251" y="0"/>
        <a:ext cx="1658472" cy="4429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9DE3E-C0F9-4BE5-8BC5-C9E977ED696A}">
      <dsp:nvSpPr>
        <dsp:cNvPr id="0" name=""/>
        <dsp:cNvSpPr/>
      </dsp:nvSpPr>
      <dsp:spPr>
        <a:xfrm>
          <a:off x="0" y="0"/>
          <a:ext cx="2101453" cy="442981"/>
        </a:xfrm>
        <a:prstGeom prst="homePlat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bg1"/>
              </a:solidFill>
            </a:rPr>
            <a:t>Industry Overview</a:t>
          </a:r>
          <a:endParaRPr lang="en-IN" sz="1400" b="1" kern="1200">
            <a:solidFill>
              <a:schemeClr val="bg1"/>
            </a:solidFill>
          </a:endParaRPr>
        </a:p>
      </dsp:txBody>
      <dsp:txXfrm>
        <a:off x="0" y="0"/>
        <a:ext cx="1990708" cy="442981"/>
      </dsp:txXfrm>
    </dsp:sp>
    <dsp:sp modelId="{B86FC2F0-B6F7-4B4E-9957-1FAE16058B81}">
      <dsp:nvSpPr>
        <dsp:cNvPr id="0" name=""/>
        <dsp:cNvSpPr/>
      </dsp:nvSpPr>
      <dsp:spPr>
        <a:xfrm>
          <a:off x="1682948"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Revenue Model</a:t>
          </a:r>
          <a:endParaRPr lang="en-IN" sz="1300" b="1" kern="1200">
            <a:latin typeface="Times New Roman" panose="02020603050405020304" pitchFamily="18" charset="0"/>
            <a:cs typeface="Times New Roman" panose="02020603050405020304" pitchFamily="18" charset="0"/>
          </a:endParaRPr>
        </a:p>
      </dsp:txBody>
      <dsp:txXfrm>
        <a:off x="1904439" y="0"/>
        <a:ext cx="1658472" cy="442981"/>
      </dsp:txXfrm>
    </dsp:sp>
    <dsp:sp modelId="{ADB7F03C-A330-4AF3-B23C-D213CEE641D8}">
      <dsp:nvSpPr>
        <dsp:cNvPr id="0" name=""/>
        <dsp:cNvSpPr/>
      </dsp:nvSpPr>
      <dsp:spPr>
        <a:xfrm>
          <a:off x="3364110"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Feasibility</a:t>
          </a:r>
          <a:endParaRPr lang="en-IN" sz="1300" b="1" kern="1200">
            <a:latin typeface="Times New Roman" panose="02020603050405020304" pitchFamily="18" charset="0"/>
            <a:cs typeface="Times New Roman" panose="02020603050405020304" pitchFamily="18" charset="0"/>
          </a:endParaRPr>
        </a:p>
      </dsp:txBody>
      <dsp:txXfrm>
        <a:off x="3585601" y="0"/>
        <a:ext cx="1658472" cy="442981"/>
      </dsp:txXfrm>
    </dsp:sp>
    <dsp:sp modelId="{CF8E68F9-6FAB-4FF2-BAF9-2AF25B71F6DC}">
      <dsp:nvSpPr>
        <dsp:cNvPr id="0" name=""/>
        <dsp:cNvSpPr/>
      </dsp:nvSpPr>
      <dsp:spPr>
        <a:xfrm>
          <a:off x="5045273"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t>Go-To-Market Strategy</a:t>
          </a:r>
          <a:endParaRPr lang="en-IN" sz="1300" b="1" kern="1200"/>
        </a:p>
      </dsp:txBody>
      <dsp:txXfrm>
        <a:off x="5266764" y="0"/>
        <a:ext cx="1658472" cy="442981"/>
      </dsp:txXfrm>
    </dsp:sp>
    <dsp:sp modelId="{736CFDEA-4B59-4473-96FC-2FFF511B49F8}">
      <dsp:nvSpPr>
        <dsp:cNvPr id="0" name=""/>
        <dsp:cNvSpPr/>
      </dsp:nvSpPr>
      <dsp:spPr>
        <a:xfrm>
          <a:off x="6726435" y="0"/>
          <a:ext cx="2101453" cy="442981"/>
        </a:xfrm>
        <a:prstGeom prst="chevron">
          <a:avLst/>
        </a:prstGeom>
        <a:solidFill>
          <a:srgbClr val="B4C7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b="1" kern="1200">
              <a:latin typeface="Times New Roman" panose="02020603050405020304" pitchFamily="18" charset="0"/>
              <a:cs typeface="Times New Roman" panose="02020603050405020304" pitchFamily="18" charset="0"/>
            </a:rPr>
            <a:t>AI Chip Industry Overview</a:t>
          </a:r>
          <a:endParaRPr lang="en-IN" sz="1200" b="1" kern="1200">
            <a:latin typeface="Times New Roman" panose="02020603050405020304" pitchFamily="18" charset="0"/>
            <a:cs typeface="Times New Roman" panose="02020603050405020304" pitchFamily="18" charset="0"/>
          </a:endParaRPr>
        </a:p>
      </dsp:txBody>
      <dsp:txXfrm>
        <a:off x="6947926" y="0"/>
        <a:ext cx="1658472" cy="442981"/>
      </dsp:txXfrm>
    </dsp:sp>
    <dsp:sp modelId="{F5037819-7C58-4B44-BE7D-18783F9B9840}">
      <dsp:nvSpPr>
        <dsp:cNvPr id="0" name=""/>
        <dsp:cNvSpPr/>
      </dsp:nvSpPr>
      <dsp:spPr>
        <a:xfrm>
          <a:off x="8407598" y="0"/>
          <a:ext cx="2101453" cy="442981"/>
        </a:xfrm>
        <a:prstGeom prst="chevron">
          <a:avLst/>
        </a:prstGeom>
        <a:solidFill>
          <a:srgbClr val="4472C4"/>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Acquisition Strategy</a:t>
          </a:r>
          <a:endParaRPr lang="en-IN" sz="1300" b="1" kern="1200">
            <a:latin typeface="Times New Roman" panose="02020603050405020304" pitchFamily="18" charset="0"/>
            <a:cs typeface="Times New Roman" panose="02020603050405020304" pitchFamily="18" charset="0"/>
          </a:endParaRPr>
        </a:p>
      </dsp:txBody>
      <dsp:txXfrm>
        <a:off x="8629089" y="0"/>
        <a:ext cx="1658472" cy="442981"/>
      </dsp:txXfrm>
    </dsp:sp>
    <dsp:sp modelId="{CE8541FD-159D-416B-8D6C-97F036EA55B7}">
      <dsp:nvSpPr>
        <dsp:cNvPr id="0" name=""/>
        <dsp:cNvSpPr/>
      </dsp:nvSpPr>
      <dsp:spPr>
        <a:xfrm>
          <a:off x="10088760"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Viability</a:t>
          </a:r>
          <a:endParaRPr lang="en-IN" sz="1300" b="1" kern="1200">
            <a:latin typeface="Times New Roman" panose="02020603050405020304" pitchFamily="18" charset="0"/>
            <a:cs typeface="Times New Roman" panose="02020603050405020304" pitchFamily="18" charset="0"/>
          </a:endParaRPr>
        </a:p>
      </dsp:txBody>
      <dsp:txXfrm>
        <a:off x="10310251" y="0"/>
        <a:ext cx="1658472" cy="4429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9DE3E-C0F9-4BE5-8BC5-C9E977ED696A}">
      <dsp:nvSpPr>
        <dsp:cNvPr id="0" name=""/>
        <dsp:cNvSpPr/>
      </dsp:nvSpPr>
      <dsp:spPr>
        <a:xfrm>
          <a:off x="0" y="0"/>
          <a:ext cx="2101453" cy="442981"/>
        </a:xfrm>
        <a:prstGeom prst="homePlat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bg1"/>
              </a:solidFill>
            </a:rPr>
            <a:t>Industry Overview</a:t>
          </a:r>
          <a:endParaRPr lang="en-IN" sz="1400" b="1" kern="1200">
            <a:solidFill>
              <a:schemeClr val="bg1"/>
            </a:solidFill>
          </a:endParaRPr>
        </a:p>
      </dsp:txBody>
      <dsp:txXfrm>
        <a:off x="0" y="0"/>
        <a:ext cx="1990708" cy="442981"/>
      </dsp:txXfrm>
    </dsp:sp>
    <dsp:sp modelId="{B86FC2F0-B6F7-4B4E-9957-1FAE16058B81}">
      <dsp:nvSpPr>
        <dsp:cNvPr id="0" name=""/>
        <dsp:cNvSpPr/>
      </dsp:nvSpPr>
      <dsp:spPr>
        <a:xfrm>
          <a:off x="1682948"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Revenue Model</a:t>
          </a:r>
          <a:endParaRPr lang="en-IN" sz="1300" b="1" kern="1200">
            <a:latin typeface="Times New Roman" panose="02020603050405020304" pitchFamily="18" charset="0"/>
            <a:cs typeface="Times New Roman" panose="02020603050405020304" pitchFamily="18" charset="0"/>
          </a:endParaRPr>
        </a:p>
      </dsp:txBody>
      <dsp:txXfrm>
        <a:off x="1904439" y="0"/>
        <a:ext cx="1658472" cy="442981"/>
      </dsp:txXfrm>
    </dsp:sp>
    <dsp:sp modelId="{ADB7F03C-A330-4AF3-B23C-D213CEE641D8}">
      <dsp:nvSpPr>
        <dsp:cNvPr id="0" name=""/>
        <dsp:cNvSpPr/>
      </dsp:nvSpPr>
      <dsp:spPr>
        <a:xfrm>
          <a:off x="3364110"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Feasibility</a:t>
          </a:r>
          <a:endParaRPr lang="en-IN" sz="1300" b="1" kern="1200">
            <a:latin typeface="Times New Roman" panose="02020603050405020304" pitchFamily="18" charset="0"/>
            <a:cs typeface="Times New Roman" panose="02020603050405020304" pitchFamily="18" charset="0"/>
          </a:endParaRPr>
        </a:p>
      </dsp:txBody>
      <dsp:txXfrm>
        <a:off x="3585601" y="0"/>
        <a:ext cx="1658472" cy="442981"/>
      </dsp:txXfrm>
    </dsp:sp>
    <dsp:sp modelId="{CF8E68F9-6FAB-4FF2-BAF9-2AF25B71F6DC}">
      <dsp:nvSpPr>
        <dsp:cNvPr id="0" name=""/>
        <dsp:cNvSpPr/>
      </dsp:nvSpPr>
      <dsp:spPr>
        <a:xfrm>
          <a:off x="5045273"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t>Go-To-Market Strategy</a:t>
          </a:r>
          <a:endParaRPr lang="en-IN" sz="1300" b="1" kern="1200"/>
        </a:p>
      </dsp:txBody>
      <dsp:txXfrm>
        <a:off x="5266764" y="0"/>
        <a:ext cx="1658472" cy="442981"/>
      </dsp:txXfrm>
    </dsp:sp>
    <dsp:sp modelId="{736CFDEA-4B59-4473-96FC-2FFF511B49F8}">
      <dsp:nvSpPr>
        <dsp:cNvPr id="0" name=""/>
        <dsp:cNvSpPr/>
      </dsp:nvSpPr>
      <dsp:spPr>
        <a:xfrm>
          <a:off x="6726435" y="0"/>
          <a:ext cx="2101453" cy="442981"/>
        </a:xfrm>
        <a:prstGeom prst="chevron">
          <a:avLst/>
        </a:prstGeom>
        <a:solidFill>
          <a:srgbClr val="B4C7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b="1" kern="1200">
              <a:latin typeface="Times New Roman" panose="02020603050405020304" pitchFamily="18" charset="0"/>
              <a:cs typeface="Times New Roman" panose="02020603050405020304" pitchFamily="18" charset="0"/>
            </a:rPr>
            <a:t>AI Chip Industry Overview</a:t>
          </a:r>
          <a:endParaRPr lang="en-IN" sz="1200" b="1" kern="1200">
            <a:latin typeface="Times New Roman" panose="02020603050405020304" pitchFamily="18" charset="0"/>
            <a:cs typeface="Times New Roman" panose="02020603050405020304" pitchFamily="18" charset="0"/>
          </a:endParaRPr>
        </a:p>
      </dsp:txBody>
      <dsp:txXfrm>
        <a:off x="6947926" y="0"/>
        <a:ext cx="1658472" cy="442981"/>
      </dsp:txXfrm>
    </dsp:sp>
    <dsp:sp modelId="{F5037819-7C58-4B44-BE7D-18783F9B9840}">
      <dsp:nvSpPr>
        <dsp:cNvPr id="0" name=""/>
        <dsp:cNvSpPr/>
      </dsp:nvSpPr>
      <dsp:spPr>
        <a:xfrm>
          <a:off x="8407598" y="0"/>
          <a:ext cx="2101453" cy="442981"/>
        </a:xfrm>
        <a:prstGeom prst="chevron">
          <a:avLst/>
        </a:prstGeom>
        <a:solidFill>
          <a:srgbClr val="B4C7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Our Strategy</a:t>
          </a:r>
          <a:endParaRPr lang="en-IN" sz="1300" b="1" kern="1200">
            <a:latin typeface="Times New Roman" panose="02020603050405020304" pitchFamily="18" charset="0"/>
            <a:cs typeface="Times New Roman" panose="02020603050405020304" pitchFamily="18" charset="0"/>
          </a:endParaRPr>
        </a:p>
      </dsp:txBody>
      <dsp:txXfrm>
        <a:off x="8629089" y="0"/>
        <a:ext cx="1658472" cy="442981"/>
      </dsp:txXfrm>
    </dsp:sp>
    <dsp:sp modelId="{CE8541FD-159D-416B-8D6C-97F036EA55B7}">
      <dsp:nvSpPr>
        <dsp:cNvPr id="0" name=""/>
        <dsp:cNvSpPr/>
      </dsp:nvSpPr>
      <dsp:spPr>
        <a:xfrm>
          <a:off x="10088760" y="0"/>
          <a:ext cx="2101453" cy="442981"/>
        </a:xfrm>
        <a:prstGeom prst="chevron">
          <a:avLst/>
        </a:prstGeom>
        <a:solidFill>
          <a:srgbClr val="4472C4"/>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Viability</a:t>
          </a:r>
          <a:endParaRPr lang="en-IN" sz="1300" b="1" kern="1200">
            <a:latin typeface="Times New Roman" panose="02020603050405020304" pitchFamily="18" charset="0"/>
            <a:cs typeface="Times New Roman" panose="02020603050405020304" pitchFamily="18" charset="0"/>
          </a:endParaRPr>
        </a:p>
      </dsp:txBody>
      <dsp:txXfrm>
        <a:off x="10310251" y="0"/>
        <a:ext cx="1658472" cy="44298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F5D8CF-048F-4C8E-AC9F-A32C4CA67551}">
      <dsp:nvSpPr>
        <dsp:cNvPr id="0" name=""/>
        <dsp:cNvSpPr/>
      </dsp:nvSpPr>
      <dsp:spPr>
        <a:xfrm>
          <a:off x="6362" y="288886"/>
          <a:ext cx="1901651" cy="2210669"/>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a:latin typeface="Calibri Light" panose="020F0302020204030204"/>
            </a:rPr>
            <a:t>Risk Identification</a:t>
          </a:r>
          <a:endParaRPr lang="en-US" sz="1800" kern="1200"/>
        </a:p>
        <a:p>
          <a:pPr marL="114300" lvl="1" indent="-114300" algn="l" defTabSz="622300" rtl="0">
            <a:lnSpc>
              <a:spcPct val="90000"/>
            </a:lnSpc>
            <a:spcBef>
              <a:spcPct val="0"/>
            </a:spcBef>
            <a:spcAft>
              <a:spcPct val="15000"/>
            </a:spcAft>
            <a:buChar char="•"/>
          </a:pPr>
          <a:r>
            <a:rPr lang="en-US" sz="1400" kern="1200">
              <a:latin typeface="Calibri Light" panose="020F0302020204030204"/>
            </a:rPr>
            <a:t>Identify risk associated with proposed onboarding strategy based on technical, economical, Legal and operational factors</a:t>
          </a:r>
          <a:endParaRPr lang="en-US" sz="1400" kern="1200"/>
        </a:p>
      </dsp:txBody>
      <dsp:txXfrm>
        <a:off x="62059" y="344583"/>
        <a:ext cx="1790257" cy="2099275"/>
      </dsp:txXfrm>
    </dsp:sp>
    <dsp:sp modelId="{581D734E-5801-48D3-B2E9-9B7087B3DEF9}">
      <dsp:nvSpPr>
        <dsp:cNvPr id="0" name=""/>
        <dsp:cNvSpPr/>
      </dsp:nvSpPr>
      <dsp:spPr>
        <a:xfrm>
          <a:off x="2098178" y="1158416"/>
          <a:ext cx="403150" cy="471609"/>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098178" y="1252738"/>
        <a:ext cx="282205" cy="282965"/>
      </dsp:txXfrm>
    </dsp:sp>
    <dsp:sp modelId="{9913ABC5-1D51-493E-8CFC-6D6FE66A24DF}">
      <dsp:nvSpPr>
        <dsp:cNvPr id="0" name=""/>
        <dsp:cNvSpPr/>
      </dsp:nvSpPr>
      <dsp:spPr>
        <a:xfrm>
          <a:off x="2668673" y="288886"/>
          <a:ext cx="1901651" cy="2210669"/>
        </a:xfrm>
        <a:prstGeom prst="roundRect">
          <a:avLst>
            <a:gd name="adj" fmla="val 10000"/>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a:latin typeface="Calibri Light" panose="020F0302020204030204"/>
            </a:rPr>
            <a:t>Risk Analysis</a:t>
          </a:r>
          <a:endParaRPr lang="en-US" sz="1800" kern="1200"/>
        </a:p>
        <a:p>
          <a:pPr marL="114300" lvl="1" indent="-114300" algn="l" defTabSz="622300" rtl="0">
            <a:lnSpc>
              <a:spcPct val="90000"/>
            </a:lnSpc>
            <a:spcBef>
              <a:spcPct val="0"/>
            </a:spcBef>
            <a:spcAft>
              <a:spcPct val="15000"/>
            </a:spcAft>
            <a:buChar char="•"/>
          </a:pPr>
          <a:r>
            <a:rPr lang="en-US" sz="1400" kern="1200">
              <a:latin typeface="Calibri Light" panose="020F0302020204030204"/>
            </a:rPr>
            <a:t>Define the certainty of identified risk</a:t>
          </a:r>
          <a:endParaRPr lang="en-US" sz="1400" kern="1200"/>
        </a:p>
        <a:p>
          <a:pPr marL="114300" lvl="1" indent="-114300" algn="l" defTabSz="622300" rtl="0">
            <a:lnSpc>
              <a:spcPct val="90000"/>
            </a:lnSpc>
            <a:spcBef>
              <a:spcPct val="0"/>
            </a:spcBef>
            <a:spcAft>
              <a:spcPct val="15000"/>
            </a:spcAft>
            <a:buChar char="•"/>
          </a:pPr>
          <a:r>
            <a:rPr lang="en-US" sz="1400" kern="1200">
              <a:latin typeface="Calibri Light" panose="020F0302020204030204"/>
            </a:rPr>
            <a:t>Prepare a matrix to analyze its impact and likelihood of occurrence</a:t>
          </a:r>
          <a:endParaRPr lang="en-US" sz="1400" kern="1200"/>
        </a:p>
      </dsp:txBody>
      <dsp:txXfrm>
        <a:off x="2724370" y="344583"/>
        <a:ext cx="1790257" cy="2099275"/>
      </dsp:txXfrm>
    </dsp:sp>
    <dsp:sp modelId="{CABCF29E-C3EF-46A3-BAB8-E45A902F1C87}">
      <dsp:nvSpPr>
        <dsp:cNvPr id="0" name=""/>
        <dsp:cNvSpPr/>
      </dsp:nvSpPr>
      <dsp:spPr>
        <a:xfrm>
          <a:off x="4760490" y="1158416"/>
          <a:ext cx="403150" cy="471609"/>
        </a:xfrm>
        <a:prstGeom prst="rightArrow">
          <a:avLst>
            <a:gd name="adj1" fmla="val 60000"/>
            <a:gd name="adj2" fmla="val 50000"/>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760490" y="1252738"/>
        <a:ext cx="282205" cy="282965"/>
      </dsp:txXfrm>
    </dsp:sp>
    <dsp:sp modelId="{616B2CB4-9F8F-4272-8606-8F5184A8C66F}">
      <dsp:nvSpPr>
        <dsp:cNvPr id="0" name=""/>
        <dsp:cNvSpPr/>
      </dsp:nvSpPr>
      <dsp:spPr>
        <a:xfrm>
          <a:off x="5330985" y="288886"/>
          <a:ext cx="1901651" cy="2210669"/>
        </a:xfrm>
        <a:prstGeom prst="roundRect">
          <a:avLst>
            <a:gd name="adj" fmla="val 10000"/>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a:latin typeface="Calibri Light" panose="020F0302020204030204"/>
            </a:rPr>
            <a:t>Implement solution</a:t>
          </a:r>
          <a:endParaRPr lang="en-US" sz="1800" kern="1200"/>
        </a:p>
        <a:p>
          <a:pPr marL="114300" lvl="1" indent="-114300" algn="l" defTabSz="622300" rtl="0">
            <a:lnSpc>
              <a:spcPct val="90000"/>
            </a:lnSpc>
            <a:spcBef>
              <a:spcPct val="0"/>
            </a:spcBef>
            <a:spcAft>
              <a:spcPct val="15000"/>
            </a:spcAft>
            <a:buChar char="•"/>
          </a:pPr>
          <a:r>
            <a:rPr lang="en-US" sz="1400" kern="1200">
              <a:latin typeface="Calibri Light" panose="020F0302020204030204"/>
            </a:rPr>
            <a:t>Identify solution and its synergies with OpenAI and the onboarded firm </a:t>
          </a:r>
          <a:endParaRPr lang="en-US" sz="1400" kern="1200"/>
        </a:p>
      </dsp:txBody>
      <dsp:txXfrm>
        <a:off x="5386682" y="344583"/>
        <a:ext cx="1790257" cy="209927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9DE3E-C0F9-4BE5-8BC5-C9E977ED696A}">
      <dsp:nvSpPr>
        <dsp:cNvPr id="0" name=""/>
        <dsp:cNvSpPr/>
      </dsp:nvSpPr>
      <dsp:spPr>
        <a:xfrm>
          <a:off x="0" y="0"/>
          <a:ext cx="2101453" cy="442981"/>
        </a:xfrm>
        <a:prstGeom prst="homePlat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bg1"/>
              </a:solidFill>
            </a:rPr>
            <a:t>Industry Overview</a:t>
          </a:r>
          <a:endParaRPr lang="en-IN" sz="1400" b="1" kern="1200">
            <a:solidFill>
              <a:schemeClr val="bg1"/>
            </a:solidFill>
          </a:endParaRPr>
        </a:p>
      </dsp:txBody>
      <dsp:txXfrm>
        <a:off x="0" y="0"/>
        <a:ext cx="1990708" cy="442981"/>
      </dsp:txXfrm>
    </dsp:sp>
    <dsp:sp modelId="{B86FC2F0-B6F7-4B4E-9957-1FAE16058B81}">
      <dsp:nvSpPr>
        <dsp:cNvPr id="0" name=""/>
        <dsp:cNvSpPr/>
      </dsp:nvSpPr>
      <dsp:spPr>
        <a:xfrm>
          <a:off x="1682948"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Revenue Model</a:t>
          </a:r>
          <a:endParaRPr lang="en-IN" sz="1300" b="1" kern="1200">
            <a:latin typeface="Times New Roman" panose="02020603050405020304" pitchFamily="18" charset="0"/>
            <a:cs typeface="Times New Roman" panose="02020603050405020304" pitchFamily="18" charset="0"/>
          </a:endParaRPr>
        </a:p>
      </dsp:txBody>
      <dsp:txXfrm>
        <a:off x="1904439" y="0"/>
        <a:ext cx="1658472" cy="442981"/>
      </dsp:txXfrm>
    </dsp:sp>
    <dsp:sp modelId="{ADB7F03C-A330-4AF3-B23C-D213CEE641D8}">
      <dsp:nvSpPr>
        <dsp:cNvPr id="0" name=""/>
        <dsp:cNvSpPr/>
      </dsp:nvSpPr>
      <dsp:spPr>
        <a:xfrm>
          <a:off x="3364110"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Feasibility</a:t>
          </a:r>
          <a:endParaRPr lang="en-IN" sz="1300" b="1" kern="1200">
            <a:latin typeface="Times New Roman" panose="02020603050405020304" pitchFamily="18" charset="0"/>
            <a:cs typeface="Times New Roman" panose="02020603050405020304" pitchFamily="18" charset="0"/>
          </a:endParaRPr>
        </a:p>
      </dsp:txBody>
      <dsp:txXfrm>
        <a:off x="3585601" y="0"/>
        <a:ext cx="1658472" cy="442981"/>
      </dsp:txXfrm>
    </dsp:sp>
    <dsp:sp modelId="{CF8E68F9-6FAB-4FF2-BAF9-2AF25B71F6DC}">
      <dsp:nvSpPr>
        <dsp:cNvPr id="0" name=""/>
        <dsp:cNvSpPr/>
      </dsp:nvSpPr>
      <dsp:spPr>
        <a:xfrm>
          <a:off x="5045273"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t>Go-To-Market Strategy</a:t>
          </a:r>
          <a:endParaRPr lang="en-IN" sz="1300" b="1" kern="1200"/>
        </a:p>
      </dsp:txBody>
      <dsp:txXfrm>
        <a:off x="5266764" y="0"/>
        <a:ext cx="1658472" cy="442981"/>
      </dsp:txXfrm>
    </dsp:sp>
    <dsp:sp modelId="{736CFDEA-4B59-4473-96FC-2FFF511B49F8}">
      <dsp:nvSpPr>
        <dsp:cNvPr id="0" name=""/>
        <dsp:cNvSpPr/>
      </dsp:nvSpPr>
      <dsp:spPr>
        <a:xfrm>
          <a:off x="6726435" y="0"/>
          <a:ext cx="2101453" cy="442981"/>
        </a:xfrm>
        <a:prstGeom prst="chevron">
          <a:avLst/>
        </a:prstGeom>
        <a:solidFill>
          <a:srgbClr val="B4C7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b="1" kern="1200">
              <a:latin typeface="Times New Roman" panose="02020603050405020304" pitchFamily="18" charset="0"/>
              <a:cs typeface="Times New Roman" panose="02020603050405020304" pitchFamily="18" charset="0"/>
            </a:rPr>
            <a:t>AI Chip Industry Overview</a:t>
          </a:r>
          <a:endParaRPr lang="en-IN" sz="1200" b="1" kern="1200">
            <a:latin typeface="Times New Roman" panose="02020603050405020304" pitchFamily="18" charset="0"/>
            <a:cs typeface="Times New Roman" panose="02020603050405020304" pitchFamily="18" charset="0"/>
          </a:endParaRPr>
        </a:p>
      </dsp:txBody>
      <dsp:txXfrm>
        <a:off x="6947926" y="0"/>
        <a:ext cx="1658472" cy="442981"/>
      </dsp:txXfrm>
    </dsp:sp>
    <dsp:sp modelId="{F5037819-7C58-4B44-BE7D-18783F9B9840}">
      <dsp:nvSpPr>
        <dsp:cNvPr id="0" name=""/>
        <dsp:cNvSpPr/>
      </dsp:nvSpPr>
      <dsp:spPr>
        <a:xfrm>
          <a:off x="8407598" y="0"/>
          <a:ext cx="2101453" cy="442981"/>
        </a:xfrm>
        <a:prstGeom prst="chevron">
          <a:avLst/>
        </a:prstGeom>
        <a:solidFill>
          <a:srgbClr val="B4C7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Our Strategy</a:t>
          </a:r>
          <a:endParaRPr lang="en-IN" sz="1300" b="1" kern="1200">
            <a:latin typeface="Times New Roman" panose="02020603050405020304" pitchFamily="18" charset="0"/>
            <a:cs typeface="Times New Roman" panose="02020603050405020304" pitchFamily="18" charset="0"/>
          </a:endParaRPr>
        </a:p>
      </dsp:txBody>
      <dsp:txXfrm>
        <a:off x="8629089" y="0"/>
        <a:ext cx="1658472" cy="442981"/>
      </dsp:txXfrm>
    </dsp:sp>
    <dsp:sp modelId="{CE8541FD-159D-416B-8D6C-97F036EA55B7}">
      <dsp:nvSpPr>
        <dsp:cNvPr id="0" name=""/>
        <dsp:cNvSpPr/>
      </dsp:nvSpPr>
      <dsp:spPr>
        <a:xfrm>
          <a:off x="10088760" y="0"/>
          <a:ext cx="2101453" cy="442981"/>
        </a:xfrm>
        <a:prstGeom prst="chevron">
          <a:avLst/>
        </a:prstGeom>
        <a:solidFill>
          <a:srgbClr val="4472C4"/>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Viability</a:t>
          </a:r>
          <a:endParaRPr lang="en-IN" sz="1300" b="1" kern="1200">
            <a:latin typeface="Times New Roman" panose="02020603050405020304" pitchFamily="18" charset="0"/>
            <a:cs typeface="Times New Roman" panose="02020603050405020304" pitchFamily="18" charset="0"/>
          </a:endParaRPr>
        </a:p>
      </dsp:txBody>
      <dsp:txXfrm>
        <a:off x="10310251" y="0"/>
        <a:ext cx="1658472" cy="44298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8FB558-4A05-4B91-A5DC-A0496484EADF}">
      <dsp:nvSpPr>
        <dsp:cNvPr id="0" name=""/>
        <dsp:cNvSpPr/>
      </dsp:nvSpPr>
      <dsp:spPr>
        <a:xfrm>
          <a:off x="144" y="0"/>
          <a:ext cx="1923980" cy="580087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IN" sz="6500" kern="1200"/>
        </a:p>
      </dsp:txBody>
      <dsp:txXfrm>
        <a:off x="144" y="2320350"/>
        <a:ext cx="1923980" cy="2320350"/>
      </dsp:txXfrm>
    </dsp:sp>
    <dsp:sp modelId="{C0E53098-D951-4A01-8A8B-1245616C103A}">
      <dsp:nvSpPr>
        <dsp:cNvPr id="0" name=""/>
        <dsp:cNvSpPr/>
      </dsp:nvSpPr>
      <dsp:spPr>
        <a:xfrm>
          <a:off x="57863" y="313880"/>
          <a:ext cx="1808541" cy="1931692"/>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981" t="1099" r="-2436" b="-8624"/>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1C9DBE2A-718E-4875-BEF8-1002F784159B}">
      <dsp:nvSpPr>
        <dsp:cNvPr id="0" name=""/>
        <dsp:cNvSpPr/>
      </dsp:nvSpPr>
      <dsp:spPr>
        <a:xfrm>
          <a:off x="1992715" y="0"/>
          <a:ext cx="1923980" cy="580087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IN" sz="6500" kern="1200">
            <a:latin typeface="Times New Roman" panose="02020603050405020304" pitchFamily="18" charset="0"/>
            <a:cs typeface="Times New Roman" panose="02020603050405020304" pitchFamily="18" charset="0"/>
          </a:endParaRPr>
        </a:p>
      </dsp:txBody>
      <dsp:txXfrm>
        <a:off x="1992715" y="2320350"/>
        <a:ext cx="1923980" cy="2320350"/>
      </dsp:txXfrm>
    </dsp:sp>
    <dsp:sp modelId="{7604BA82-5A0C-4A96-9B3E-DB990F2F7989}">
      <dsp:nvSpPr>
        <dsp:cNvPr id="0" name=""/>
        <dsp:cNvSpPr/>
      </dsp:nvSpPr>
      <dsp:spPr>
        <a:xfrm>
          <a:off x="2039564" y="348052"/>
          <a:ext cx="1808541" cy="193169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B39C54B4-169A-42D5-B509-D0482CD0A6BE}">
      <dsp:nvSpPr>
        <dsp:cNvPr id="0" name=""/>
        <dsp:cNvSpPr/>
      </dsp:nvSpPr>
      <dsp:spPr>
        <a:xfrm>
          <a:off x="3963544" y="0"/>
          <a:ext cx="1923980" cy="580087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IN" sz="6500" kern="1200"/>
        </a:p>
      </dsp:txBody>
      <dsp:txXfrm>
        <a:off x="3963544" y="2320350"/>
        <a:ext cx="1923980" cy="2320350"/>
      </dsp:txXfrm>
    </dsp:sp>
    <dsp:sp modelId="{20FD03B4-5485-480D-B80E-EEE1CF2C7F9A}">
      <dsp:nvSpPr>
        <dsp:cNvPr id="0" name=""/>
        <dsp:cNvSpPr/>
      </dsp:nvSpPr>
      <dsp:spPr>
        <a:xfrm>
          <a:off x="4021264" y="348052"/>
          <a:ext cx="1808541" cy="1931692"/>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115" t="12747" r="1115" b="-41087"/>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4AB6A5D6-E981-4252-BD15-2C4891598F00}">
      <dsp:nvSpPr>
        <dsp:cNvPr id="0" name=""/>
        <dsp:cNvSpPr/>
      </dsp:nvSpPr>
      <dsp:spPr>
        <a:xfrm>
          <a:off x="5945245" y="0"/>
          <a:ext cx="1923980" cy="580087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IN" sz="6500" kern="1200"/>
        </a:p>
      </dsp:txBody>
      <dsp:txXfrm>
        <a:off x="5945245" y="2320350"/>
        <a:ext cx="1923980" cy="2320350"/>
      </dsp:txXfrm>
    </dsp:sp>
    <dsp:sp modelId="{A8A10442-73BE-45FB-8F24-3B27B56AC494}">
      <dsp:nvSpPr>
        <dsp:cNvPr id="0" name=""/>
        <dsp:cNvSpPr/>
      </dsp:nvSpPr>
      <dsp:spPr>
        <a:xfrm>
          <a:off x="6002964" y="348052"/>
          <a:ext cx="1808541" cy="1931692"/>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0151" t="10505" r="-12680" b="-48073"/>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75F6D972-65EC-4090-B17B-9FF697D92CF7}">
      <dsp:nvSpPr>
        <dsp:cNvPr id="0" name=""/>
        <dsp:cNvSpPr/>
      </dsp:nvSpPr>
      <dsp:spPr>
        <a:xfrm>
          <a:off x="7926945" y="0"/>
          <a:ext cx="1923980" cy="580087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IN" sz="6500" kern="1200"/>
        </a:p>
      </dsp:txBody>
      <dsp:txXfrm>
        <a:off x="7926945" y="2320350"/>
        <a:ext cx="1923980" cy="2320350"/>
      </dsp:txXfrm>
    </dsp:sp>
    <dsp:sp modelId="{05DFB715-06D3-44DB-9CB1-CF49C0E5ECCE}">
      <dsp:nvSpPr>
        <dsp:cNvPr id="0" name=""/>
        <dsp:cNvSpPr/>
      </dsp:nvSpPr>
      <dsp:spPr>
        <a:xfrm>
          <a:off x="7995552" y="348052"/>
          <a:ext cx="1808541" cy="1931692"/>
        </a:xfrm>
        <a:prstGeom prst="ellipse">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15085" t="14521" r="14265" b="16213"/>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06A9D13E-6361-4682-9886-48D7DA78C403}">
      <dsp:nvSpPr>
        <dsp:cNvPr id="0" name=""/>
        <dsp:cNvSpPr/>
      </dsp:nvSpPr>
      <dsp:spPr>
        <a:xfrm>
          <a:off x="9908645" y="0"/>
          <a:ext cx="1923980" cy="580087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IN" sz="6500" kern="1200"/>
        </a:p>
      </dsp:txBody>
      <dsp:txXfrm>
        <a:off x="9908645" y="2320350"/>
        <a:ext cx="1923980" cy="2320350"/>
      </dsp:txXfrm>
    </dsp:sp>
    <dsp:sp modelId="{D8134D5C-5A76-4825-A655-122095EFFF4B}">
      <dsp:nvSpPr>
        <dsp:cNvPr id="0" name=""/>
        <dsp:cNvSpPr/>
      </dsp:nvSpPr>
      <dsp:spPr>
        <a:xfrm>
          <a:off x="9966365" y="348052"/>
          <a:ext cx="1808541" cy="1931692"/>
        </a:xfrm>
        <a:prstGeom prst="ellipse">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9958" t="16343" r="3476" b="14955"/>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55E9871F-CE19-41CB-9F59-C98B7C8F567C}">
      <dsp:nvSpPr>
        <dsp:cNvPr id="0" name=""/>
        <dsp:cNvSpPr/>
      </dsp:nvSpPr>
      <dsp:spPr>
        <a:xfrm>
          <a:off x="473310" y="4814867"/>
          <a:ext cx="10886149" cy="870131"/>
        </a:xfrm>
        <a:prstGeom prst="leftRightArrow">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9DE3E-C0F9-4BE5-8BC5-C9E977ED696A}">
      <dsp:nvSpPr>
        <dsp:cNvPr id="0" name=""/>
        <dsp:cNvSpPr/>
      </dsp:nvSpPr>
      <dsp:spPr>
        <a:xfrm>
          <a:off x="0" y="0"/>
          <a:ext cx="2101453" cy="442981"/>
        </a:xfrm>
        <a:prstGeom prst="homePlate">
          <a:avLst/>
        </a:prstGeom>
        <a:solidFill>
          <a:srgbClr val="4472C4"/>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bg1"/>
              </a:solidFill>
            </a:rPr>
            <a:t>Industry Overview</a:t>
          </a:r>
          <a:endParaRPr lang="en-IN" sz="1400" b="1" kern="1200">
            <a:solidFill>
              <a:schemeClr val="bg1"/>
            </a:solidFill>
          </a:endParaRPr>
        </a:p>
      </dsp:txBody>
      <dsp:txXfrm>
        <a:off x="0" y="0"/>
        <a:ext cx="1990708" cy="442981"/>
      </dsp:txXfrm>
    </dsp:sp>
    <dsp:sp modelId="{B86FC2F0-B6F7-4B4E-9957-1FAE16058B81}">
      <dsp:nvSpPr>
        <dsp:cNvPr id="0" name=""/>
        <dsp:cNvSpPr/>
      </dsp:nvSpPr>
      <dsp:spPr>
        <a:xfrm>
          <a:off x="1682948" y="0"/>
          <a:ext cx="2101453" cy="442981"/>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Revenue Model</a:t>
          </a:r>
          <a:endParaRPr lang="en-IN" sz="1300" b="1" kern="1200">
            <a:latin typeface="Times New Roman" panose="02020603050405020304" pitchFamily="18" charset="0"/>
            <a:cs typeface="Times New Roman" panose="02020603050405020304" pitchFamily="18" charset="0"/>
          </a:endParaRPr>
        </a:p>
      </dsp:txBody>
      <dsp:txXfrm>
        <a:off x="1904439" y="0"/>
        <a:ext cx="1658472" cy="442981"/>
      </dsp:txXfrm>
    </dsp:sp>
    <dsp:sp modelId="{ADB7F03C-A330-4AF3-B23C-D213CEE641D8}">
      <dsp:nvSpPr>
        <dsp:cNvPr id="0" name=""/>
        <dsp:cNvSpPr/>
      </dsp:nvSpPr>
      <dsp:spPr>
        <a:xfrm>
          <a:off x="3364110" y="0"/>
          <a:ext cx="2101453" cy="442981"/>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Feasibility</a:t>
          </a:r>
          <a:endParaRPr lang="en-IN" sz="1300" b="1" kern="1200">
            <a:latin typeface="Times New Roman" panose="02020603050405020304" pitchFamily="18" charset="0"/>
            <a:cs typeface="Times New Roman" panose="02020603050405020304" pitchFamily="18" charset="0"/>
          </a:endParaRPr>
        </a:p>
      </dsp:txBody>
      <dsp:txXfrm>
        <a:off x="3585601" y="0"/>
        <a:ext cx="1658472" cy="442981"/>
      </dsp:txXfrm>
    </dsp:sp>
    <dsp:sp modelId="{CF8E68F9-6FAB-4FF2-BAF9-2AF25B71F6DC}">
      <dsp:nvSpPr>
        <dsp:cNvPr id="0" name=""/>
        <dsp:cNvSpPr/>
      </dsp:nvSpPr>
      <dsp:spPr>
        <a:xfrm>
          <a:off x="5045273" y="0"/>
          <a:ext cx="2101453" cy="442981"/>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t>Go-To-Market Strategy</a:t>
          </a:r>
          <a:endParaRPr lang="en-IN" sz="1300" b="1" kern="1200"/>
        </a:p>
      </dsp:txBody>
      <dsp:txXfrm>
        <a:off x="5266764" y="0"/>
        <a:ext cx="1658472" cy="442981"/>
      </dsp:txXfrm>
    </dsp:sp>
    <dsp:sp modelId="{736CFDEA-4B59-4473-96FC-2FFF511B49F8}">
      <dsp:nvSpPr>
        <dsp:cNvPr id="0" name=""/>
        <dsp:cNvSpPr/>
      </dsp:nvSpPr>
      <dsp:spPr>
        <a:xfrm>
          <a:off x="6726435" y="0"/>
          <a:ext cx="2101453" cy="442981"/>
        </a:xfrm>
        <a:prstGeom prst="chevron">
          <a:avLst/>
        </a:prstGeom>
        <a:solidFill>
          <a:srgbClr val="B4C7E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b="1" kern="1200">
              <a:latin typeface="Times New Roman" panose="02020603050405020304" pitchFamily="18" charset="0"/>
              <a:cs typeface="Times New Roman" panose="02020603050405020304" pitchFamily="18" charset="0"/>
            </a:rPr>
            <a:t>AI Chip Industry Overview</a:t>
          </a:r>
          <a:endParaRPr lang="en-IN" sz="1200" b="1" kern="1200">
            <a:latin typeface="Times New Roman" panose="02020603050405020304" pitchFamily="18" charset="0"/>
            <a:cs typeface="Times New Roman" panose="02020603050405020304" pitchFamily="18" charset="0"/>
          </a:endParaRPr>
        </a:p>
      </dsp:txBody>
      <dsp:txXfrm>
        <a:off x="6947926" y="0"/>
        <a:ext cx="1658472" cy="442981"/>
      </dsp:txXfrm>
    </dsp:sp>
    <dsp:sp modelId="{F5037819-7C58-4B44-BE7D-18783F9B9840}">
      <dsp:nvSpPr>
        <dsp:cNvPr id="0" name=""/>
        <dsp:cNvSpPr/>
      </dsp:nvSpPr>
      <dsp:spPr>
        <a:xfrm>
          <a:off x="8407598" y="0"/>
          <a:ext cx="2101453" cy="442981"/>
        </a:xfrm>
        <a:prstGeom prst="chevron">
          <a:avLst/>
        </a:prstGeom>
        <a:solidFill>
          <a:srgbClr val="B4C7E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Our Strategy</a:t>
          </a:r>
          <a:endParaRPr lang="en-IN" sz="1300" b="1" kern="1200">
            <a:latin typeface="Times New Roman" panose="02020603050405020304" pitchFamily="18" charset="0"/>
            <a:cs typeface="Times New Roman" panose="02020603050405020304" pitchFamily="18" charset="0"/>
          </a:endParaRPr>
        </a:p>
      </dsp:txBody>
      <dsp:txXfrm>
        <a:off x="8629089" y="0"/>
        <a:ext cx="1658472" cy="442981"/>
      </dsp:txXfrm>
    </dsp:sp>
    <dsp:sp modelId="{CE8541FD-159D-416B-8D6C-97F036EA55B7}">
      <dsp:nvSpPr>
        <dsp:cNvPr id="0" name=""/>
        <dsp:cNvSpPr/>
      </dsp:nvSpPr>
      <dsp:spPr>
        <a:xfrm>
          <a:off x="10088760" y="0"/>
          <a:ext cx="2101453" cy="442981"/>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Viability</a:t>
          </a:r>
          <a:endParaRPr lang="en-IN" sz="1300" b="1" kern="1200">
            <a:latin typeface="Times New Roman" panose="02020603050405020304" pitchFamily="18" charset="0"/>
            <a:cs typeface="Times New Roman" panose="02020603050405020304" pitchFamily="18" charset="0"/>
          </a:endParaRPr>
        </a:p>
      </dsp:txBody>
      <dsp:txXfrm>
        <a:off x="10310251" y="0"/>
        <a:ext cx="1658472" cy="4429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9DE3E-C0F9-4BE5-8BC5-C9E977ED696A}">
      <dsp:nvSpPr>
        <dsp:cNvPr id="0" name=""/>
        <dsp:cNvSpPr/>
      </dsp:nvSpPr>
      <dsp:spPr>
        <a:xfrm>
          <a:off x="0" y="0"/>
          <a:ext cx="2101453" cy="442981"/>
        </a:xfrm>
        <a:prstGeom prst="homePlate">
          <a:avLst/>
        </a:prstGeom>
        <a:solidFill>
          <a:srgbClr val="B9CDE5"/>
        </a:solidFill>
        <a:ln w="25400" cap="flat" cmpd="sng" algn="ctr">
          <a:noFill/>
          <a:prstDash val="solid"/>
        </a:ln>
        <a:effectLst>
          <a:outerShdw blurRad="44450" dist="27940" dir="5400000" algn="ctr" rotWithShape="0">
            <a:srgbClr val="000000">
              <a:alpha val="32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bg1"/>
              </a:solidFill>
            </a:rPr>
            <a:t>Industry Overview</a:t>
          </a:r>
          <a:endParaRPr lang="en-IN" sz="1400" b="1" kern="1200">
            <a:solidFill>
              <a:schemeClr val="bg1"/>
            </a:solidFill>
          </a:endParaRPr>
        </a:p>
      </dsp:txBody>
      <dsp:txXfrm>
        <a:off x="0" y="0"/>
        <a:ext cx="1990708" cy="442981"/>
      </dsp:txXfrm>
    </dsp:sp>
    <dsp:sp modelId="{B86FC2F0-B6F7-4B4E-9957-1FAE16058B81}">
      <dsp:nvSpPr>
        <dsp:cNvPr id="0" name=""/>
        <dsp:cNvSpPr/>
      </dsp:nvSpPr>
      <dsp:spPr>
        <a:xfrm>
          <a:off x="1682948" y="0"/>
          <a:ext cx="2101453" cy="442981"/>
        </a:xfrm>
        <a:prstGeom prst="chevron">
          <a:avLst/>
        </a:prstGeom>
        <a:solidFill>
          <a:srgbClr val="4472C4"/>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Revenue Model and Feasibility</a:t>
          </a:r>
          <a:endParaRPr lang="en-IN" sz="1300" b="1" kern="1200">
            <a:latin typeface="Times New Roman" panose="02020603050405020304" pitchFamily="18" charset="0"/>
            <a:cs typeface="Times New Roman" panose="02020603050405020304" pitchFamily="18" charset="0"/>
          </a:endParaRPr>
        </a:p>
      </dsp:txBody>
      <dsp:txXfrm>
        <a:off x="1904439" y="0"/>
        <a:ext cx="1658472" cy="442981"/>
      </dsp:txXfrm>
    </dsp:sp>
    <dsp:sp modelId="{ADB7F03C-A330-4AF3-B23C-D213CEE641D8}">
      <dsp:nvSpPr>
        <dsp:cNvPr id="0" name=""/>
        <dsp:cNvSpPr/>
      </dsp:nvSpPr>
      <dsp:spPr>
        <a:xfrm>
          <a:off x="3364110" y="0"/>
          <a:ext cx="2101453" cy="442981"/>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t>Go-To-Market Strategy</a:t>
          </a:r>
          <a:endParaRPr lang="en-IN" sz="1300" b="1" kern="1200">
            <a:latin typeface="Times New Roman" panose="02020603050405020304" pitchFamily="18" charset="0"/>
            <a:cs typeface="Times New Roman" panose="02020603050405020304" pitchFamily="18" charset="0"/>
          </a:endParaRPr>
        </a:p>
      </dsp:txBody>
      <dsp:txXfrm>
        <a:off x="3585601" y="0"/>
        <a:ext cx="1658472" cy="442981"/>
      </dsp:txXfrm>
    </dsp:sp>
    <dsp:sp modelId="{CF8E68F9-6FAB-4FF2-BAF9-2AF25B71F6DC}">
      <dsp:nvSpPr>
        <dsp:cNvPr id="0" name=""/>
        <dsp:cNvSpPr/>
      </dsp:nvSpPr>
      <dsp:spPr>
        <a:xfrm>
          <a:off x="5045273" y="0"/>
          <a:ext cx="2101453" cy="442981"/>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t>Oversaturation Issue</a:t>
          </a:r>
          <a:endParaRPr lang="en-IN" sz="1300" b="1" kern="1200"/>
        </a:p>
      </dsp:txBody>
      <dsp:txXfrm>
        <a:off x="5266764" y="0"/>
        <a:ext cx="1658472" cy="442981"/>
      </dsp:txXfrm>
    </dsp:sp>
    <dsp:sp modelId="{736CFDEA-4B59-4473-96FC-2FFF511B49F8}">
      <dsp:nvSpPr>
        <dsp:cNvPr id="0" name=""/>
        <dsp:cNvSpPr/>
      </dsp:nvSpPr>
      <dsp:spPr>
        <a:xfrm>
          <a:off x="6726435" y="0"/>
          <a:ext cx="2101453" cy="442981"/>
        </a:xfrm>
        <a:prstGeom prst="chevron">
          <a:avLst/>
        </a:prstGeom>
        <a:solidFill>
          <a:srgbClr val="B4C7E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b="1" kern="1200">
              <a:latin typeface="Times New Roman" panose="02020603050405020304" pitchFamily="18" charset="0"/>
              <a:cs typeface="Times New Roman" panose="02020603050405020304" pitchFamily="18" charset="0"/>
            </a:rPr>
            <a:t>AI Chip Industry &amp; Challenges</a:t>
          </a:r>
          <a:endParaRPr lang="en-IN" sz="1200" b="1" kern="1200">
            <a:latin typeface="Times New Roman" panose="02020603050405020304" pitchFamily="18" charset="0"/>
            <a:cs typeface="Times New Roman" panose="02020603050405020304" pitchFamily="18" charset="0"/>
          </a:endParaRPr>
        </a:p>
      </dsp:txBody>
      <dsp:txXfrm>
        <a:off x="6947926" y="0"/>
        <a:ext cx="1658472" cy="442981"/>
      </dsp:txXfrm>
    </dsp:sp>
    <dsp:sp modelId="{F5037819-7C58-4B44-BE7D-18783F9B9840}">
      <dsp:nvSpPr>
        <dsp:cNvPr id="0" name=""/>
        <dsp:cNvSpPr/>
      </dsp:nvSpPr>
      <dsp:spPr>
        <a:xfrm>
          <a:off x="8407598" y="0"/>
          <a:ext cx="2101453" cy="442981"/>
        </a:xfrm>
        <a:prstGeom prst="chevron">
          <a:avLst/>
        </a:prstGeom>
        <a:solidFill>
          <a:srgbClr val="B4C7E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Our Strategy</a:t>
          </a:r>
          <a:endParaRPr lang="en-IN" sz="1300" b="1" kern="1200">
            <a:latin typeface="Times New Roman" panose="02020603050405020304" pitchFamily="18" charset="0"/>
            <a:cs typeface="Times New Roman" panose="02020603050405020304" pitchFamily="18" charset="0"/>
          </a:endParaRPr>
        </a:p>
      </dsp:txBody>
      <dsp:txXfrm>
        <a:off x="8629089" y="0"/>
        <a:ext cx="1658472" cy="442981"/>
      </dsp:txXfrm>
    </dsp:sp>
    <dsp:sp modelId="{CE8541FD-159D-416B-8D6C-97F036EA55B7}">
      <dsp:nvSpPr>
        <dsp:cNvPr id="0" name=""/>
        <dsp:cNvSpPr/>
      </dsp:nvSpPr>
      <dsp:spPr>
        <a:xfrm>
          <a:off x="10088760" y="0"/>
          <a:ext cx="2101453" cy="442981"/>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Viability</a:t>
          </a:r>
          <a:endParaRPr lang="en-IN" sz="1300" b="1" kern="1200">
            <a:latin typeface="Times New Roman" panose="02020603050405020304" pitchFamily="18" charset="0"/>
            <a:cs typeface="Times New Roman" panose="02020603050405020304" pitchFamily="18" charset="0"/>
          </a:endParaRPr>
        </a:p>
      </dsp:txBody>
      <dsp:txXfrm>
        <a:off x="10310251" y="0"/>
        <a:ext cx="1658472" cy="4429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9DE3E-C0F9-4BE5-8BC5-C9E977ED696A}">
      <dsp:nvSpPr>
        <dsp:cNvPr id="0" name=""/>
        <dsp:cNvSpPr/>
      </dsp:nvSpPr>
      <dsp:spPr>
        <a:xfrm>
          <a:off x="0" y="0"/>
          <a:ext cx="2101453" cy="442981"/>
        </a:xfrm>
        <a:prstGeom prst="homePlate">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bg1"/>
              </a:solidFill>
            </a:rPr>
            <a:t>Industry Overview</a:t>
          </a:r>
          <a:endParaRPr lang="en-IN" sz="1400" b="1" kern="1200">
            <a:solidFill>
              <a:schemeClr val="bg1"/>
            </a:solidFill>
          </a:endParaRPr>
        </a:p>
      </dsp:txBody>
      <dsp:txXfrm>
        <a:off x="0" y="0"/>
        <a:ext cx="1990708" cy="442981"/>
      </dsp:txXfrm>
    </dsp:sp>
    <dsp:sp modelId="{B86FC2F0-B6F7-4B4E-9957-1FAE16058B81}">
      <dsp:nvSpPr>
        <dsp:cNvPr id="0" name=""/>
        <dsp:cNvSpPr/>
      </dsp:nvSpPr>
      <dsp:spPr>
        <a:xfrm>
          <a:off x="1682948" y="0"/>
          <a:ext cx="2101453" cy="442981"/>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Revenue Model</a:t>
          </a:r>
          <a:endParaRPr lang="en-IN" sz="1300" b="1" kern="1200">
            <a:latin typeface="Times New Roman" panose="02020603050405020304" pitchFamily="18" charset="0"/>
            <a:cs typeface="Times New Roman" panose="02020603050405020304" pitchFamily="18" charset="0"/>
          </a:endParaRPr>
        </a:p>
      </dsp:txBody>
      <dsp:txXfrm>
        <a:off x="1904439" y="0"/>
        <a:ext cx="1658472" cy="442981"/>
      </dsp:txXfrm>
    </dsp:sp>
    <dsp:sp modelId="{ADB7F03C-A330-4AF3-B23C-D213CEE641D8}">
      <dsp:nvSpPr>
        <dsp:cNvPr id="0" name=""/>
        <dsp:cNvSpPr/>
      </dsp:nvSpPr>
      <dsp:spPr>
        <a:xfrm>
          <a:off x="3364110" y="0"/>
          <a:ext cx="2101453" cy="442981"/>
        </a:xfrm>
        <a:prstGeom prst="chevron">
          <a:avLst/>
        </a:prstGeom>
        <a:solidFill>
          <a:srgbClr val="4472C4"/>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Feasibility</a:t>
          </a:r>
          <a:endParaRPr lang="en-IN" sz="1300" b="1" kern="1200">
            <a:latin typeface="Times New Roman" panose="02020603050405020304" pitchFamily="18" charset="0"/>
            <a:cs typeface="Times New Roman" panose="02020603050405020304" pitchFamily="18" charset="0"/>
          </a:endParaRPr>
        </a:p>
      </dsp:txBody>
      <dsp:txXfrm>
        <a:off x="3585601" y="0"/>
        <a:ext cx="1658472" cy="442981"/>
      </dsp:txXfrm>
    </dsp:sp>
    <dsp:sp modelId="{CF8E68F9-6FAB-4FF2-BAF9-2AF25B71F6DC}">
      <dsp:nvSpPr>
        <dsp:cNvPr id="0" name=""/>
        <dsp:cNvSpPr/>
      </dsp:nvSpPr>
      <dsp:spPr>
        <a:xfrm>
          <a:off x="5045273" y="0"/>
          <a:ext cx="2101453" cy="442981"/>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t>Go-To-Market Strategy</a:t>
          </a:r>
          <a:endParaRPr lang="en-IN" sz="1300" b="1" kern="1200"/>
        </a:p>
      </dsp:txBody>
      <dsp:txXfrm>
        <a:off x="5266764" y="0"/>
        <a:ext cx="1658472" cy="442981"/>
      </dsp:txXfrm>
    </dsp:sp>
    <dsp:sp modelId="{736CFDEA-4B59-4473-96FC-2FFF511B49F8}">
      <dsp:nvSpPr>
        <dsp:cNvPr id="0" name=""/>
        <dsp:cNvSpPr/>
      </dsp:nvSpPr>
      <dsp:spPr>
        <a:xfrm>
          <a:off x="6726435" y="0"/>
          <a:ext cx="2101453" cy="442981"/>
        </a:xfrm>
        <a:prstGeom prst="chevron">
          <a:avLst/>
        </a:prstGeom>
        <a:solidFill>
          <a:srgbClr val="B4C7E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b="1" kern="1200">
              <a:latin typeface="Times New Roman" panose="02020603050405020304" pitchFamily="18" charset="0"/>
              <a:cs typeface="Times New Roman" panose="02020603050405020304" pitchFamily="18" charset="0"/>
            </a:rPr>
            <a:t>AI Chip Industry Overview</a:t>
          </a:r>
          <a:endParaRPr lang="en-IN" sz="1200" b="1" kern="1200">
            <a:latin typeface="Times New Roman" panose="02020603050405020304" pitchFamily="18" charset="0"/>
            <a:cs typeface="Times New Roman" panose="02020603050405020304" pitchFamily="18" charset="0"/>
          </a:endParaRPr>
        </a:p>
      </dsp:txBody>
      <dsp:txXfrm>
        <a:off x="6947926" y="0"/>
        <a:ext cx="1658472" cy="442981"/>
      </dsp:txXfrm>
    </dsp:sp>
    <dsp:sp modelId="{F5037819-7C58-4B44-BE7D-18783F9B9840}">
      <dsp:nvSpPr>
        <dsp:cNvPr id="0" name=""/>
        <dsp:cNvSpPr/>
      </dsp:nvSpPr>
      <dsp:spPr>
        <a:xfrm>
          <a:off x="8407598" y="0"/>
          <a:ext cx="2101453" cy="442981"/>
        </a:xfrm>
        <a:prstGeom prst="chevron">
          <a:avLst/>
        </a:prstGeom>
        <a:solidFill>
          <a:srgbClr val="B4C7E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Our Strategy</a:t>
          </a:r>
          <a:endParaRPr lang="en-IN" sz="1300" b="1" kern="1200">
            <a:latin typeface="Times New Roman" panose="02020603050405020304" pitchFamily="18" charset="0"/>
            <a:cs typeface="Times New Roman" panose="02020603050405020304" pitchFamily="18" charset="0"/>
          </a:endParaRPr>
        </a:p>
      </dsp:txBody>
      <dsp:txXfrm>
        <a:off x="8629089" y="0"/>
        <a:ext cx="1658472" cy="442981"/>
      </dsp:txXfrm>
    </dsp:sp>
    <dsp:sp modelId="{CE8541FD-159D-416B-8D6C-97F036EA55B7}">
      <dsp:nvSpPr>
        <dsp:cNvPr id="0" name=""/>
        <dsp:cNvSpPr/>
      </dsp:nvSpPr>
      <dsp:spPr>
        <a:xfrm>
          <a:off x="10088760" y="0"/>
          <a:ext cx="2101453" cy="442981"/>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Viability</a:t>
          </a:r>
          <a:endParaRPr lang="en-IN" sz="1300" b="1" kern="1200">
            <a:latin typeface="Times New Roman" panose="02020603050405020304" pitchFamily="18" charset="0"/>
            <a:cs typeface="Times New Roman" panose="02020603050405020304" pitchFamily="18" charset="0"/>
          </a:endParaRPr>
        </a:p>
      </dsp:txBody>
      <dsp:txXfrm>
        <a:off x="10310251" y="0"/>
        <a:ext cx="1658472" cy="4429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9DE3E-C0F9-4BE5-8BC5-C9E977ED696A}">
      <dsp:nvSpPr>
        <dsp:cNvPr id="0" name=""/>
        <dsp:cNvSpPr/>
      </dsp:nvSpPr>
      <dsp:spPr>
        <a:xfrm>
          <a:off x="0" y="0"/>
          <a:ext cx="2101453" cy="442981"/>
        </a:xfrm>
        <a:prstGeom prst="homePlate">
          <a:avLst/>
        </a:prstGeom>
        <a:solidFill>
          <a:srgbClr val="B9CDE5"/>
        </a:solidFill>
        <a:ln w="25400" cap="flat" cmpd="sng" algn="ctr">
          <a:noFill/>
          <a:prstDash val="solid"/>
        </a:ln>
        <a:effectLst>
          <a:outerShdw blurRad="44450" dist="27940" dir="5400000" algn="ctr" rotWithShape="0">
            <a:srgbClr val="000000">
              <a:alpha val="32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bg1"/>
              </a:solidFill>
            </a:rPr>
            <a:t>Industry Overview</a:t>
          </a:r>
          <a:endParaRPr lang="en-IN" sz="1400" b="1" kern="1200">
            <a:solidFill>
              <a:schemeClr val="bg1"/>
            </a:solidFill>
          </a:endParaRPr>
        </a:p>
      </dsp:txBody>
      <dsp:txXfrm>
        <a:off x="0" y="0"/>
        <a:ext cx="1990708" cy="442981"/>
      </dsp:txXfrm>
    </dsp:sp>
    <dsp:sp modelId="{B86FC2F0-B6F7-4B4E-9957-1FAE16058B81}">
      <dsp:nvSpPr>
        <dsp:cNvPr id="0" name=""/>
        <dsp:cNvSpPr/>
      </dsp:nvSpPr>
      <dsp:spPr>
        <a:xfrm>
          <a:off x="1682948" y="0"/>
          <a:ext cx="2101453" cy="442981"/>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Revenue Model and Feasibility</a:t>
          </a:r>
          <a:endParaRPr lang="en-IN" sz="1300" b="1" kern="1200">
            <a:latin typeface="Times New Roman" panose="02020603050405020304" pitchFamily="18" charset="0"/>
            <a:cs typeface="Times New Roman" panose="02020603050405020304" pitchFamily="18" charset="0"/>
          </a:endParaRPr>
        </a:p>
      </dsp:txBody>
      <dsp:txXfrm>
        <a:off x="1904439" y="0"/>
        <a:ext cx="1658472" cy="442981"/>
      </dsp:txXfrm>
    </dsp:sp>
    <dsp:sp modelId="{ADB7F03C-A330-4AF3-B23C-D213CEE641D8}">
      <dsp:nvSpPr>
        <dsp:cNvPr id="0" name=""/>
        <dsp:cNvSpPr/>
      </dsp:nvSpPr>
      <dsp:spPr>
        <a:xfrm>
          <a:off x="3364110" y="0"/>
          <a:ext cx="2101453" cy="442981"/>
        </a:xfrm>
        <a:prstGeom prst="chevron">
          <a:avLst/>
        </a:prstGeom>
        <a:solidFill>
          <a:srgbClr val="4472C4"/>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t>Go-To-Market Strategy</a:t>
          </a:r>
          <a:endParaRPr lang="en-IN" sz="1300" b="1" kern="1200">
            <a:latin typeface="Times New Roman" panose="02020603050405020304" pitchFamily="18" charset="0"/>
            <a:cs typeface="Times New Roman" panose="02020603050405020304" pitchFamily="18" charset="0"/>
          </a:endParaRPr>
        </a:p>
      </dsp:txBody>
      <dsp:txXfrm>
        <a:off x="3585601" y="0"/>
        <a:ext cx="1658472" cy="442981"/>
      </dsp:txXfrm>
    </dsp:sp>
    <dsp:sp modelId="{CF8E68F9-6FAB-4FF2-BAF9-2AF25B71F6DC}">
      <dsp:nvSpPr>
        <dsp:cNvPr id="0" name=""/>
        <dsp:cNvSpPr/>
      </dsp:nvSpPr>
      <dsp:spPr>
        <a:xfrm>
          <a:off x="5045273" y="0"/>
          <a:ext cx="2101453" cy="442981"/>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t>Oversaturation Issue</a:t>
          </a:r>
          <a:endParaRPr lang="en-IN" sz="1300" b="1" kern="1200"/>
        </a:p>
      </dsp:txBody>
      <dsp:txXfrm>
        <a:off x="5266764" y="0"/>
        <a:ext cx="1658472" cy="442981"/>
      </dsp:txXfrm>
    </dsp:sp>
    <dsp:sp modelId="{736CFDEA-4B59-4473-96FC-2FFF511B49F8}">
      <dsp:nvSpPr>
        <dsp:cNvPr id="0" name=""/>
        <dsp:cNvSpPr/>
      </dsp:nvSpPr>
      <dsp:spPr>
        <a:xfrm>
          <a:off x="6726435" y="0"/>
          <a:ext cx="2101453" cy="442981"/>
        </a:xfrm>
        <a:prstGeom prst="chevron">
          <a:avLst/>
        </a:prstGeom>
        <a:solidFill>
          <a:srgbClr val="B4C7E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b="1" kern="1200">
              <a:latin typeface="Times New Roman" panose="02020603050405020304" pitchFamily="18" charset="0"/>
              <a:cs typeface="Times New Roman" panose="02020603050405020304" pitchFamily="18" charset="0"/>
            </a:rPr>
            <a:t>AI Chip Industry &amp; Challenges</a:t>
          </a:r>
          <a:endParaRPr lang="en-IN" sz="1200" b="1" kern="1200">
            <a:latin typeface="Times New Roman" panose="02020603050405020304" pitchFamily="18" charset="0"/>
            <a:cs typeface="Times New Roman" panose="02020603050405020304" pitchFamily="18" charset="0"/>
          </a:endParaRPr>
        </a:p>
      </dsp:txBody>
      <dsp:txXfrm>
        <a:off x="6947926" y="0"/>
        <a:ext cx="1658472" cy="442981"/>
      </dsp:txXfrm>
    </dsp:sp>
    <dsp:sp modelId="{F5037819-7C58-4B44-BE7D-18783F9B9840}">
      <dsp:nvSpPr>
        <dsp:cNvPr id="0" name=""/>
        <dsp:cNvSpPr/>
      </dsp:nvSpPr>
      <dsp:spPr>
        <a:xfrm>
          <a:off x="8407598" y="0"/>
          <a:ext cx="2101453" cy="442981"/>
        </a:xfrm>
        <a:prstGeom prst="chevron">
          <a:avLst/>
        </a:prstGeom>
        <a:solidFill>
          <a:srgbClr val="B4C7E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Our Strategy</a:t>
          </a:r>
          <a:endParaRPr lang="en-IN" sz="1300" b="1" kern="1200">
            <a:latin typeface="Times New Roman" panose="02020603050405020304" pitchFamily="18" charset="0"/>
            <a:cs typeface="Times New Roman" panose="02020603050405020304" pitchFamily="18" charset="0"/>
          </a:endParaRPr>
        </a:p>
      </dsp:txBody>
      <dsp:txXfrm>
        <a:off x="8629089" y="0"/>
        <a:ext cx="1658472" cy="442981"/>
      </dsp:txXfrm>
    </dsp:sp>
    <dsp:sp modelId="{CE8541FD-159D-416B-8D6C-97F036EA55B7}">
      <dsp:nvSpPr>
        <dsp:cNvPr id="0" name=""/>
        <dsp:cNvSpPr/>
      </dsp:nvSpPr>
      <dsp:spPr>
        <a:xfrm>
          <a:off x="10088760" y="0"/>
          <a:ext cx="2101453" cy="442981"/>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Viability</a:t>
          </a:r>
          <a:endParaRPr lang="en-IN" sz="1300" b="1" kern="1200">
            <a:latin typeface="Times New Roman" panose="02020603050405020304" pitchFamily="18" charset="0"/>
            <a:cs typeface="Times New Roman" panose="02020603050405020304" pitchFamily="18" charset="0"/>
          </a:endParaRPr>
        </a:p>
      </dsp:txBody>
      <dsp:txXfrm>
        <a:off x="10310251" y="0"/>
        <a:ext cx="1658472" cy="4429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9DE3E-C0F9-4BE5-8BC5-C9E977ED696A}">
      <dsp:nvSpPr>
        <dsp:cNvPr id="0" name=""/>
        <dsp:cNvSpPr/>
      </dsp:nvSpPr>
      <dsp:spPr>
        <a:xfrm>
          <a:off x="0" y="0"/>
          <a:ext cx="2101453" cy="442981"/>
        </a:xfrm>
        <a:prstGeom prst="homePlate">
          <a:avLst/>
        </a:prstGeom>
        <a:solidFill>
          <a:srgbClr val="B9CDE5"/>
        </a:solidFill>
        <a:ln w="25400" cap="flat" cmpd="sng" algn="ctr">
          <a:noFill/>
          <a:prstDash val="solid"/>
        </a:ln>
        <a:effectLst>
          <a:outerShdw blurRad="44450" dist="27940" dir="5400000" algn="ctr" rotWithShape="0">
            <a:srgbClr val="000000">
              <a:alpha val="32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bg1"/>
              </a:solidFill>
            </a:rPr>
            <a:t>Industry Overview</a:t>
          </a:r>
          <a:endParaRPr lang="en-IN" sz="1400" b="1" kern="1200">
            <a:solidFill>
              <a:schemeClr val="bg1"/>
            </a:solidFill>
          </a:endParaRPr>
        </a:p>
      </dsp:txBody>
      <dsp:txXfrm>
        <a:off x="0" y="0"/>
        <a:ext cx="1990708" cy="442981"/>
      </dsp:txXfrm>
    </dsp:sp>
    <dsp:sp modelId="{B86FC2F0-B6F7-4B4E-9957-1FAE16058B81}">
      <dsp:nvSpPr>
        <dsp:cNvPr id="0" name=""/>
        <dsp:cNvSpPr/>
      </dsp:nvSpPr>
      <dsp:spPr>
        <a:xfrm>
          <a:off x="1682948" y="0"/>
          <a:ext cx="2101453" cy="442981"/>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Revenue Model and Feasibility</a:t>
          </a:r>
          <a:endParaRPr lang="en-IN" sz="1300" b="1" kern="1200">
            <a:latin typeface="Times New Roman" panose="02020603050405020304" pitchFamily="18" charset="0"/>
            <a:cs typeface="Times New Roman" panose="02020603050405020304" pitchFamily="18" charset="0"/>
          </a:endParaRPr>
        </a:p>
      </dsp:txBody>
      <dsp:txXfrm>
        <a:off x="1904439" y="0"/>
        <a:ext cx="1658472" cy="442981"/>
      </dsp:txXfrm>
    </dsp:sp>
    <dsp:sp modelId="{ADB7F03C-A330-4AF3-B23C-D213CEE641D8}">
      <dsp:nvSpPr>
        <dsp:cNvPr id="0" name=""/>
        <dsp:cNvSpPr/>
      </dsp:nvSpPr>
      <dsp:spPr>
        <a:xfrm>
          <a:off x="3364110" y="0"/>
          <a:ext cx="2101453" cy="442981"/>
        </a:xfrm>
        <a:prstGeom prst="chevron">
          <a:avLst/>
        </a:prstGeom>
        <a:solidFill>
          <a:srgbClr val="B9CDE5"/>
        </a:solidFill>
        <a:ln w="25400" cap="flat" cmpd="sng" algn="ctr">
          <a:noFill/>
          <a:prstDash val="solid"/>
        </a:ln>
        <a:effectLst>
          <a:outerShdw blurRad="44450" dist="27940" dir="5400000" algn="ctr" rotWithShape="0">
            <a:srgbClr val="000000">
              <a:alpha val="32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t>Go-To-Market Strategy</a:t>
          </a:r>
          <a:endParaRPr lang="en-IN" sz="1300" b="1" kern="1200">
            <a:latin typeface="Times New Roman" panose="02020603050405020304" pitchFamily="18" charset="0"/>
            <a:cs typeface="Times New Roman" panose="02020603050405020304" pitchFamily="18" charset="0"/>
          </a:endParaRPr>
        </a:p>
      </dsp:txBody>
      <dsp:txXfrm>
        <a:off x="3585601" y="0"/>
        <a:ext cx="1658472" cy="442981"/>
      </dsp:txXfrm>
    </dsp:sp>
    <dsp:sp modelId="{CF8E68F9-6FAB-4FF2-BAF9-2AF25B71F6DC}">
      <dsp:nvSpPr>
        <dsp:cNvPr id="0" name=""/>
        <dsp:cNvSpPr/>
      </dsp:nvSpPr>
      <dsp:spPr>
        <a:xfrm>
          <a:off x="5045273" y="0"/>
          <a:ext cx="2101453" cy="442981"/>
        </a:xfrm>
        <a:prstGeom prst="chevron">
          <a:avLst/>
        </a:prstGeom>
        <a:solidFill>
          <a:srgbClr val="4472C4"/>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t>Oversaturation Issue</a:t>
          </a:r>
          <a:endParaRPr lang="en-IN" sz="1300" b="1" kern="1200"/>
        </a:p>
      </dsp:txBody>
      <dsp:txXfrm>
        <a:off x="5266764" y="0"/>
        <a:ext cx="1658472" cy="442981"/>
      </dsp:txXfrm>
    </dsp:sp>
    <dsp:sp modelId="{736CFDEA-4B59-4473-96FC-2FFF511B49F8}">
      <dsp:nvSpPr>
        <dsp:cNvPr id="0" name=""/>
        <dsp:cNvSpPr/>
      </dsp:nvSpPr>
      <dsp:spPr>
        <a:xfrm>
          <a:off x="6726435" y="0"/>
          <a:ext cx="2101453" cy="442981"/>
        </a:xfrm>
        <a:prstGeom prst="chevron">
          <a:avLst/>
        </a:prstGeom>
        <a:solidFill>
          <a:srgbClr val="B4C7E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b="1" kern="1200">
              <a:latin typeface="Times New Roman" panose="02020603050405020304" pitchFamily="18" charset="0"/>
              <a:cs typeface="Times New Roman" panose="02020603050405020304" pitchFamily="18" charset="0"/>
            </a:rPr>
            <a:t>AI Chip Industry &amp; Challenges</a:t>
          </a:r>
          <a:endParaRPr lang="en-IN" sz="1200" b="1" kern="1200">
            <a:latin typeface="Times New Roman" panose="02020603050405020304" pitchFamily="18" charset="0"/>
            <a:cs typeface="Times New Roman" panose="02020603050405020304" pitchFamily="18" charset="0"/>
          </a:endParaRPr>
        </a:p>
      </dsp:txBody>
      <dsp:txXfrm>
        <a:off x="6947926" y="0"/>
        <a:ext cx="1658472" cy="442981"/>
      </dsp:txXfrm>
    </dsp:sp>
    <dsp:sp modelId="{F5037819-7C58-4B44-BE7D-18783F9B9840}">
      <dsp:nvSpPr>
        <dsp:cNvPr id="0" name=""/>
        <dsp:cNvSpPr/>
      </dsp:nvSpPr>
      <dsp:spPr>
        <a:xfrm>
          <a:off x="8407598" y="0"/>
          <a:ext cx="2101453" cy="442981"/>
        </a:xfrm>
        <a:prstGeom prst="chevron">
          <a:avLst/>
        </a:prstGeom>
        <a:solidFill>
          <a:srgbClr val="B4C7E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Our Strategy</a:t>
          </a:r>
          <a:endParaRPr lang="en-IN" sz="1300" b="1" kern="1200">
            <a:latin typeface="Times New Roman" panose="02020603050405020304" pitchFamily="18" charset="0"/>
            <a:cs typeface="Times New Roman" panose="02020603050405020304" pitchFamily="18" charset="0"/>
          </a:endParaRPr>
        </a:p>
      </dsp:txBody>
      <dsp:txXfrm>
        <a:off x="8629089" y="0"/>
        <a:ext cx="1658472" cy="442981"/>
      </dsp:txXfrm>
    </dsp:sp>
    <dsp:sp modelId="{CE8541FD-159D-416B-8D6C-97F036EA55B7}">
      <dsp:nvSpPr>
        <dsp:cNvPr id="0" name=""/>
        <dsp:cNvSpPr/>
      </dsp:nvSpPr>
      <dsp:spPr>
        <a:xfrm>
          <a:off x="10088760" y="0"/>
          <a:ext cx="2101453" cy="442981"/>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Viability</a:t>
          </a:r>
          <a:endParaRPr lang="en-IN" sz="1300" b="1" kern="1200">
            <a:latin typeface="Times New Roman" panose="02020603050405020304" pitchFamily="18" charset="0"/>
            <a:cs typeface="Times New Roman" panose="02020603050405020304" pitchFamily="18" charset="0"/>
          </a:endParaRPr>
        </a:p>
      </dsp:txBody>
      <dsp:txXfrm>
        <a:off x="10310251" y="0"/>
        <a:ext cx="1658472" cy="4429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9DE3E-C0F9-4BE5-8BC5-C9E977ED696A}">
      <dsp:nvSpPr>
        <dsp:cNvPr id="0" name=""/>
        <dsp:cNvSpPr/>
      </dsp:nvSpPr>
      <dsp:spPr>
        <a:xfrm>
          <a:off x="0" y="0"/>
          <a:ext cx="2101453" cy="442981"/>
        </a:xfrm>
        <a:prstGeom prst="homePlat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bg1"/>
              </a:solidFill>
            </a:rPr>
            <a:t>Industry Overview</a:t>
          </a:r>
          <a:endParaRPr lang="en-IN" sz="1400" b="1" kern="1200">
            <a:solidFill>
              <a:schemeClr val="bg1"/>
            </a:solidFill>
          </a:endParaRPr>
        </a:p>
      </dsp:txBody>
      <dsp:txXfrm>
        <a:off x="0" y="0"/>
        <a:ext cx="1990708" cy="442981"/>
      </dsp:txXfrm>
    </dsp:sp>
    <dsp:sp modelId="{B86FC2F0-B6F7-4B4E-9957-1FAE16058B81}">
      <dsp:nvSpPr>
        <dsp:cNvPr id="0" name=""/>
        <dsp:cNvSpPr/>
      </dsp:nvSpPr>
      <dsp:spPr>
        <a:xfrm>
          <a:off x="1682948"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Revenue Model</a:t>
          </a:r>
          <a:endParaRPr lang="en-IN" sz="1300" b="1" kern="1200">
            <a:latin typeface="Times New Roman" panose="02020603050405020304" pitchFamily="18" charset="0"/>
            <a:cs typeface="Times New Roman" panose="02020603050405020304" pitchFamily="18" charset="0"/>
          </a:endParaRPr>
        </a:p>
      </dsp:txBody>
      <dsp:txXfrm>
        <a:off x="1904439" y="0"/>
        <a:ext cx="1658472" cy="442981"/>
      </dsp:txXfrm>
    </dsp:sp>
    <dsp:sp modelId="{ADB7F03C-A330-4AF3-B23C-D213CEE641D8}">
      <dsp:nvSpPr>
        <dsp:cNvPr id="0" name=""/>
        <dsp:cNvSpPr/>
      </dsp:nvSpPr>
      <dsp:spPr>
        <a:xfrm>
          <a:off x="3364110"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Feasibility</a:t>
          </a:r>
          <a:endParaRPr lang="en-IN" sz="1300" b="1" kern="1200">
            <a:latin typeface="Times New Roman" panose="02020603050405020304" pitchFamily="18" charset="0"/>
            <a:cs typeface="Times New Roman" panose="02020603050405020304" pitchFamily="18" charset="0"/>
          </a:endParaRPr>
        </a:p>
      </dsp:txBody>
      <dsp:txXfrm>
        <a:off x="3585601" y="0"/>
        <a:ext cx="1658472" cy="442981"/>
      </dsp:txXfrm>
    </dsp:sp>
    <dsp:sp modelId="{CF8E68F9-6FAB-4FF2-BAF9-2AF25B71F6DC}">
      <dsp:nvSpPr>
        <dsp:cNvPr id="0" name=""/>
        <dsp:cNvSpPr/>
      </dsp:nvSpPr>
      <dsp:spPr>
        <a:xfrm>
          <a:off x="5045273"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t>Go-To-Market Strategy</a:t>
          </a:r>
          <a:endParaRPr lang="en-IN" sz="1300" b="1" kern="1200"/>
        </a:p>
      </dsp:txBody>
      <dsp:txXfrm>
        <a:off x="5266764" y="0"/>
        <a:ext cx="1658472" cy="442981"/>
      </dsp:txXfrm>
    </dsp:sp>
    <dsp:sp modelId="{736CFDEA-4B59-4473-96FC-2FFF511B49F8}">
      <dsp:nvSpPr>
        <dsp:cNvPr id="0" name=""/>
        <dsp:cNvSpPr/>
      </dsp:nvSpPr>
      <dsp:spPr>
        <a:xfrm>
          <a:off x="6726435" y="0"/>
          <a:ext cx="2101453" cy="442981"/>
        </a:xfrm>
        <a:prstGeom prst="chevron">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b="1" kern="1200">
              <a:latin typeface="Times New Roman" panose="02020603050405020304" pitchFamily="18" charset="0"/>
              <a:cs typeface="Times New Roman" panose="02020603050405020304" pitchFamily="18" charset="0"/>
            </a:rPr>
            <a:t>AI Chip Industry &amp; Challenges</a:t>
          </a:r>
          <a:endParaRPr lang="en-IN" sz="1200" b="1" kern="1200">
            <a:latin typeface="Times New Roman" panose="02020603050405020304" pitchFamily="18" charset="0"/>
            <a:cs typeface="Times New Roman" panose="02020603050405020304" pitchFamily="18" charset="0"/>
          </a:endParaRPr>
        </a:p>
      </dsp:txBody>
      <dsp:txXfrm>
        <a:off x="6947926" y="0"/>
        <a:ext cx="1658472" cy="442981"/>
      </dsp:txXfrm>
    </dsp:sp>
    <dsp:sp modelId="{F5037819-7C58-4B44-BE7D-18783F9B9840}">
      <dsp:nvSpPr>
        <dsp:cNvPr id="0" name=""/>
        <dsp:cNvSpPr/>
      </dsp:nvSpPr>
      <dsp:spPr>
        <a:xfrm>
          <a:off x="8407598"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Our Strategy</a:t>
          </a:r>
          <a:endParaRPr lang="en-IN" sz="1300" b="1" kern="1200">
            <a:latin typeface="Times New Roman" panose="02020603050405020304" pitchFamily="18" charset="0"/>
            <a:cs typeface="Times New Roman" panose="02020603050405020304" pitchFamily="18" charset="0"/>
          </a:endParaRPr>
        </a:p>
      </dsp:txBody>
      <dsp:txXfrm>
        <a:off x="8629089" y="0"/>
        <a:ext cx="1658472" cy="442981"/>
      </dsp:txXfrm>
    </dsp:sp>
    <dsp:sp modelId="{CE8541FD-159D-416B-8D6C-97F036EA55B7}">
      <dsp:nvSpPr>
        <dsp:cNvPr id="0" name=""/>
        <dsp:cNvSpPr/>
      </dsp:nvSpPr>
      <dsp:spPr>
        <a:xfrm>
          <a:off x="10088760"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Viability</a:t>
          </a:r>
          <a:endParaRPr lang="en-IN" sz="1300" b="1" kern="1200">
            <a:latin typeface="Times New Roman" panose="02020603050405020304" pitchFamily="18" charset="0"/>
            <a:cs typeface="Times New Roman" panose="02020603050405020304" pitchFamily="18" charset="0"/>
          </a:endParaRPr>
        </a:p>
      </dsp:txBody>
      <dsp:txXfrm>
        <a:off x="10310251" y="0"/>
        <a:ext cx="1658472" cy="4429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9DE3E-C0F9-4BE5-8BC5-C9E977ED696A}">
      <dsp:nvSpPr>
        <dsp:cNvPr id="0" name=""/>
        <dsp:cNvSpPr/>
      </dsp:nvSpPr>
      <dsp:spPr>
        <a:xfrm>
          <a:off x="0" y="0"/>
          <a:ext cx="2101453" cy="442981"/>
        </a:xfrm>
        <a:prstGeom prst="homePlat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bg1"/>
              </a:solidFill>
            </a:rPr>
            <a:t>Industry Overview</a:t>
          </a:r>
          <a:endParaRPr lang="en-IN" sz="1400" b="1" kern="1200">
            <a:solidFill>
              <a:schemeClr val="bg1"/>
            </a:solidFill>
          </a:endParaRPr>
        </a:p>
      </dsp:txBody>
      <dsp:txXfrm>
        <a:off x="0" y="0"/>
        <a:ext cx="1990708" cy="442981"/>
      </dsp:txXfrm>
    </dsp:sp>
    <dsp:sp modelId="{B86FC2F0-B6F7-4B4E-9957-1FAE16058B81}">
      <dsp:nvSpPr>
        <dsp:cNvPr id="0" name=""/>
        <dsp:cNvSpPr/>
      </dsp:nvSpPr>
      <dsp:spPr>
        <a:xfrm>
          <a:off x="1682948"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Revenue Model</a:t>
          </a:r>
          <a:endParaRPr lang="en-IN" sz="1300" b="1" kern="1200">
            <a:latin typeface="Times New Roman" panose="02020603050405020304" pitchFamily="18" charset="0"/>
            <a:cs typeface="Times New Roman" panose="02020603050405020304" pitchFamily="18" charset="0"/>
          </a:endParaRPr>
        </a:p>
      </dsp:txBody>
      <dsp:txXfrm>
        <a:off x="1904439" y="0"/>
        <a:ext cx="1658472" cy="442981"/>
      </dsp:txXfrm>
    </dsp:sp>
    <dsp:sp modelId="{ADB7F03C-A330-4AF3-B23C-D213CEE641D8}">
      <dsp:nvSpPr>
        <dsp:cNvPr id="0" name=""/>
        <dsp:cNvSpPr/>
      </dsp:nvSpPr>
      <dsp:spPr>
        <a:xfrm>
          <a:off x="3364110"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Feasibility</a:t>
          </a:r>
          <a:endParaRPr lang="en-IN" sz="1300" b="1" kern="1200">
            <a:latin typeface="Times New Roman" panose="02020603050405020304" pitchFamily="18" charset="0"/>
            <a:cs typeface="Times New Roman" panose="02020603050405020304" pitchFamily="18" charset="0"/>
          </a:endParaRPr>
        </a:p>
      </dsp:txBody>
      <dsp:txXfrm>
        <a:off x="3585601" y="0"/>
        <a:ext cx="1658472" cy="442981"/>
      </dsp:txXfrm>
    </dsp:sp>
    <dsp:sp modelId="{CF8E68F9-6FAB-4FF2-BAF9-2AF25B71F6DC}">
      <dsp:nvSpPr>
        <dsp:cNvPr id="0" name=""/>
        <dsp:cNvSpPr/>
      </dsp:nvSpPr>
      <dsp:spPr>
        <a:xfrm>
          <a:off x="5045273"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t>Go-To-Market Strategy</a:t>
          </a:r>
          <a:endParaRPr lang="en-IN" sz="1300" b="1" kern="1200"/>
        </a:p>
      </dsp:txBody>
      <dsp:txXfrm>
        <a:off x="5266764" y="0"/>
        <a:ext cx="1658472" cy="442981"/>
      </dsp:txXfrm>
    </dsp:sp>
    <dsp:sp modelId="{736CFDEA-4B59-4473-96FC-2FFF511B49F8}">
      <dsp:nvSpPr>
        <dsp:cNvPr id="0" name=""/>
        <dsp:cNvSpPr/>
      </dsp:nvSpPr>
      <dsp:spPr>
        <a:xfrm>
          <a:off x="6726435" y="0"/>
          <a:ext cx="2101453" cy="442981"/>
        </a:xfrm>
        <a:prstGeom prst="chevron">
          <a:avLst/>
        </a:prstGeom>
        <a:solidFill>
          <a:srgbClr val="B4C7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b="1" kern="1200">
              <a:latin typeface="Times New Roman" panose="02020603050405020304" pitchFamily="18" charset="0"/>
              <a:cs typeface="Times New Roman" panose="02020603050405020304" pitchFamily="18" charset="0"/>
            </a:rPr>
            <a:t>AI Chip Industry Overview</a:t>
          </a:r>
          <a:endParaRPr lang="en-IN" sz="1200" b="1" kern="1200">
            <a:latin typeface="Times New Roman" panose="02020603050405020304" pitchFamily="18" charset="0"/>
            <a:cs typeface="Times New Roman" panose="02020603050405020304" pitchFamily="18" charset="0"/>
          </a:endParaRPr>
        </a:p>
      </dsp:txBody>
      <dsp:txXfrm>
        <a:off x="6947926" y="0"/>
        <a:ext cx="1658472" cy="442981"/>
      </dsp:txXfrm>
    </dsp:sp>
    <dsp:sp modelId="{F5037819-7C58-4B44-BE7D-18783F9B9840}">
      <dsp:nvSpPr>
        <dsp:cNvPr id="0" name=""/>
        <dsp:cNvSpPr/>
      </dsp:nvSpPr>
      <dsp:spPr>
        <a:xfrm>
          <a:off x="8407598" y="0"/>
          <a:ext cx="2101453" cy="442981"/>
        </a:xfrm>
        <a:prstGeom prst="chevron">
          <a:avLst/>
        </a:prstGeom>
        <a:solidFill>
          <a:srgbClr val="4472C4"/>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Acquisition Strategy</a:t>
          </a:r>
          <a:endParaRPr lang="en-IN" sz="1300" b="1" kern="1200">
            <a:latin typeface="Times New Roman" panose="02020603050405020304" pitchFamily="18" charset="0"/>
            <a:cs typeface="Times New Roman" panose="02020603050405020304" pitchFamily="18" charset="0"/>
          </a:endParaRPr>
        </a:p>
      </dsp:txBody>
      <dsp:txXfrm>
        <a:off x="8629089" y="0"/>
        <a:ext cx="1658472" cy="442981"/>
      </dsp:txXfrm>
    </dsp:sp>
    <dsp:sp modelId="{CE8541FD-159D-416B-8D6C-97F036EA55B7}">
      <dsp:nvSpPr>
        <dsp:cNvPr id="0" name=""/>
        <dsp:cNvSpPr/>
      </dsp:nvSpPr>
      <dsp:spPr>
        <a:xfrm>
          <a:off x="10088760"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Viability</a:t>
          </a:r>
          <a:endParaRPr lang="en-IN" sz="1300" b="1" kern="1200">
            <a:latin typeface="Times New Roman" panose="02020603050405020304" pitchFamily="18" charset="0"/>
            <a:cs typeface="Times New Roman" panose="02020603050405020304" pitchFamily="18" charset="0"/>
          </a:endParaRPr>
        </a:p>
      </dsp:txBody>
      <dsp:txXfrm>
        <a:off x="10310251" y="0"/>
        <a:ext cx="1658472" cy="44298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9DE3E-C0F9-4BE5-8BC5-C9E977ED696A}">
      <dsp:nvSpPr>
        <dsp:cNvPr id="0" name=""/>
        <dsp:cNvSpPr/>
      </dsp:nvSpPr>
      <dsp:spPr>
        <a:xfrm>
          <a:off x="0" y="0"/>
          <a:ext cx="2101453" cy="442981"/>
        </a:xfrm>
        <a:prstGeom prst="homePlat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bg1"/>
              </a:solidFill>
            </a:rPr>
            <a:t>Industry Overview</a:t>
          </a:r>
          <a:endParaRPr lang="en-IN" sz="1400" b="1" kern="1200">
            <a:solidFill>
              <a:schemeClr val="bg1"/>
            </a:solidFill>
          </a:endParaRPr>
        </a:p>
      </dsp:txBody>
      <dsp:txXfrm>
        <a:off x="0" y="0"/>
        <a:ext cx="1990708" cy="442981"/>
      </dsp:txXfrm>
    </dsp:sp>
    <dsp:sp modelId="{B86FC2F0-B6F7-4B4E-9957-1FAE16058B81}">
      <dsp:nvSpPr>
        <dsp:cNvPr id="0" name=""/>
        <dsp:cNvSpPr/>
      </dsp:nvSpPr>
      <dsp:spPr>
        <a:xfrm>
          <a:off x="1682948"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Revenue Model</a:t>
          </a:r>
          <a:endParaRPr lang="en-IN" sz="1300" b="1" kern="1200">
            <a:latin typeface="Times New Roman" panose="02020603050405020304" pitchFamily="18" charset="0"/>
            <a:cs typeface="Times New Roman" panose="02020603050405020304" pitchFamily="18" charset="0"/>
          </a:endParaRPr>
        </a:p>
      </dsp:txBody>
      <dsp:txXfrm>
        <a:off x="1904439" y="0"/>
        <a:ext cx="1658472" cy="442981"/>
      </dsp:txXfrm>
    </dsp:sp>
    <dsp:sp modelId="{ADB7F03C-A330-4AF3-B23C-D213CEE641D8}">
      <dsp:nvSpPr>
        <dsp:cNvPr id="0" name=""/>
        <dsp:cNvSpPr/>
      </dsp:nvSpPr>
      <dsp:spPr>
        <a:xfrm>
          <a:off x="3364110"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Feasibility</a:t>
          </a:r>
          <a:endParaRPr lang="en-IN" sz="1300" b="1" kern="1200">
            <a:latin typeface="Times New Roman" panose="02020603050405020304" pitchFamily="18" charset="0"/>
            <a:cs typeface="Times New Roman" panose="02020603050405020304" pitchFamily="18" charset="0"/>
          </a:endParaRPr>
        </a:p>
      </dsp:txBody>
      <dsp:txXfrm>
        <a:off x="3585601" y="0"/>
        <a:ext cx="1658472" cy="442981"/>
      </dsp:txXfrm>
    </dsp:sp>
    <dsp:sp modelId="{CF8E68F9-6FAB-4FF2-BAF9-2AF25B71F6DC}">
      <dsp:nvSpPr>
        <dsp:cNvPr id="0" name=""/>
        <dsp:cNvSpPr/>
      </dsp:nvSpPr>
      <dsp:spPr>
        <a:xfrm>
          <a:off x="5045273"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t>Go-To-Market Strategy</a:t>
          </a:r>
          <a:endParaRPr lang="en-IN" sz="1300" b="1" kern="1200"/>
        </a:p>
      </dsp:txBody>
      <dsp:txXfrm>
        <a:off x="5266764" y="0"/>
        <a:ext cx="1658472" cy="442981"/>
      </dsp:txXfrm>
    </dsp:sp>
    <dsp:sp modelId="{736CFDEA-4B59-4473-96FC-2FFF511B49F8}">
      <dsp:nvSpPr>
        <dsp:cNvPr id="0" name=""/>
        <dsp:cNvSpPr/>
      </dsp:nvSpPr>
      <dsp:spPr>
        <a:xfrm>
          <a:off x="6726435" y="0"/>
          <a:ext cx="2101453" cy="442981"/>
        </a:xfrm>
        <a:prstGeom prst="chevron">
          <a:avLst/>
        </a:prstGeom>
        <a:solidFill>
          <a:srgbClr val="B4C7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b="1" kern="1200">
              <a:latin typeface="Times New Roman" panose="02020603050405020304" pitchFamily="18" charset="0"/>
              <a:cs typeface="Times New Roman" panose="02020603050405020304" pitchFamily="18" charset="0"/>
            </a:rPr>
            <a:t>AI Chip Industry Overview</a:t>
          </a:r>
          <a:endParaRPr lang="en-IN" sz="1200" b="1" kern="1200">
            <a:latin typeface="Times New Roman" panose="02020603050405020304" pitchFamily="18" charset="0"/>
            <a:cs typeface="Times New Roman" panose="02020603050405020304" pitchFamily="18" charset="0"/>
          </a:endParaRPr>
        </a:p>
      </dsp:txBody>
      <dsp:txXfrm>
        <a:off x="6947926" y="0"/>
        <a:ext cx="1658472" cy="442981"/>
      </dsp:txXfrm>
    </dsp:sp>
    <dsp:sp modelId="{F5037819-7C58-4B44-BE7D-18783F9B9840}">
      <dsp:nvSpPr>
        <dsp:cNvPr id="0" name=""/>
        <dsp:cNvSpPr/>
      </dsp:nvSpPr>
      <dsp:spPr>
        <a:xfrm>
          <a:off x="8407598" y="0"/>
          <a:ext cx="2101453" cy="442981"/>
        </a:xfrm>
        <a:prstGeom prst="chevron">
          <a:avLst/>
        </a:prstGeom>
        <a:solidFill>
          <a:srgbClr val="4472C4"/>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Acquisition Strategy</a:t>
          </a:r>
          <a:endParaRPr lang="en-IN" sz="1300" b="1" kern="1200">
            <a:latin typeface="Times New Roman" panose="02020603050405020304" pitchFamily="18" charset="0"/>
            <a:cs typeface="Times New Roman" panose="02020603050405020304" pitchFamily="18" charset="0"/>
          </a:endParaRPr>
        </a:p>
      </dsp:txBody>
      <dsp:txXfrm>
        <a:off x="8629089" y="0"/>
        <a:ext cx="1658472" cy="442981"/>
      </dsp:txXfrm>
    </dsp:sp>
    <dsp:sp modelId="{CE8541FD-159D-416B-8D6C-97F036EA55B7}">
      <dsp:nvSpPr>
        <dsp:cNvPr id="0" name=""/>
        <dsp:cNvSpPr/>
      </dsp:nvSpPr>
      <dsp:spPr>
        <a:xfrm>
          <a:off x="10088760" y="0"/>
          <a:ext cx="2101453" cy="44298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GB" sz="1300" b="1" kern="1200">
              <a:latin typeface="Times New Roman" panose="02020603050405020304" pitchFamily="18" charset="0"/>
              <a:cs typeface="Times New Roman" panose="02020603050405020304" pitchFamily="18" charset="0"/>
            </a:rPr>
            <a:t>Viability</a:t>
          </a:r>
          <a:endParaRPr lang="en-IN" sz="1300" b="1" kern="1200">
            <a:latin typeface="Times New Roman" panose="02020603050405020304" pitchFamily="18" charset="0"/>
            <a:cs typeface="Times New Roman" panose="02020603050405020304" pitchFamily="18" charset="0"/>
          </a:endParaRPr>
        </a:p>
      </dsp:txBody>
      <dsp:txXfrm>
        <a:off x="10310251" y="0"/>
        <a:ext cx="1658472" cy="44298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2C7702-A36A-48B2-A120-958385797325}" type="datetimeFigureOut">
              <a:rPr lang="en-IN" smtClean="0"/>
              <a:t>06-01-2024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54A2AF-204C-481E-81C6-405251E6A604}" type="slidenum">
              <a:rPr lang="en-IN" smtClean="0"/>
              <a:t>‹#›</a:t>
            </a:fld>
            <a:endParaRPr lang="en-IN"/>
          </a:p>
        </p:txBody>
      </p:sp>
    </p:spTree>
    <p:extLst>
      <p:ext uri="{BB962C8B-B14F-4D97-AF65-F5344CB8AC3E}">
        <p14:creationId xmlns:p14="http://schemas.microsoft.com/office/powerpoint/2010/main" val="3729294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54A2AF-204C-481E-81C6-405251E6A604}" type="slidenum">
              <a:rPr lang="en-IN" smtClean="0"/>
              <a:t>1</a:t>
            </a:fld>
            <a:endParaRPr lang="en-IN"/>
          </a:p>
        </p:txBody>
      </p:sp>
    </p:spTree>
    <p:extLst>
      <p:ext uri="{BB962C8B-B14F-4D97-AF65-F5344CB8AC3E}">
        <p14:creationId xmlns:p14="http://schemas.microsoft.com/office/powerpoint/2010/main" val="2368736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754A2AF-204C-481E-81C6-405251E6A604}" type="slidenum">
              <a:rPr lang="en-IN" smtClean="0"/>
              <a:t>11</a:t>
            </a:fld>
            <a:endParaRPr lang="en-IN"/>
          </a:p>
        </p:txBody>
      </p:sp>
    </p:spTree>
    <p:extLst>
      <p:ext uri="{BB962C8B-B14F-4D97-AF65-F5344CB8AC3E}">
        <p14:creationId xmlns:p14="http://schemas.microsoft.com/office/powerpoint/2010/main" val="3964006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754A2AF-204C-481E-81C6-405251E6A604}" type="slidenum">
              <a:rPr lang="en-IN" smtClean="0"/>
              <a:t>13</a:t>
            </a:fld>
            <a:endParaRPr lang="en-IN"/>
          </a:p>
        </p:txBody>
      </p:sp>
    </p:spTree>
    <p:extLst>
      <p:ext uri="{BB962C8B-B14F-4D97-AF65-F5344CB8AC3E}">
        <p14:creationId xmlns:p14="http://schemas.microsoft.com/office/powerpoint/2010/main" val="2219029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754A2AF-204C-481E-81C6-405251E6A604}" type="slidenum">
              <a:rPr lang="en-IN" smtClean="0"/>
              <a:t>2</a:t>
            </a:fld>
            <a:endParaRPr lang="en-IN"/>
          </a:p>
        </p:txBody>
      </p:sp>
    </p:spTree>
    <p:extLst>
      <p:ext uri="{BB962C8B-B14F-4D97-AF65-F5344CB8AC3E}">
        <p14:creationId xmlns:p14="http://schemas.microsoft.com/office/powerpoint/2010/main" val="225165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FB8C70B-C377-42B6-A37C-3AA2802F372F}" type="slidenum">
              <a:rPr lang="en-IN" smtClean="0"/>
              <a:t>4</a:t>
            </a:fld>
            <a:endParaRPr lang="en-IN"/>
          </a:p>
        </p:txBody>
      </p:sp>
    </p:spTree>
    <p:extLst>
      <p:ext uri="{BB962C8B-B14F-4D97-AF65-F5344CB8AC3E}">
        <p14:creationId xmlns:p14="http://schemas.microsoft.com/office/powerpoint/2010/main" val="1168380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FB8C70B-C377-42B6-A37C-3AA2802F372F}" type="slidenum">
              <a:rPr lang="en-IN" smtClean="0"/>
              <a:t>5</a:t>
            </a:fld>
            <a:endParaRPr lang="en-IN"/>
          </a:p>
        </p:txBody>
      </p:sp>
    </p:spTree>
    <p:extLst>
      <p:ext uri="{BB962C8B-B14F-4D97-AF65-F5344CB8AC3E}">
        <p14:creationId xmlns:p14="http://schemas.microsoft.com/office/powerpoint/2010/main" val="2435848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754A2AF-204C-481E-81C6-405251E6A604}" type="slidenum">
              <a:rPr lang="en-IN" smtClean="0"/>
              <a:t>6</a:t>
            </a:fld>
            <a:endParaRPr lang="en-IN"/>
          </a:p>
        </p:txBody>
      </p:sp>
    </p:spTree>
    <p:extLst>
      <p:ext uri="{BB962C8B-B14F-4D97-AF65-F5344CB8AC3E}">
        <p14:creationId xmlns:p14="http://schemas.microsoft.com/office/powerpoint/2010/main" val="608936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ab18c894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ab18c894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081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FB8C70B-C377-42B6-A37C-3AA2802F372F}" type="slidenum">
              <a:rPr lang="en-IN" smtClean="0"/>
              <a:t>8</a:t>
            </a:fld>
            <a:endParaRPr lang="en-IN"/>
          </a:p>
        </p:txBody>
      </p:sp>
    </p:spTree>
    <p:extLst>
      <p:ext uri="{BB962C8B-B14F-4D97-AF65-F5344CB8AC3E}">
        <p14:creationId xmlns:p14="http://schemas.microsoft.com/office/powerpoint/2010/main" val="1806799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754A2AF-204C-481E-81C6-405251E6A604}" type="slidenum">
              <a:rPr lang="en-IN" smtClean="0"/>
              <a:t>9</a:t>
            </a:fld>
            <a:endParaRPr lang="en-IN"/>
          </a:p>
        </p:txBody>
      </p:sp>
    </p:spTree>
    <p:extLst>
      <p:ext uri="{BB962C8B-B14F-4D97-AF65-F5344CB8AC3E}">
        <p14:creationId xmlns:p14="http://schemas.microsoft.com/office/powerpoint/2010/main" val="1238583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754A2AF-204C-481E-81C6-405251E6A604}" type="slidenum">
              <a:rPr lang="en-IN" smtClean="0"/>
              <a:t>10</a:t>
            </a:fld>
            <a:endParaRPr lang="en-IN"/>
          </a:p>
        </p:txBody>
      </p:sp>
    </p:spTree>
    <p:extLst>
      <p:ext uri="{BB962C8B-B14F-4D97-AF65-F5344CB8AC3E}">
        <p14:creationId xmlns:p14="http://schemas.microsoft.com/office/powerpoint/2010/main" val="612949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93E8-A9DE-E396-CC12-F071B5B25B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BBB78D3-2C75-C63E-57EE-2B522F1FE5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737F144-4CFF-6209-5994-38BA40A9E0F6}"/>
              </a:ext>
            </a:extLst>
          </p:cNvPr>
          <p:cNvSpPr>
            <a:spLocks noGrp="1"/>
          </p:cNvSpPr>
          <p:nvPr>
            <p:ph type="dt" sz="half" idx="10"/>
          </p:nvPr>
        </p:nvSpPr>
        <p:spPr/>
        <p:txBody>
          <a:bodyPr/>
          <a:lstStyle/>
          <a:p>
            <a:fld id="{4EAD74DC-5069-42F2-8CF9-3E4506FC3013}" type="datetimeFigureOut">
              <a:rPr lang="en-IN" smtClean="0"/>
              <a:t>06-01-2024</a:t>
            </a:fld>
            <a:endParaRPr lang="en-IN"/>
          </a:p>
        </p:txBody>
      </p:sp>
      <p:sp>
        <p:nvSpPr>
          <p:cNvPr id="5" name="Footer Placeholder 4">
            <a:extLst>
              <a:ext uri="{FF2B5EF4-FFF2-40B4-BE49-F238E27FC236}">
                <a16:creationId xmlns:a16="http://schemas.microsoft.com/office/drawing/2014/main" id="{128F1574-7609-D8B0-4028-A447978B1E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CA0ED2-E460-9B3D-D97F-67C86D92B75A}"/>
              </a:ext>
            </a:extLst>
          </p:cNvPr>
          <p:cNvSpPr>
            <a:spLocks noGrp="1"/>
          </p:cNvSpPr>
          <p:nvPr>
            <p:ph type="sldNum" sz="quarter" idx="12"/>
          </p:nvPr>
        </p:nvSpPr>
        <p:spPr/>
        <p:txBody>
          <a:bodyPr/>
          <a:lstStyle/>
          <a:p>
            <a:fld id="{4685A22A-3EC4-47F2-9317-75C1C68F2354}" type="slidenum">
              <a:rPr lang="en-IN" smtClean="0"/>
              <a:t>‹#›</a:t>
            </a:fld>
            <a:endParaRPr lang="en-IN"/>
          </a:p>
        </p:txBody>
      </p:sp>
    </p:spTree>
    <p:extLst>
      <p:ext uri="{BB962C8B-B14F-4D97-AF65-F5344CB8AC3E}">
        <p14:creationId xmlns:p14="http://schemas.microsoft.com/office/powerpoint/2010/main" val="2151508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CF80F-0756-7458-9D98-6BD2EFBE8C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39D83A-9851-9722-AD8A-712E311C76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391474-100E-ABD6-CCD0-C13919A0EFEE}"/>
              </a:ext>
            </a:extLst>
          </p:cNvPr>
          <p:cNvSpPr>
            <a:spLocks noGrp="1"/>
          </p:cNvSpPr>
          <p:nvPr>
            <p:ph type="dt" sz="half" idx="10"/>
          </p:nvPr>
        </p:nvSpPr>
        <p:spPr/>
        <p:txBody>
          <a:bodyPr/>
          <a:lstStyle/>
          <a:p>
            <a:fld id="{4EAD74DC-5069-42F2-8CF9-3E4506FC3013}" type="datetimeFigureOut">
              <a:rPr lang="en-IN" smtClean="0"/>
              <a:t>06-01-2024</a:t>
            </a:fld>
            <a:endParaRPr lang="en-IN"/>
          </a:p>
        </p:txBody>
      </p:sp>
      <p:sp>
        <p:nvSpPr>
          <p:cNvPr id="5" name="Footer Placeholder 4">
            <a:extLst>
              <a:ext uri="{FF2B5EF4-FFF2-40B4-BE49-F238E27FC236}">
                <a16:creationId xmlns:a16="http://schemas.microsoft.com/office/drawing/2014/main" id="{AA876E81-E138-4E59-DAE6-BC2CA291A1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E168A5-410E-2829-0ECF-656681A8D31D}"/>
              </a:ext>
            </a:extLst>
          </p:cNvPr>
          <p:cNvSpPr>
            <a:spLocks noGrp="1"/>
          </p:cNvSpPr>
          <p:nvPr>
            <p:ph type="sldNum" sz="quarter" idx="12"/>
          </p:nvPr>
        </p:nvSpPr>
        <p:spPr/>
        <p:txBody>
          <a:bodyPr/>
          <a:lstStyle/>
          <a:p>
            <a:fld id="{4685A22A-3EC4-47F2-9317-75C1C68F2354}" type="slidenum">
              <a:rPr lang="en-IN" smtClean="0"/>
              <a:t>‹#›</a:t>
            </a:fld>
            <a:endParaRPr lang="en-IN"/>
          </a:p>
        </p:txBody>
      </p:sp>
    </p:spTree>
    <p:extLst>
      <p:ext uri="{BB962C8B-B14F-4D97-AF65-F5344CB8AC3E}">
        <p14:creationId xmlns:p14="http://schemas.microsoft.com/office/powerpoint/2010/main" val="2772149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C7DC69-4134-9420-D292-8218A82D74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83DCB7-8330-9408-74F5-8A00F79CB3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DDB83A-B87A-917F-8A78-2CC475FE3DE4}"/>
              </a:ext>
            </a:extLst>
          </p:cNvPr>
          <p:cNvSpPr>
            <a:spLocks noGrp="1"/>
          </p:cNvSpPr>
          <p:nvPr>
            <p:ph type="dt" sz="half" idx="10"/>
          </p:nvPr>
        </p:nvSpPr>
        <p:spPr/>
        <p:txBody>
          <a:bodyPr/>
          <a:lstStyle/>
          <a:p>
            <a:fld id="{4EAD74DC-5069-42F2-8CF9-3E4506FC3013}" type="datetimeFigureOut">
              <a:rPr lang="en-IN" smtClean="0"/>
              <a:t>06-01-2024</a:t>
            </a:fld>
            <a:endParaRPr lang="en-IN"/>
          </a:p>
        </p:txBody>
      </p:sp>
      <p:sp>
        <p:nvSpPr>
          <p:cNvPr id="5" name="Footer Placeholder 4">
            <a:extLst>
              <a:ext uri="{FF2B5EF4-FFF2-40B4-BE49-F238E27FC236}">
                <a16:creationId xmlns:a16="http://schemas.microsoft.com/office/drawing/2014/main" id="{6A868EDB-1B22-115A-4CE1-235C5C1A4B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0C9132-50FA-CBFE-49B8-549366EF702F}"/>
              </a:ext>
            </a:extLst>
          </p:cNvPr>
          <p:cNvSpPr>
            <a:spLocks noGrp="1"/>
          </p:cNvSpPr>
          <p:nvPr>
            <p:ph type="sldNum" sz="quarter" idx="12"/>
          </p:nvPr>
        </p:nvSpPr>
        <p:spPr/>
        <p:txBody>
          <a:bodyPr/>
          <a:lstStyle/>
          <a:p>
            <a:fld id="{4685A22A-3EC4-47F2-9317-75C1C68F2354}" type="slidenum">
              <a:rPr lang="en-IN" smtClean="0"/>
              <a:t>‹#›</a:t>
            </a:fld>
            <a:endParaRPr lang="en-IN"/>
          </a:p>
        </p:txBody>
      </p:sp>
    </p:spTree>
    <p:extLst>
      <p:ext uri="{BB962C8B-B14F-4D97-AF65-F5344CB8AC3E}">
        <p14:creationId xmlns:p14="http://schemas.microsoft.com/office/powerpoint/2010/main" val="3525573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1/6/2024</a:t>
            </a:fld>
            <a:endParaRPr lang="en-US"/>
          </a:p>
        </p:txBody>
      </p:sp>
      <p:sp>
        <p:nvSpPr>
          <p:cNvPr id="4" name="Holder 4"/>
          <p:cNvSpPr>
            <a:spLocks noGrp="1"/>
          </p:cNvSpPr>
          <p:nvPr>
            <p:ph type="sldNum" sz="quarter" idx="7"/>
          </p:nvPr>
        </p:nvSpPr>
        <p:spPr/>
        <p:txBody>
          <a:bodyPr lIns="0" tIns="0" rIns="0" bIns="0"/>
          <a:lstStyle>
            <a:lvl1pPr>
              <a:defRPr sz="1603" b="0" i="0">
                <a:solidFill>
                  <a:schemeClr val="tx1"/>
                </a:solidFill>
                <a:latin typeface="Verdana"/>
                <a:cs typeface="Verdana"/>
              </a:defRPr>
            </a:lvl1pPr>
          </a:lstStyle>
          <a:p>
            <a:pPr marL="31407">
              <a:lnSpc>
                <a:spcPts val="1905"/>
              </a:lnSpc>
            </a:pPr>
            <a:fld id="{81D60167-4931-47E6-BA6A-407CBD079E47}" type="slidenum">
              <a:rPr spc="12" dirty="0"/>
              <a:pPr marL="31407">
                <a:lnSpc>
                  <a:spcPts val="1905"/>
                </a:lnSpc>
              </a:pPr>
              <a:t>‹#›</a:t>
            </a:fld>
            <a:endParaRPr spc="12"/>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630" lvl="0" indent="-457223">
              <a:spcBef>
                <a:spcPts val="0"/>
              </a:spcBef>
              <a:spcAft>
                <a:spcPts val="0"/>
              </a:spcAft>
              <a:buSzPts val="1800"/>
              <a:buChar char="●"/>
              <a:defRPr/>
            </a:lvl1pPr>
            <a:lvl2pPr marL="1219261" lvl="1" indent="-423355">
              <a:spcBef>
                <a:spcPts val="0"/>
              </a:spcBef>
              <a:spcAft>
                <a:spcPts val="0"/>
              </a:spcAft>
              <a:buSzPts val="1400"/>
              <a:buChar char="○"/>
              <a:defRPr/>
            </a:lvl2pPr>
            <a:lvl3pPr marL="1828891" lvl="2" indent="-423355">
              <a:spcBef>
                <a:spcPts val="0"/>
              </a:spcBef>
              <a:spcAft>
                <a:spcPts val="0"/>
              </a:spcAft>
              <a:buSzPts val="1400"/>
              <a:buChar char="■"/>
              <a:defRPr/>
            </a:lvl3pPr>
            <a:lvl4pPr marL="2438522" lvl="3" indent="-423355">
              <a:spcBef>
                <a:spcPts val="0"/>
              </a:spcBef>
              <a:spcAft>
                <a:spcPts val="0"/>
              </a:spcAft>
              <a:buSzPts val="1400"/>
              <a:buChar char="●"/>
              <a:defRPr/>
            </a:lvl4pPr>
            <a:lvl5pPr marL="3048152" lvl="4" indent="-423355">
              <a:spcBef>
                <a:spcPts val="0"/>
              </a:spcBef>
              <a:spcAft>
                <a:spcPts val="0"/>
              </a:spcAft>
              <a:buSzPts val="1400"/>
              <a:buChar char="○"/>
              <a:defRPr/>
            </a:lvl5pPr>
            <a:lvl6pPr marL="3657783" lvl="5" indent="-423355">
              <a:spcBef>
                <a:spcPts val="0"/>
              </a:spcBef>
              <a:spcAft>
                <a:spcPts val="0"/>
              </a:spcAft>
              <a:buSzPts val="1400"/>
              <a:buChar char="■"/>
              <a:defRPr/>
            </a:lvl6pPr>
            <a:lvl7pPr marL="4267413" lvl="6" indent="-423355">
              <a:spcBef>
                <a:spcPts val="0"/>
              </a:spcBef>
              <a:spcAft>
                <a:spcPts val="0"/>
              </a:spcAft>
              <a:buSzPts val="1400"/>
              <a:buChar char="●"/>
              <a:defRPr/>
            </a:lvl7pPr>
            <a:lvl8pPr marL="4877044" lvl="7" indent="-423355">
              <a:spcBef>
                <a:spcPts val="0"/>
              </a:spcBef>
              <a:spcAft>
                <a:spcPts val="0"/>
              </a:spcAft>
              <a:buSzPts val="1400"/>
              <a:buChar char="○"/>
              <a:defRPr/>
            </a:lvl8pPr>
            <a:lvl9pPr marL="5486674" lvl="8" indent="-423355">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36087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2EB64-9323-CC23-1586-C2E63C819D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A62A74A-2499-972A-FB38-46AC57C05B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1DD976-8E80-75BF-532F-5785C71F7331}"/>
              </a:ext>
            </a:extLst>
          </p:cNvPr>
          <p:cNvSpPr>
            <a:spLocks noGrp="1"/>
          </p:cNvSpPr>
          <p:nvPr>
            <p:ph type="dt" sz="half" idx="10"/>
          </p:nvPr>
        </p:nvSpPr>
        <p:spPr/>
        <p:txBody>
          <a:bodyPr/>
          <a:lstStyle/>
          <a:p>
            <a:fld id="{4EAD74DC-5069-42F2-8CF9-3E4506FC3013}" type="datetimeFigureOut">
              <a:rPr lang="en-IN" smtClean="0"/>
              <a:t>06-01-2024</a:t>
            </a:fld>
            <a:endParaRPr lang="en-IN"/>
          </a:p>
        </p:txBody>
      </p:sp>
      <p:sp>
        <p:nvSpPr>
          <p:cNvPr id="5" name="Footer Placeholder 4">
            <a:extLst>
              <a:ext uri="{FF2B5EF4-FFF2-40B4-BE49-F238E27FC236}">
                <a16:creationId xmlns:a16="http://schemas.microsoft.com/office/drawing/2014/main" id="{ED1548DA-47C9-FA25-1F50-9F8106C4B2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D2EE35-6458-E3B9-4D00-C9BAB2E8FDA8}"/>
              </a:ext>
            </a:extLst>
          </p:cNvPr>
          <p:cNvSpPr>
            <a:spLocks noGrp="1"/>
          </p:cNvSpPr>
          <p:nvPr>
            <p:ph type="sldNum" sz="quarter" idx="12"/>
          </p:nvPr>
        </p:nvSpPr>
        <p:spPr/>
        <p:txBody>
          <a:bodyPr/>
          <a:lstStyle/>
          <a:p>
            <a:fld id="{4685A22A-3EC4-47F2-9317-75C1C68F2354}" type="slidenum">
              <a:rPr lang="en-IN" smtClean="0"/>
              <a:t>‹#›</a:t>
            </a:fld>
            <a:endParaRPr lang="en-IN"/>
          </a:p>
        </p:txBody>
      </p:sp>
    </p:spTree>
    <p:extLst>
      <p:ext uri="{BB962C8B-B14F-4D97-AF65-F5344CB8AC3E}">
        <p14:creationId xmlns:p14="http://schemas.microsoft.com/office/powerpoint/2010/main" val="845096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DACD9-31E9-BD1B-3DD1-A994AB933F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2391A48-C41C-5DA6-7DAD-BC182258ED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9D9755-3A98-43ED-D99D-0DA2133886EB}"/>
              </a:ext>
            </a:extLst>
          </p:cNvPr>
          <p:cNvSpPr>
            <a:spLocks noGrp="1"/>
          </p:cNvSpPr>
          <p:nvPr>
            <p:ph type="dt" sz="half" idx="10"/>
          </p:nvPr>
        </p:nvSpPr>
        <p:spPr/>
        <p:txBody>
          <a:bodyPr/>
          <a:lstStyle/>
          <a:p>
            <a:fld id="{4EAD74DC-5069-42F2-8CF9-3E4506FC3013}" type="datetimeFigureOut">
              <a:rPr lang="en-IN" smtClean="0"/>
              <a:t>06-01-2024</a:t>
            </a:fld>
            <a:endParaRPr lang="en-IN"/>
          </a:p>
        </p:txBody>
      </p:sp>
      <p:sp>
        <p:nvSpPr>
          <p:cNvPr id="5" name="Footer Placeholder 4">
            <a:extLst>
              <a:ext uri="{FF2B5EF4-FFF2-40B4-BE49-F238E27FC236}">
                <a16:creationId xmlns:a16="http://schemas.microsoft.com/office/drawing/2014/main" id="{2F96F557-0F74-AF9A-C97E-11570F542E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1475B3-8A43-BD19-B29D-93CBFC727A13}"/>
              </a:ext>
            </a:extLst>
          </p:cNvPr>
          <p:cNvSpPr>
            <a:spLocks noGrp="1"/>
          </p:cNvSpPr>
          <p:nvPr>
            <p:ph type="sldNum" sz="quarter" idx="12"/>
          </p:nvPr>
        </p:nvSpPr>
        <p:spPr/>
        <p:txBody>
          <a:bodyPr/>
          <a:lstStyle/>
          <a:p>
            <a:fld id="{4685A22A-3EC4-47F2-9317-75C1C68F2354}" type="slidenum">
              <a:rPr lang="en-IN" smtClean="0"/>
              <a:t>‹#›</a:t>
            </a:fld>
            <a:endParaRPr lang="en-IN"/>
          </a:p>
        </p:txBody>
      </p:sp>
    </p:spTree>
    <p:extLst>
      <p:ext uri="{BB962C8B-B14F-4D97-AF65-F5344CB8AC3E}">
        <p14:creationId xmlns:p14="http://schemas.microsoft.com/office/powerpoint/2010/main" val="2054170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EB65-8DCA-B5A0-DF26-EF6D9FE145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58ED38F-E211-17B1-4594-54F6F14113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CD7B131-B0F1-C925-2AAE-5E5079F5A7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C51BEC5-0B3A-A754-56F3-63AA0A18336F}"/>
              </a:ext>
            </a:extLst>
          </p:cNvPr>
          <p:cNvSpPr>
            <a:spLocks noGrp="1"/>
          </p:cNvSpPr>
          <p:nvPr>
            <p:ph type="dt" sz="half" idx="10"/>
          </p:nvPr>
        </p:nvSpPr>
        <p:spPr/>
        <p:txBody>
          <a:bodyPr/>
          <a:lstStyle/>
          <a:p>
            <a:fld id="{4EAD74DC-5069-42F2-8CF9-3E4506FC3013}" type="datetimeFigureOut">
              <a:rPr lang="en-IN" smtClean="0"/>
              <a:t>06-01-2024</a:t>
            </a:fld>
            <a:endParaRPr lang="en-IN"/>
          </a:p>
        </p:txBody>
      </p:sp>
      <p:sp>
        <p:nvSpPr>
          <p:cNvPr id="6" name="Footer Placeholder 5">
            <a:extLst>
              <a:ext uri="{FF2B5EF4-FFF2-40B4-BE49-F238E27FC236}">
                <a16:creationId xmlns:a16="http://schemas.microsoft.com/office/drawing/2014/main" id="{DE668529-C344-F0C0-9F06-EB8D971AC9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231E83-B463-AB77-7FA6-96A76B869D5B}"/>
              </a:ext>
            </a:extLst>
          </p:cNvPr>
          <p:cNvSpPr>
            <a:spLocks noGrp="1"/>
          </p:cNvSpPr>
          <p:nvPr>
            <p:ph type="sldNum" sz="quarter" idx="12"/>
          </p:nvPr>
        </p:nvSpPr>
        <p:spPr/>
        <p:txBody>
          <a:bodyPr/>
          <a:lstStyle/>
          <a:p>
            <a:fld id="{4685A22A-3EC4-47F2-9317-75C1C68F2354}" type="slidenum">
              <a:rPr lang="en-IN" smtClean="0"/>
              <a:t>‹#›</a:t>
            </a:fld>
            <a:endParaRPr lang="en-IN"/>
          </a:p>
        </p:txBody>
      </p:sp>
    </p:spTree>
    <p:extLst>
      <p:ext uri="{BB962C8B-B14F-4D97-AF65-F5344CB8AC3E}">
        <p14:creationId xmlns:p14="http://schemas.microsoft.com/office/powerpoint/2010/main" val="190598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ACE64-BC0E-8C01-6DC0-6304D617241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EED9F7-C434-F4A0-4BD4-85C1F6657A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3599A8-BA67-7F41-8BAA-D0877C7107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009140C-7742-EC6B-3310-8E32CB16BA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30B4E3-E1CC-6678-519A-4663C03C29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FACF466-2F4F-58BE-874D-A75B2FAFF5D9}"/>
              </a:ext>
            </a:extLst>
          </p:cNvPr>
          <p:cNvSpPr>
            <a:spLocks noGrp="1"/>
          </p:cNvSpPr>
          <p:nvPr>
            <p:ph type="dt" sz="half" idx="10"/>
          </p:nvPr>
        </p:nvSpPr>
        <p:spPr/>
        <p:txBody>
          <a:bodyPr/>
          <a:lstStyle/>
          <a:p>
            <a:fld id="{4EAD74DC-5069-42F2-8CF9-3E4506FC3013}" type="datetimeFigureOut">
              <a:rPr lang="en-IN" smtClean="0"/>
              <a:t>06-01-2024</a:t>
            </a:fld>
            <a:endParaRPr lang="en-IN"/>
          </a:p>
        </p:txBody>
      </p:sp>
      <p:sp>
        <p:nvSpPr>
          <p:cNvPr id="8" name="Footer Placeholder 7">
            <a:extLst>
              <a:ext uri="{FF2B5EF4-FFF2-40B4-BE49-F238E27FC236}">
                <a16:creationId xmlns:a16="http://schemas.microsoft.com/office/drawing/2014/main" id="{4377825E-276C-B05F-1A18-9FF54649A62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10CD63F-D2ED-6917-39C6-0E86B0BDFF81}"/>
              </a:ext>
            </a:extLst>
          </p:cNvPr>
          <p:cNvSpPr>
            <a:spLocks noGrp="1"/>
          </p:cNvSpPr>
          <p:nvPr>
            <p:ph type="sldNum" sz="quarter" idx="12"/>
          </p:nvPr>
        </p:nvSpPr>
        <p:spPr/>
        <p:txBody>
          <a:bodyPr/>
          <a:lstStyle/>
          <a:p>
            <a:fld id="{4685A22A-3EC4-47F2-9317-75C1C68F2354}" type="slidenum">
              <a:rPr lang="en-IN" smtClean="0"/>
              <a:t>‹#›</a:t>
            </a:fld>
            <a:endParaRPr lang="en-IN"/>
          </a:p>
        </p:txBody>
      </p:sp>
    </p:spTree>
    <p:extLst>
      <p:ext uri="{BB962C8B-B14F-4D97-AF65-F5344CB8AC3E}">
        <p14:creationId xmlns:p14="http://schemas.microsoft.com/office/powerpoint/2010/main" val="1616867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FA794-1450-E56A-9A2C-97C1E8533D6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1E81AD1-4322-4473-7AC4-2D21BE59E1E3}"/>
              </a:ext>
            </a:extLst>
          </p:cNvPr>
          <p:cNvSpPr>
            <a:spLocks noGrp="1"/>
          </p:cNvSpPr>
          <p:nvPr>
            <p:ph type="dt" sz="half" idx="10"/>
          </p:nvPr>
        </p:nvSpPr>
        <p:spPr/>
        <p:txBody>
          <a:bodyPr/>
          <a:lstStyle/>
          <a:p>
            <a:fld id="{4EAD74DC-5069-42F2-8CF9-3E4506FC3013}" type="datetimeFigureOut">
              <a:rPr lang="en-IN" smtClean="0"/>
              <a:t>06-01-2024</a:t>
            </a:fld>
            <a:endParaRPr lang="en-IN"/>
          </a:p>
        </p:txBody>
      </p:sp>
      <p:sp>
        <p:nvSpPr>
          <p:cNvPr id="4" name="Footer Placeholder 3">
            <a:extLst>
              <a:ext uri="{FF2B5EF4-FFF2-40B4-BE49-F238E27FC236}">
                <a16:creationId xmlns:a16="http://schemas.microsoft.com/office/drawing/2014/main" id="{337253CB-92EB-460C-699A-CE1778CAFAC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BFD88D8-CA8A-CA2F-A14D-B43E5119D405}"/>
              </a:ext>
            </a:extLst>
          </p:cNvPr>
          <p:cNvSpPr>
            <a:spLocks noGrp="1"/>
          </p:cNvSpPr>
          <p:nvPr>
            <p:ph type="sldNum" sz="quarter" idx="12"/>
          </p:nvPr>
        </p:nvSpPr>
        <p:spPr/>
        <p:txBody>
          <a:bodyPr/>
          <a:lstStyle/>
          <a:p>
            <a:fld id="{4685A22A-3EC4-47F2-9317-75C1C68F2354}" type="slidenum">
              <a:rPr lang="en-IN" smtClean="0"/>
              <a:t>‹#›</a:t>
            </a:fld>
            <a:endParaRPr lang="en-IN"/>
          </a:p>
        </p:txBody>
      </p:sp>
    </p:spTree>
    <p:extLst>
      <p:ext uri="{BB962C8B-B14F-4D97-AF65-F5344CB8AC3E}">
        <p14:creationId xmlns:p14="http://schemas.microsoft.com/office/powerpoint/2010/main" val="3170091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D2BED8-ED60-8A6E-1D63-D8B3B6C89BA3}"/>
              </a:ext>
            </a:extLst>
          </p:cNvPr>
          <p:cNvSpPr>
            <a:spLocks noGrp="1"/>
          </p:cNvSpPr>
          <p:nvPr>
            <p:ph type="dt" sz="half" idx="10"/>
          </p:nvPr>
        </p:nvSpPr>
        <p:spPr/>
        <p:txBody>
          <a:bodyPr/>
          <a:lstStyle/>
          <a:p>
            <a:fld id="{4EAD74DC-5069-42F2-8CF9-3E4506FC3013}" type="datetimeFigureOut">
              <a:rPr lang="en-IN" smtClean="0"/>
              <a:t>06-01-2024</a:t>
            </a:fld>
            <a:endParaRPr lang="en-IN"/>
          </a:p>
        </p:txBody>
      </p:sp>
      <p:sp>
        <p:nvSpPr>
          <p:cNvPr id="3" name="Footer Placeholder 2">
            <a:extLst>
              <a:ext uri="{FF2B5EF4-FFF2-40B4-BE49-F238E27FC236}">
                <a16:creationId xmlns:a16="http://schemas.microsoft.com/office/drawing/2014/main" id="{508A03EE-EF61-D9E5-3BD1-44E5A6E0E84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1D060EC-F8A4-B1B2-EEA3-854F4E9ABB8C}"/>
              </a:ext>
            </a:extLst>
          </p:cNvPr>
          <p:cNvSpPr>
            <a:spLocks noGrp="1"/>
          </p:cNvSpPr>
          <p:nvPr>
            <p:ph type="sldNum" sz="quarter" idx="12"/>
          </p:nvPr>
        </p:nvSpPr>
        <p:spPr/>
        <p:txBody>
          <a:bodyPr/>
          <a:lstStyle/>
          <a:p>
            <a:fld id="{4685A22A-3EC4-47F2-9317-75C1C68F2354}" type="slidenum">
              <a:rPr lang="en-IN" smtClean="0"/>
              <a:t>‹#›</a:t>
            </a:fld>
            <a:endParaRPr lang="en-IN"/>
          </a:p>
        </p:txBody>
      </p:sp>
    </p:spTree>
    <p:extLst>
      <p:ext uri="{BB962C8B-B14F-4D97-AF65-F5344CB8AC3E}">
        <p14:creationId xmlns:p14="http://schemas.microsoft.com/office/powerpoint/2010/main" val="4142822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E4C26-C58F-934D-D991-614BE1980B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B8F8206-6338-3A1D-1D3E-7DA209CDB8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05CC16F-B762-F1A7-47E8-C197E6304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20C5D9-C6D3-2137-A69B-98D49C91AE43}"/>
              </a:ext>
            </a:extLst>
          </p:cNvPr>
          <p:cNvSpPr>
            <a:spLocks noGrp="1"/>
          </p:cNvSpPr>
          <p:nvPr>
            <p:ph type="dt" sz="half" idx="10"/>
          </p:nvPr>
        </p:nvSpPr>
        <p:spPr/>
        <p:txBody>
          <a:bodyPr/>
          <a:lstStyle/>
          <a:p>
            <a:fld id="{4EAD74DC-5069-42F2-8CF9-3E4506FC3013}" type="datetimeFigureOut">
              <a:rPr lang="en-IN" smtClean="0"/>
              <a:t>06-01-2024</a:t>
            </a:fld>
            <a:endParaRPr lang="en-IN"/>
          </a:p>
        </p:txBody>
      </p:sp>
      <p:sp>
        <p:nvSpPr>
          <p:cNvPr id="6" name="Footer Placeholder 5">
            <a:extLst>
              <a:ext uri="{FF2B5EF4-FFF2-40B4-BE49-F238E27FC236}">
                <a16:creationId xmlns:a16="http://schemas.microsoft.com/office/drawing/2014/main" id="{04A02B49-D992-080C-8C8B-7BC712D6AA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7053DD-DAB3-958C-C6EC-E779F56EA1B2}"/>
              </a:ext>
            </a:extLst>
          </p:cNvPr>
          <p:cNvSpPr>
            <a:spLocks noGrp="1"/>
          </p:cNvSpPr>
          <p:nvPr>
            <p:ph type="sldNum" sz="quarter" idx="12"/>
          </p:nvPr>
        </p:nvSpPr>
        <p:spPr/>
        <p:txBody>
          <a:bodyPr/>
          <a:lstStyle/>
          <a:p>
            <a:fld id="{4685A22A-3EC4-47F2-9317-75C1C68F2354}" type="slidenum">
              <a:rPr lang="en-IN" smtClean="0"/>
              <a:t>‹#›</a:t>
            </a:fld>
            <a:endParaRPr lang="en-IN"/>
          </a:p>
        </p:txBody>
      </p:sp>
    </p:spTree>
    <p:extLst>
      <p:ext uri="{BB962C8B-B14F-4D97-AF65-F5344CB8AC3E}">
        <p14:creationId xmlns:p14="http://schemas.microsoft.com/office/powerpoint/2010/main" val="5714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8AC81-C9C5-7779-0658-6B5D014494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9E5755D-C6A7-9DD8-D3EE-C69DBBCE96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10A3CA5-62F8-B6C8-F80E-3B870A89FD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2E8585-4EBD-808A-FB15-11783BDB7CF4}"/>
              </a:ext>
            </a:extLst>
          </p:cNvPr>
          <p:cNvSpPr>
            <a:spLocks noGrp="1"/>
          </p:cNvSpPr>
          <p:nvPr>
            <p:ph type="dt" sz="half" idx="10"/>
          </p:nvPr>
        </p:nvSpPr>
        <p:spPr/>
        <p:txBody>
          <a:bodyPr/>
          <a:lstStyle/>
          <a:p>
            <a:fld id="{4EAD74DC-5069-42F2-8CF9-3E4506FC3013}" type="datetimeFigureOut">
              <a:rPr lang="en-IN" smtClean="0"/>
              <a:t>06-01-2024</a:t>
            </a:fld>
            <a:endParaRPr lang="en-IN"/>
          </a:p>
        </p:txBody>
      </p:sp>
      <p:sp>
        <p:nvSpPr>
          <p:cNvPr id="6" name="Footer Placeholder 5">
            <a:extLst>
              <a:ext uri="{FF2B5EF4-FFF2-40B4-BE49-F238E27FC236}">
                <a16:creationId xmlns:a16="http://schemas.microsoft.com/office/drawing/2014/main" id="{6E80364D-D735-886C-43C2-88EEF62DFD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842C76-C470-082F-0940-CC6A9721C038}"/>
              </a:ext>
            </a:extLst>
          </p:cNvPr>
          <p:cNvSpPr>
            <a:spLocks noGrp="1"/>
          </p:cNvSpPr>
          <p:nvPr>
            <p:ph type="sldNum" sz="quarter" idx="12"/>
          </p:nvPr>
        </p:nvSpPr>
        <p:spPr/>
        <p:txBody>
          <a:bodyPr/>
          <a:lstStyle/>
          <a:p>
            <a:fld id="{4685A22A-3EC4-47F2-9317-75C1C68F2354}" type="slidenum">
              <a:rPr lang="en-IN" smtClean="0"/>
              <a:t>‹#›</a:t>
            </a:fld>
            <a:endParaRPr lang="en-IN"/>
          </a:p>
        </p:txBody>
      </p:sp>
    </p:spTree>
    <p:extLst>
      <p:ext uri="{BB962C8B-B14F-4D97-AF65-F5344CB8AC3E}">
        <p14:creationId xmlns:p14="http://schemas.microsoft.com/office/powerpoint/2010/main" val="2695614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843072-2435-A007-6F62-E7040CECC4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52C479-FE1E-E600-A504-2C1FA924E2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012FA7-B3F5-083F-C7BC-C07AD61A87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AD74DC-5069-42F2-8CF9-3E4506FC3013}" type="datetimeFigureOut">
              <a:rPr lang="en-IN" smtClean="0"/>
              <a:t>06-01-2024</a:t>
            </a:fld>
            <a:endParaRPr lang="en-IN"/>
          </a:p>
        </p:txBody>
      </p:sp>
      <p:sp>
        <p:nvSpPr>
          <p:cNvPr id="5" name="Footer Placeholder 4">
            <a:extLst>
              <a:ext uri="{FF2B5EF4-FFF2-40B4-BE49-F238E27FC236}">
                <a16:creationId xmlns:a16="http://schemas.microsoft.com/office/drawing/2014/main" id="{AD675390-8B88-406A-A9F6-008172F801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FD45441-95D9-5BA5-DF99-714AF2C275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85A22A-3EC4-47F2-9317-75C1C68F2354}" type="slidenum">
              <a:rPr lang="en-IN" smtClean="0"/>
              <a:t>‹#›</a:t>
            </a:fld>
            <a:endParaRPr lang="en-IN"/>
          </a:p>
        </p:txBody>
      </p:sp>
    </p:spTree>
    <p:extLst>
      <p:ext uri="{BB962C8B-B14F-4D97-AF65-F5344CB8AC3E}">
        <p14:creationId xmlns:p14="http://schemas.microsoft.com/office/powerpoint/2010/main" val="1225062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289506"/>
            <a:ext cx="9712197" cy="568612"/>
          </a:xfrm>
          <a:custGeom>
            <a:avLst/>
            <a:gdLst/>
            <a:ahLst/>
            <a:cxnLst/>
            <a:rect l="l" t="t" r="r" b="b"/>
            <a:pathLst>
              <a:path w="11320780" h="1666875">
                <a:moveTo>
                  <a:pt x="3556683" y="363526"/>
                </a:moveTo>
                <a:lnTo>
                  <a:pt x="3396754" y="363526"/>
                </a:lnTo>
                <a:lnTo>
                  <a:pt x="4026332" y="0"/>
                </a:lnTo>
                <a:lnTo>
                  <a:pt x="8345650" y="0"/>
                </a:lnTo>
                <a:lnTo>
                  <a:pt x="8345650" y="80274"/>
                </a:lnTo>
                <a:lnTo>
                  <a:pt x="4047260" y="80274"/>
                </a:lnTo>
                <a:lnTo>
                  <a:pt x="3556683" y="363526"/>
                </a:lnTo>
                <a:close/>
              </a:path>
              <a:path w="11320780" h="1666875">
                <a:moveTo>
                  <a:pt x="2936038" y="721606"/>
                </a:moveTo>
                <a:lnTo>
                  <a:pt x="0" y="721606"/>
                </a:lnTo>
                <a:lnTo>
                  <a:pt x="0" y="641620"/>
                </a:lnTo>
                <a:lnTo>
                  <a:pt x="2915396" y="641620"/>
                </a:lnTo>
                <a:lnTo>
                  <a:pt x="3317053" y="409685"/>
                </a:lnTo>
                <a:lnTo>
                  <a:pt x="2853757" y="142487"/>
                </a:lnTo>
                <a:lnTo>
                  <a:pt x="0" y="142487"/>
                </a:lnTo>
                <a:lnTo>
                  <a:pt x="0" y="62212"/>
                </a:lnTo>
                <a:lnTo>
                  <a:pt x="2874399" y="62212"/>
                </a:lnTo>
                <a:lnTo>
                  <a:pt x="3396754" y="363526"/>
                </a:lnTo>
                <a:lnTo>
                  <a:pt x="3556683" y="363526"/>
                </a:lnTo>
                <a:lnTo>
                  <a:pt x="3476741" y="409684"/>
                </a:lnTo>
                <a:lnTo>
                  <a:pt x="3556311" y="455554"/>
                </a:lnTo>
                <a:lnTo>
                  <a:pt x="3396754" y="455554"/>
                </a:lnTo>
                <a:lnTo>
                  <a:pt x="2936038" y="721606"/>
                </a:lnTo>
                <a:close/>
              </a:path>
              <a:path w="11320780" h="1666875">
                <a:moveTo>
                  <a:pt x="3573643" y="1249981"/>
                </a:moveTo>
                <a:lnTo>
                  <a:pt x="0" y="1249981"/>
                </a:lnTo>
                <a:lnTo>
                  <a:pt x="0" y="1169707"/>
                </a:lnTo>
                <a:lnTo>
                  <a:pt x="3553001" y="1169707"/>
                </a:lnTo>
                <a:lnTo>
                  <a:pt x="4093991" y="857498"/>
                </a:lnTo>
                <a:lnTo>
                  <a:pt x="3396754" y="455554"/>
                </a:lnTo>
                <a:lnTo>
                  <a:pt x="3556311" y="455554"/>
                </a:lnTo>
                <a:lnTo>
                  <a:pt x="4173978" y="811627"/>
                </a:lnTo>
                <a:lnTo>
                  <a:pt x="4333654" y="811627"/>
                </a:lnTo>
                <a:lnTo>
                  <a:pt x="4253680" y="857785"/>
                </a:lnTo>
                <a:lnTo>
                  <a:pt x="4333227" y="903656"/>
                </a:lnTo>
                <a:lnTo>
                  <a:pt x="4173692" y="903656"/>
                </a:lnTo>
                <a:lnTo>
                  <a:pt x="3573643" y="1249981"/>
                </a:lnTo>
                <a:close/>
              </a:path>
              <a:path w="11320780" h="1666875">
                <a:moveTo>
                  <a:pt x="4333654" y="811627"/>
                </a:moveTo>
                <a:lnTo>
                  <a:pt x="4173978" y="811627"/>
                </a:lnTo>
                <a:lnTo>
                  <a:pt x="4569328" y="583420"/>
                </a:lnTo>
                <a:lnTo>
                  <a:pt x="11046299" y="583420"/>
                </a:lnTo>
                <a:lnTo>
                  <a:pt x="11065611" y="543520"/>
                </a:lnTo>
                <a:lnTo>
                  <a:pt x="11096076" y="511926"/>
                </a:lnTo>
                <a:lnTo>
                  <a:pt x="11135196" y="491136"/>
                </a:lnTo>
                <a:lnTo>
                  <a:pt x="11180471" y="483651"/>
                </a:lnTo>
                <a:lnTo>
                  <a:pt x="11224746" y="490797"/>
                </a:lnTo>
                <a:lnTo>
                  <a:pt x="11263158" y="510687"/>
                </a:lnTo>
                <a:lnTo>
                  <a:pt x="11293424" y="540994"/>
                </a:lnTo>
                <a:lnTo>
                  <a:pt x="11313258" y="579392"/>
                </a:lnTo>
                <a:lnTo>
                  <a:pt x="11320378" y="623557"/>
                </a:lnTo>
                <a:lnTo>
                  <a:pt x="11313899" y="663694"/>
                </a:lnTo>
                <a:lnTo>
                  <a:pt x="4589970" y="663694"/>
                </a:lnTo>
                <a:lnTo>
                  <a:pt x="4333654" y="811627"/>
                </a:lnTo>
                <a:close/>
              </a:path>
              <a:path w="11320780" h="1666875">
                <a:moveTo>
                  <a:pt x="11180471" y="763463"/>
                </a:moveTo>
                <a:lnTo>
                  <a:pt x="11135196" y="755978"/>
                </a:lnTo>
                <a:lnTo>
                  <a:pt x="11096076" y="735188"/>
                </a:lnTo>
                <a:lnTo>
                  <a:pt x="11065611" y="703594"/>
                </a:lnTo>
                <a:lnTo>
                  <a:pt x="11046299" y="663694"/>
                </a:lnTo>
                <a:lnTo>
                  <a:pt x="11313899" y="663694"/>
                </a:lnTo>
                <a:lnTo>
                  <a:pt x="11293341" y="706244"/>
                </a:lnTo>
                <a:lnTo>
                  <a:pt x="11263034" y="736510"/>
                </a:lnTo>
                <a:lnTo>
                  <a:pt x="11224636" y="756344"/>
                </a:lnTo>
                <a:lnTo>
                  <a:pt x="11180471" y="763463"/>
                </a:lnTo>
                <a:close/>
              </a:path>
              <a:path w="11320780" h="1666875">
                <a:moveTo>
                  <a:pt x="5259430" y="1666530"/>
                </a:moveTo>
                <a:lnTo>
                  <a:pt x="5098819" y="1666530"/>
                </a:lnTo>
                <a:lnTo>
                  <a:pt x="5514843" y="1426298"/>
                </a:lnTo>
                <a:lnTo>
                  <a:pt x="5079929" y="1426298"/>
                </a:lnTo>
                <a:lnTo>
                  <a:pt x="4173692" y="903656"/>
                </a:lnTo>
                <a:lnTo>
                  <a:pt x="4333227" y="903656"/>
                </a:lnTo>
                <a:lnTo>
                  <a:pt x="5100858" y="1346310"/>
                </a:lnTo>
                <a:lnTo>
                  <a:pt x="7803351" y="1346310"/>
                </a:lnTo>
                <a:lnTo>
                  <a:pt x="7809821" y="1386447"/>
                </a:lnTo>
                <a:lnTo>
                  <a:pt x="7803342" y="1426584"/>
                </a:lnTo>
                <a:lnTo>
                  <a:pt x="5675104" y="1426584"/>
                </a:lnTo>
                <a:lnTo>
                  <a:pt x="5259430" y="1666530"/>
                </a:lnTo>
                <a:close/>
              </a:path>
              <a:path w="11320780" h="1666875">
                <a:moveTo>
                  <a:pt x="5814150" y="1346310"/>
                </a:moveTo>
                <a:lnTo>
                  <a:pt x="5653889" y="1346310"/>
                </a:lnTo>
                <a:lnTo>
                  <a:pt x="6388684" y="922005"/>
                </a:lnTo>
                <a:lnTo>
                  <a:pt x="9201717" y="922005"/>
                </a:lnTo>
                <a:lnTo>
                  <a:pt x="9201717" y="1002278"/>
                </a:lnTo>
                <a:lnTo>
                  <a:pt x="6409899" y="1002278"/>
                </a:lnTo>
                <a:lnTo>
                  <a:pt x="5814150" y="1346310"/>
                </a:lnTo>
                <a:close/>
              </a:path>
              <a:path w="11320780" h="1666875">
                <a:moveTo>
                  <a:pt x="7803351" y="1346310"/>
                </a:moveTo>
                <a:lnTo>
                  <a:pt x="7535742" y="1346310"/>
                </a:lnTo>
                <a:lnTo>
                  <a:pt x="7555054" y="1306410"/>
                </a:lnTo>
                <a:lnTo>
                  <a:pt x="7585519" y="1274816"/>
                </a:lnTo>
                <a:lnTo>
                  <a:pt x="7624639" y="1254026"/>
                </a:lnTo>
                <a:lnTo>
                  <a:pt x="7669914" y="1246541"/>
                </a:lnTo>
                <a:lnTo>
                  <a:pt x="7714189" y="1253687"/>
                </a:lnTo>
                <a:lnTo>
                  <a:pt x="7752602" y="1273577"/>
                </a:lnTo>
                <a:lnTo>
                  <a:pt x="7782867" y="1303884"/>
                </a:lnTo>
                <a:lnTo>
                  <a:pt x="7802702" y="1342282"/>
                </a:lnTo>
                <a:lnTo>
                  <a:pt x="7803351" y="1346310"/>
                </a:lnTo>
                <a:close/>
              </a:path>
              <a:path w="11320780" h="1666875">
                <a:moveTo>
                  <a:pt x="7669914" y="1526353"/>
                </a:moveTo>
                <a:lnTo>
                  <a:pt x="7624639" y="1518868"/>
                </a:lnTo>
                <a:lnTo>
                  <a:pt x="7585519" y="1498078"/>
                </a:lnTo>
                <a:lnTo>
                  <a:pt x="7555054" y="1466484"/>
                </a:lnTo>
                <a:lnTo>
                  <a:pt x="7535742" y="1426584"/>
                </a:lnTo>
                <a:lnTo>
                  <a:pt x="7803342" y="1426584"/>
                </a:lnTo>
                <a:lnTo>
                  <a:pt x="7782785" y="1469134"/>
                </a:lnTo>
                <a:lnTo>
                  <a:pt x="7752478" y="1499400"/>
                </a:lnTo>
                <a:lnTo>
                  <a:pt x="7714079" y="1519234"/>
                </a:lnTo>
                <a:lnTo>
                  <a:pt x="7669914" y="1526353"/>
                </a:lnTo>
                <a:close/>
              </a:path>
              <a:path w="11320780" h="1666875">
                <a:moveTo>
                  <a:pt x="614122" y="1666530"/>
                </a:moveTo>
                <a:lnTo>
                  <a:pt x="454106" y="1666530"/>
                </a:lnTo>
                <a:lnTo>
                  <a:pt x="490245" y="1647863"/>
                </a:lnTo>
                <a:lnTo>
                  <a:pt x="534409" y="1640744"/>
                </a:lnTo>
                <a:lnTo>
                  <a:pt x="579685" y="1648229"/>
                </a:lnTo>
                <a:lnTo>
                  <a:pt x="614122" y="1666530"/>
                </a:lnTo>
                <a:close/>
              </a:path>
            </a:pathLst>
          </a:custGeom>
          <a:solidFill>
            <a:srgbClr val="1DA0D8"/>
          </a:solidFill>
        </p:spPr>
        <p:txBody>
          <a:bodyPr wrap="square" lIns="0" tIns="0" rIns="0" bIns="0" rtlCol="0"/>
          <a:lstStyle/>
          <a:p>
            <a:endParaRPr/>
          </a:p>
        </p:txBody>
      </p:sp>
      <p:sp>
        <p:nvSpPr>
          <p:cNvPr id="17" name="bg object 17"/>
          <p:cNvSpPr/>
          <p:nvPr/>
        </p:nvSpPr>
        <p:spPr>
          <a:xfrm>
            <a:off x="6587544" y="218279"/>
            <a:ext cx="1211028" cy="19062"/>
          </a:xfrm>
          <a:custGeom>
            <a:avLst/>
            <a:gdLst/>
            <a:ahLst/>
            <a:cxnLst/>
            <a:rect l="l" t="t" r="r" b="b"/>
            <a:pathLst>
              <a:path w="1411604" h="55879">
                <a:moveTo>
                  <a:pt x="0" y="55777"/>
                </a:moveTo>
                <a:lnTo>
                  <a:pt x="1411552" y="55777"/>
                </a:lnTo>
                <a:lnTo>
                  <a:pt x="1411552" y="0"/>
                </a:lnTo>
                <a:lnTo>
                  <a:pt x="0" y="0"/>
                </a:lnTo>
                <a:lnTo>
                  <a:pt x="0" y="55777"/>
                </a:lnTo>
                <a:close/>
              </a:path>
            </a:pathLst>
          </a:custGeom>
          <a:solidFill>
            <a:srgbClr val="1DA0D8"/>
          </a:solidFill>
        </p:spPr>
        <p:txBody>
          <a:bodyPr wrap="square" lIns="0" tIns="0" rIns="0" bIns="0" rtlCol="0"/>
          <a:lstStyle/>
          <a:p>
            <a:endParaRPr/>
          </a:p>
        </p:txBody>
      </p:sp>
      <p:sp>
        <p:nvSpPr>
          <p:cNvPr id="18" name="bg object 18"/>
          <p:cNvSpPr/>
          <p:nvPr/>
        </p:nvSpPr>
        <p:spPr>
          <a:xfrm>
            <a:off x="7966170" y="218279"/>
            <a:ext cx="3528489" cy="19062"/>
          </a:xfrm>
          <a:custGeom>
            <a:avLst/>
            <a:gdLst/>
            <a:ahLst/>
            <a:cxnLst/>
            <a:rect l="l" t="t" r="r" b="b"/>
            <a:pathLst>
              <a:path w="4112894" h="55879">
                <a:moveTo>
                  <a:pt x="0" y="55777"/>
                </a:moveTo>
                <a:lnTo>
                  <a:pt x="4112690" y="55777"/>
                </a:lnTo>
                <a:lnTo>
                  <a:pt x="4112690" y="0"/>
                </a:lnTo>
                <a:lnTo>
                  <a:pt x="0" y="0"/>
                </a:lnTo>
                <a:lnTo>
                  <a:pt x="0" y="55777"/>
                </a:lnTo>
                <a:close/>
              </a:path>
            </a:pathLst>
          </a:custGeom>
          <a:solidFill>
            <a:srgbClr val="1DA0D8"/>
          </a:solidFill>
        </p:spPr>
        <p:txBody>
          <a:bodyPr wrap="square" lIns="0" tIns="0" rIns="0" bIns="0" rtlCol="0"/>
          <a:lstStyle/>
          <a:p>
            <a:endParaRPr/>
          </a:p>
        </p:txBody>
      </p:sp>
      <p:sp>
        <p:nvSpPr>
          <p:cNvPr id="19" name="bg object 19"/>
          <p:cNvSpPr/>
          <p:nvPr/>
        </p:nvSpPr>
        <p:spPr>
          <a:xfrm>
            <a:off x="5932923" y="426881"/>
            <a:ext cx="3428796" cy="19062"/>
          </a:xfrm>
          <a:custGeom>
            <a:avLst/>
            <a:gdLst/>
            <a:ahLst/>
            <a:cxnLst/>
            <a:rect l="l" t="t" r="r" b="b"/>
            <a:pathLst>
              <a:path w="3996690" h="55880">
                <a:moveTo>
                  <a:pt x="0" y="55777"/>
                </a:moveTo>
                <a:lnTo>
                  <a:pt x="3996672" y="55777"/>
                </a:lnTo>
                <a:lnTo>
                  <a:pt x="3996672" y="0"/>
                </a:lnTo>
                <a:lnTo>
                  <a:pt x="0" y="0"/>
                </a:lnTo>
                <a:lnTo>
                  <a:pt x="0" y="55777"/>
                </a:lnTo>
                <a:close/>
              </a:path>
            </a:pathLst>
          </a:custGeom>
          <a:solidFill>
            <a:srgbClr val="1DA0D8"/>
          </a:solidFill>
        </p:spPr>
        <p:txBody>
          <a:bodyPr wrap="square" lIns="0" tIns="0" rIns="0" bIns="0" rtlCol="0"/>
          <a:lstStyle/>
          <a:p>
            <a:endParaRPr/>
          </a:p>
        </p:txBody>
      </p:sp>
      <p:sp>
        <p:nvSpPr>
          <p:cNvPr id="20" name="bg object 20"/>
          <p:cNvSpPr/>
          <p:nvPr/>
        </p:nvSpPr>
        <p:spPr>
          <a:xfrm>
            <a:off x="9551836" y="426881"/>
            <a:ext cx="1556959" cy="19062"/>
          </a:xfrm>
          <a:custGeom>
            <a:avLst/>
            <a:gdLst/>
            <a:ahLst/>
            <a:cxnLst/>
            <a:rect l="l" t="t" r="r" b="b"/>
            <a:pathLst>
              <a:path w="1814829" h="55880">
                <a:moveTo>
                  <a:pt x="0" y="55777"/>
                </a:moveTo>
                <a:lnTo>
                  <a:pt x="1814826" y="55777"/>
                </a:lnTo>
                <a:lnTo>
                  <a:pt x="1814826" y="0"/>
                </a:lnTo>
                <a:lnTo>
                  <a:pt x="0" y="0"/>
                </a:lnTo>
                <a:lnTo>
                  <a:pt x="0" y="55777"/>
                </a:lnTo>
                <a:close/>
              </a:path>
            </a:pathLst>
          </a:custGeom>
          <a:solidFill>
            <a:srgbClr val="1DA0D8"/>
          </a:solidFill>
        </p:spPr>
        <p:txBody>
          <a:bodyPr wrap="square" lIns="0" tIns="0" rIns="0" bIns="0" rtlCol="0"/>
          <a:lstStyle/>
          <a:p>
            <a:endParaRPr/>
          </a:p>
        </p:txBody>
      </p:sp>
      <p:sp>
        <p:nvSpPr>
          <p:cNvPr id="21" name="bg object 21"/>
          <p:cNvSpPr/>
          <p:nvPr/>
        </p:nvSpPr>
        <p:spPr>
          <a:xfrm>
            <a:off x="6274429" y="218279"/>
            <a:ext cx="135648" cy="19062"/>
          </a:xfrm>
          <a:custGeom>
            <a:avLst/>
            <a:gdLst/>
            <a:ahLst/>
            <a:cxnLst/>
            <a:rect l="l" t="t" r="r" b="b"/>
            <a:pathLst>
              <a:path w="158115" h="55879">
                <a:moveTo>
                  <a:pt x="0" y="55777"/>
                </a:moveTo>
                <a:lnTo>
                  <a:pt x="157665" y="55777"/>
                </a:lnTo>
                <a:lnTo>
                  <a:pt x="157665" y="0"/>
                </a:lnTo>
                <a:lnTo>
                  <a:pt x="0" y="0"/>
                </a:lnTo>
                <a:lnTo>
                  <a:pt x="0" y="55777"/>
                </a:lnTo>
                <a:close/>
              </a:path>
            </a:pathLst>
          </a:custGeom>
          <a:solidFill>
            <a:srgbClr val="1DA0D8"/>
          </a:solidFill>
        </p:spPr>
        <p:txBody>
          <a:bodyPr wrap="square" lIns="0" tIns="0" rIns="0" bIns="0" rtlCol="0"/>
          <a:lstStyle/>
          <a:p>
            <a:endParaRPr/>
          </a:p>
        </p:txBody>
      </p:sp>
      <p:sp>
        <p:nvSpPr>
          <p:cNvPr id="22" name="bg object 22"/>
          <p:cNvSpPr/>
          <p:nvPr/>
        </p:nvSpPr>
        <p:spPr>
          <a:xfrm>
            <a:off x="10204542" y="0"/>
            <a:ext cx="1985150" cy="833747"/>
          </a:xfrm>
          <a:custGeom>
            <a:avLst/>
            <a:gdLst/>
            <a:ahLst/>
            <a:cxnLst/>
            <a:rect l="l" t="t" r="r" b="b"/>
            <a:pathLst>
              <a:path w="2313940" h="2444115">
                <a:moveTo>
                  <a:pt x="623782" y="1632170"/>
                </a:moveTo>
                <a:lnTo>
                  <a:pt x="1783777" y="69645"/>
                </a:lnTo>
                <a:lnTo>
                  <a:pt x="1813760" y="33863"/>
                </a:lnTo>
                <a:lnTo>
                  <a:pt x="1847488" y="2110"/>
                </a:lnTo>
                <a:lnTo>
                  <a:pt x="1850330" y="0"/>
                </a:lnTo>
                <a:lnTo>
                  <a:pt x="1769072" y="0"/>
                </a:lnTo>
                <a:lnTo>
                  <a:pt x="1738968" y="36364"/>
                </a:lnTo>
                <a:lnTo>
                  <a:pt x="578974" y="1598889"/>
                </a:lnTo>
                <a:lnTo>
                  <a:pt x="623782" y="1632170"/>
                </a:lnTo>
                <a:close/>
              </a:path>
              <a:path w="2313940" h="2444115">
                <a:moveTo>
                  <a:pt x="2155815" y="376795"/>
                </a:moveTo>
                <a:lnTo>
                  <a:pt x="2313481" y="376795"/>
                </a:lnTo>
                <a:lnTo>
                  <a:pt x="2313481" y="321017"/>
                </a:lnTo>
                <a:lnTo>
                  <a:pt x="2155815" y="321017"/>
                </a:lnTo>
                <a:lnTo>
                  <a:pt x="2155815" y="376795"/>
                </a:lnTo>
                <a:close/>
              </a:path>
              <a:path w="2313940" h="2444115">
                <a:moveTo>
                  <a:pt x="1666701" y="2443607"/>
                </a:moveTo>
                <a:lnTo>
                  <a:pt x="2313481" y="2443607"/>
                </a:lnTo>
                <a:lnTo>
                  <a:pt x="2313481" y="2389820"/>
                </a:lnTo>
                <a:lnTo>
                  <a:pt x="1687653" y="2389820"/>
                </a:lnTo>
                <a:lnTo>
                  <a:pt x="1638228" y="2383954"/>
                </a:lnTo>
                <a:lnTo>
                  <a:pt x="1591924" y="2367021"/>
                </a:lnTo>
                <a:lnTo>
                  <a:pt x="1550674" y="2340012"/>
                </a:lnTo>
                <a:lnTo>
                  <a:pt x="1516415" y="2303922"/>
                </a:lnTo>
                <a:lnTo>
                  <a:pt x="1151813" y="1815122"/>
                </a:lnTo>
                <a:lnTo>
                  <a:pt x="1595433" y="1815122"/>
                </a:lnTo>
                <a:lnTo>
                  <a:pt x="1595433" y="1759344"/>
                </a:lnTo>
                <a:lnTo>
                  <a:pt x="715630" y="1759344"/>
                </a:lnTo>
                <a:lnTo>
                  <a:pt x="730048" y="1747619"/>
                </a:lnTo>
                <a:lnTo>
                  <a:pt x="743681" y="1734987"/>
                </a:lnTo>
                <a:lnTo>
                  <a:pt x="756443" y="1721380"/>
                </a:lnTo>
                <a:lnTo>
                  <a:pt x="768247" y="1706727"/>
                </a:lnTo>
                <a:lnTo>
                  <a:pt x="1696391" y="462693"/>
                </a:lnTo>
                <a:lnTo>
                  <a:pt x="1730651" y="426603"/>
                </a:lnTo>
                <a:lnTo>
                  <a:pt x="1771901" y="399595"/>
                </a:lnTo>
                <a:lnTo>
                  <a:pt x="1818205" y="382661"/>
                </a:lnTo>
                <a:lnTo>
                  <a:pt x="1867629" y="376795"/>
                </a:lnTo>
                <a:lnTo>
                  <a:pt x="1970447" y="376795"/>
                </a:lnTo>
                <a:lnTo>
                  <a:pt x="1970447" y="321017"/>
                </a:lnTo>
                <a:lnTo>
                  <a:pt x="1867629" y="321017"/>
                </a:lnTo>
                <a:lnTo>
                  <a:pt x="1817550" y="325776"/>
                </a:lnTo>
                <a:lnTo>
                  <a:pt x="1769666" y="339628"/>
                </a:lnTo>
                <a:lnTo>
                  <a:pt x="1725235" y="361941"/>
                </a:lnTo>
                <a:lnTo>
                  <a:pt x="1685517" y="392080"/>
                </a:lnTo>
                <a:lnTo>
                  <a:pt x="1651769" y="429413"/>
                </a:lnTo>
                <a:lnTo>
                  <a:pt x="723625" y="1673446"/>
                </a:lnTo>
                <a:lnTo>
                  <a:pt x="689365" y="1709536"/>
                </a:lnTo>
                <a:lnTo>
                  <a:pt x="648115" y="1736544"/>
                </a:lnTo>
                <a:lnTo>
                  <a:pt x="601811" y="1753478"/>
                </a:lnTo>
                <a:lnTo>
                  <a:pt x="552387" y="1759344"/>
                </a:lnTo>
                <a:lnTo>
                  <a:pt x="0" y="1759344"/>
                </a:lnTo>
                <a:lnTo>
                  <a:pt x="0" y="1814936"/>
                </a:lnTo>
                <a:lnTo>
                  <a:pt x="1082091" y="1814936"/>
                </a:lnTo>
                <a:lnTo>
                  <a:pt x="1471792" y="2337203"/>
                </a:lnTo>
                <a:lnTo>
                  <a:pt x="1505540" y="2374535"/>
                </a:lnTo>
                <a:lnTo>
                  <a:pt x="1545258" y="2404675"/>
                </a:lnTo>
                <a:lnTo>
                  <a:pt x="1589689" y="2426987"/>
                </a:lnTo>
                <a:lnTo>
                  <a:pt x="1637573" y="2440840"/>
                </a:lnTo>
                <a:lnTo>
                  <a:pt x="1666701" y="2443607"/>
                </a:lnTo>
                <a:close/>
              </a:path>
              <a:path w="2313940" h="2444115">
                <a:moveTo>
                  <a:pt x="1785078" y="1814936"/>
                </a:moveTo>
                <a:lnTo>
                  <a:pt x="2313481" y="1814936"/>
                </a:lnTo>
                <a:lnTo>
                  <a:pt x="2313481" y="1759158"/>
                </a:lnTo>
                <a:lnTo>
                  <a:pt x="1785078" y="1759158"/>
                </a:lnTo>
                <a:lnTo>
                  <a:pt x="1785078" y="1814936"/>
                </a:lnTo>
                <a:close/>
              </a:path>
              <a:path w="2313940" h="2444115">
                <a:moveTo>
                  <a:pt x="776056" y="2222114"/>
                </a:moveTo>
                <a:lnTo>
                  <a:pt x="1096221" y="2222114"/>
                </a:lnTo>
                <a:lnTo>
                  <a:pt x="1096221" y="2166336"/>
                </a:lnTo>
                <a:lnTo>
                  <a:pt x="776242" y="2166336"/>
                </a:lnTo>
                <a:lnTo>
                  <a:pt x="726817" y="2160471"/>
                </a:lnTo>
                <a:lnTo>
                  <a:pt x="680513" y="2143537"/>
                </a:lnTo>
                <a:lnTo>
                  <a:pt x="639263" y="2116528"/>
                </a:lnTo>
                <a:lnTo>
                  <a:pt x="605004" y="2080438"/>
                </a:lnTo>
                <a:lnTo>
                  <a:pt x="406992" y="1814936"/>
                </a:lnTo>
                <a:lnTo>
                  <a:pt x="337456" y="1814936"/>
                </a:lnTo>
                <a:lnTo>
                  <a:pt x="560195" y="2113719"/>
                </a:lnTo>
                <a:lnTo>
                  <a:pt x="593943" y="2151052"/>
                </a:lnTo>
                <a:lnTo>
                  <a:pt x="633662" y="2181191"/>
                </a:lnTo>
                <a:lnTo>
                  <a:pt x="678092" y="2203504"/>
                </a:lnTo>
                <a:lnTo>
                  <a:pt x="725976" y="2217356"/>
                </a:lnTo>
                <a:lnTo>
                  <a:pt x="776056" y="2222114"/>
                </a:lnTo>
                <a:close/>
              </a:path>
            </a:pathLst>
          </a:custGeom>
          <a:solidFill>
            <a:srgbClr val="1DA0D8"/>
          </a:solidFill>
        </p:spPr>
        <p:txBody>
          <a:bodyPr wrap="square" lIns="0" tIns="0" rIns="0" bIns="0" rtlCol="0"/>
          <a:lstStyle/>
          <a:p>
            <a:endParaRPr/>
          </a:p>
        </p:txBody>
      </p:sp>
      <p:sp>
        <p:nvSpPr>
          <p:cNvPr id="2" name="Holder 2"/>
          <p:cNvSpPr>
            <a:spLocks noGrp="1"/>
          </p:cNvSpPr>
          <p:nvPr>
            <p:ph type="title"/>
          </p:nvPr>
        </p:nvSpPr>
        <p:spPr>
          <a:xfrm>
            <a:off x="609872" y="274320"/>
            <a:ext cx="10977703" cy="10972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09872" y="1577340"/>
            <a:ext cx="10977703"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7132" y="6377941"/>
            <a:ext cx="3903183"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872" y="6377941"/>
            <a:ext cx="2805413"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1/6/2024</a:t>
            </a:fld>
            <a:endParaRPr lang="en-US"/>
          </a:p>
        </p:txBody>
      </p:sp>
      <p:sp>
        <p:nvSpPr>
          <p:cNvPr id="6" name="Holder 6"/>
          <p:cNvSpPr>
            <a:spLocks noGrp="1"/>
          </p:cNvSpPr>
          <p:nvPr>
            <p:ph type="sldNum" sz="quarter" idx="7"/>
          </p:nvPr>
        </p:nvSpPr>
        <p:spPr>
          <a:xfrm>
            <a:off x="10598731" y="6480599"/>
            <a:ext cx="529518" cy="243656"/>
          </a:xfrm>
          <a:prstGeom prst="rect">
            <a:avLst/>
          </a:prstGeom>
        </p:spPr>
        <p:txBody>
          <a:bodyPr wrap="square" lIns="0" tIns="0" rIns="0" bIns="0">
            <a:spAutoFit/>
          </a:bodyPr>
          <a:lstStyle>
            <a:lvl1pPr>
              <a:defRPr sz="1603" b="0" i="0">
                <a:solidFill>
                  <a:schemeClr val="tx1"/>
                </a:solidFill>
                <a:latin typeface="Verdana"/>
                <a:cs typeface="Verdana"/>
              </a:defRPr>
            </a:lvl1pPr>
          </a:lstStyle>
          <a:p>
            <a:pPr marL="31407">
              <a:lnSpc>
                <a:spcPts val="1905"/>
              </a:lnSpc>
            </a:pPr>
            <a:fld id="{81D60167-4931-47E6-BA6A-407CBD079E47}" type="slidenum">
              <a:rPr spc="12" dirty="0"/>
              <a:pPr marL="31407">
                <a:lnSpc>
                  <a:spcPts val="1905"/>
                </a:lnSpc>
              </a:pPr>
              <a:t>‹#›</a:t>
            </a:fld>
            <a:endParaRPr spc="12"/>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41951" y="135064"/>
            <a:ext cx="10508097" cy="545253"/>
          </a:xfrm>
          <a:prstGeom prst="rect">
            <a:avLst/>
          </a:prstGeom>
        </p:spPr>
        <p:txBody>
          <a:bodyPr wrap="square" lIns="0" tIns="0" rIns="0" bIns="0">
            <a:spAutoFit/>
          </a:bodyPr>
          <a:lstStyle>
            <a:lvl1pPr>
              <a:defRPr sz="5200" b="0" i="0">
                <a:solidFill>
                  <a:schemeClr val="tx1"/>
                </a:solidFill>
                <a:latin typeface="Verdana"/>
                <a:cs typeface="Verdana"/>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1/6/2024</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7" r:id="rId1"/>
    <p:sldLayoutId id="2147483665" r:id="rId2"/>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image" Target="../media/image43.jpeg"/><Relationship Id="rId7" Type="http://schemas.openxmlformats.org/officeDocument/2006/relationships/diagramLayout" Target="../diagrams/layout10.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diagramData" Target="../diagrams/data10.xml"/><Relationship Id="rId5" Type="http://schemas.openxmlformats.org/officeDocument/2006/relationships/image" Target="../media/image45.png"/><Relationship Id="rId10" Type="http://schemas.microsoft.com/office/2007/relationships/diagramDrawing" Target="../diagrams/drawing10.xml"/><Relationship Id="rId4" Type="http://schemas.openxmlformats.org/officeDocument/2006/relationships/image" Target="../media/image44.jpeg"/><Relationship Id="rId9" Type="http://schemas.openxmlformats.org/officeDocument/2006/relationships/diagramColors" Target="../diagrams/colors10.xml"/></Relationships>
</file>

<file path=ppt/slides/_rels/slide13.xml.rels><?xml version="1.0" encoding="UTF-8" standalone="yes"?>
<Relationships xmlns="http://schemas.openxmlformats.org/package/2006/relationships"><Relationship Id="rId8" Type="http://schemas.microsoft.com/office/2007/relationships/diagramDrawing" Target="../diagrams/drawing11.xml"/><Relationship Id="rId13" Type="http://schemas.microsoft.com/office/2007/relationships/diagramDrawing" Target="../diagrams/drawing12.xml"/><Relationship Id="rId3" Type="http://schemas.openxmlformats.org/officeDocument/2006/relationships/image" Target="../media/image46.png"/><Relationship Id="rId7" Type="http://schemas.openxmlformats.org/officeDocument/2006/relationships/diagramColors" Target="../diagrams/colors11.xml"/><Relationship Id="rId12" Type="http://schemas.openxmlformats.org/officeDocument/2006/relationships/diagramColors" Target="../diagrams/colors12.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11.xml"/><Relationship Id="rId11" Type="http://schemas.openxmlformats.org/officeDocument/2006/relationships/diagramQuickStyle" Target="../diagrams/quickStyle12.xml"/><Relationship Id="rId5" Type="http://schemas.openxmlformats.org/officeDocument/2006/relationships/diagramLayout" Target="../diagrams/layout11.xml"/><Relationship Id="rId10" Type="http://schemas.openxmlformats.org/officeDocument/2006/relationships/diagramLayout" Target="../diagrams/layout12.xml"/><Relationship Id="rId4" Type="http://schemas.openxmlformats.org/officeDocument/2006/relationships/diagramData" Target="../diagrams/data11.xml"/><Relationship Id="rId9" Type="http://schemas.openxmlformats.org/officeDocument/2006/relationships/diagramData" Target="../diagrams/data12.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15.xml.rels><?xml version="1.0" encoding="UTF-8" standalone="yes"?>
<Relationships xmlns="http://schemas.openxmlformats.org/package/2006/relationships"><Relationship Id="rId3" Type="http://schemas.openxmlformats.org/officeDocument/2006/relationships/hyperlink" Target="https://research.aimultiple.com/ai-chip-makers/" TargetMode="External"/><Relationship Id="rId7" Type="http://schemas.openxmlformats.org/officeDocument/2006/relationships/hyperlink" Target="https://www.forbes.com/sites/forbestechcouncil/2021/06/01/critical-steps-to-follow-for-a-successful-tech-acquisition/?sh=225a74813b6f" TargetMode="External"/><Relationship Id="rId2" Type="http://schemas.openxmlformats.org/officeDocument/2006/relationships/hyperlink" Target="https://www.forbes.com/sites/forbescoachescouncil/2022/01/19/14-essential-steps-for-effective-and-efficient-onboarding/?sh=348b8c851694" TargetMode="External"/><Relationship Id="rId1" Type="http://schemas.openxmlformats.org/officeDocument/2006/relationships/slideLayout" Target="../slideLayouts/slideLayout2.xml"/><Relationship Id="rId6" Type="http://schemas.openxmlformats.org/officeDocument/2006/relationships/hyperlink" Target="https://community.openai.com/t/the-future-of-gpts-their-marketplace-monetization-joint-discussion-to-improve-planning/504689" TargetMode="External"/><Relationship Id="rId5" Type="http://schemas.openxmlformats.org/officeDocument/2006/relationships/hyperlink" Target="https://www.linkedin.com/pulse/generative-ai-business-model-how-openai-makes-money-kamalika-poddar/" TargetMode="External"/><Relationship Id="rId4" Type="http://schemas.openxmlformats.org/officeDocument/2006/relationships/hyperlink" Target="https://userpilot.com/blog/ai-user-onboardin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hyperlink" Target="https://www.enterpriseappstoday.com/stats/openai-statistics.html" TargetMode="External"/><Relationship Id="rId3" Type="http://schemas.openxmlformats.org/officeDocument/2006/relationships/image" Target="../media/image7.png"/><Relationship Id="rId7" Type="http://schemas.openxmlformats.org/officeDocument/2006/relationships/diagramLayout" Target="../diagrams/layout1.xml"/><Relationship Id="rId12" Type="http://schemas.openxmlformats.org/officeDocument/2006/relationships/hyperlink" Target="https://www.demandsage.com/chatgpt-statistics/" TargetMode="External"/><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diagramData" Target="../diagrams/data1.xml"/><Relationship Id="rId11" Type="http://schemas.openxmlformats.org/officeDocument/2006/relationships/image" Target="../media/image9.png"/><Relationship Id="rId5" Type="http://schemas.openxmlformats.org/officeDocument/2006/relationships/image" Target="../media/image8.png"/><Relationship Id="rId10" Type="http://schemas.microsoft.com/office/2007/relationships/diagramDrawing" Target="../diagrams/drawing1.xml"/><Relationship Id="rId4" Type="http://schemas.openxmlformats.org/officeDocument/2006/relationships/chart" Target="../charts/chart1.xml"/><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14.svg"/><Relationship Id="rId1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diagramLayout" Target="../diagrams/layout2.xml"/><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notesSlide" Target="../notesSlides/notesSlide3.xml"/><Relationship Id="rId16"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diagramData" Target="../diagrams/data2.xml"/><Relationship Id="rId11" Type="http://schemas.openxmlformats.org/officeDocument/2006/relationships/chart" Target="../charts/chart2.xml"/><Relationship Id="rId5" Type="http://schemas.openxmlformats.org/officeDocument/2006/relationships/image" Target="../media/image12.jpeg"/><Relationship Id="rId15" Type="http://schemas.openxmlformats.org/officeDocument/2006/relationships/image" Target="../media/image16.png"/><Relationship Id="rId10" Type="http://schemas.microsoft.com/office/2007/relationships/diagramDrawing" Target="../diagrams/drawing2.xml"/><Relationship Id="rId19" Type="http://schemas.openxmlformats.org/officeDocument/2006/relationships/image" Target="../media/image20.svg"/><Relationship Id="rId4" Type="http://schemas.openxmlformats.org/officeDocument/2006/relationships/image" Target="../media/image11.png"/><Relationship Id="rId9" Type="http://schemas.openxmlformats.org/officeDocument/2006/relationships/diagramColors" Target="../diagrams/colors2.xml"/><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diagramQuickStyle" Target="../diagrams/quickStyle3.xml"/><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Layout" Target="../diagrams/layout3.xml"/><Relationship Id="rId11" Type="http://schemas.openxmlformats.org/officeDocument/2006/relationships/image" Target="../media/image24.svg"/><Relationship Id="rId5" Type="http://schemas.openxmlformats.org/officeDocument/2006/relationships/diagramData" Target="../diagrams/data3.xml"/><Relationship Id="rId10" Type="http://schemas.openxmlformats.org/officeDocument/2006/relationships/image" Target="../media/image23.png"/><Relationship Id="rId4" Type="http://schemas.openxmlformats.org/officeDocument/2006/relationships/image" Target="../media/image22.svg"/><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Colors" Target="../diagrams/colors4.xml"/><Relationship Id="rId11" Type="http://schemas.openxmlformats.org/officeDocument/2006/relationships/image" Target="../media/image30.svg"/><Relationship Id="rId5" Type="http://schemas.openxmlformats.org/officeDocument/2006/relationships/diagramQuickStyle" Target="../diagrams/quickStyle4.xml"/><Relationship Id="rId10" Type="http://schemas.openxmlformats.org/officeDocument/2006/relationships/image" Target="../media/image29.png"/><Relationship Id="rId4" Type="http://schemas.openxmlformats.org/officeDocument/2006/relationships/diagramLayout" Target="../diagrams/layout4.xml"/><Relationship Id="rId9" Type="http://schemas.openxmlformats.org/officeDocument/2006/relationships/image" Target="../media/image28.sv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diagramDrawing" Target="../diagrams/drawing5.xml"/><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4.png"/><Relationship Id="rId11" Type="http://schemas.openxmlformats.org/officeDocument/2006/relationships/diagramQuickStyle" Target="../diagrams/quickStyle5.xml"/><Relationship Id="rId5" Type="http://schemas.openxmlformats.org/officeDocument/2006/relationships/image" Target="../media/image33.png"/><Relationship Id="rId10" Type="http://schemas.openxmlformats.org/officeDocument/2006/relationships/diagramLayout" Target="../diagrams/layout5.xml"/><Relationship Id="rId4" Type="http://schemas.openxmlformats.org/officeDocument/2006/relationships/image" Target="../media/image32.png"/><Relationship Id="rId9" Type="http://schemas.openxmlformats.org/officeDocument/2006/relationships/diagramData" Target="../diagrams/data5.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image" Target="../media/image37.png"/><Relationship Id="rId7" Type="http://schemas.openxmlformats.org/officeDocument/2006/relationships/diagramData" Target="../diagrams/data6.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40.svg"/><Relationship Id="rId11" Type="http://schemas.microsoft.com/office/2007/relationships/diagramDrawing" Target="../diagrams/drawing6.xml"/><Relationship Id="rId5" Type="http://schemas.openxmlformats.org/officeDocument/2006/relationships/image" Target="../media/image39.png"/><Relationship Id="rId10" Type="http://schemas.openxmlformats.org/officeDocument/2006/relationships/diagramColors" Target="../diagrams/colors6.xml"/><Relationship Id="rId4" Type="http://schemas.openxmlformats.org/officeDocument/2006/relationships/image" Target="../media/image38.svg"/><Relationship Id="rId9"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1.png"/><Relationship Id="rId7" Type="http://schemas.openxmlformats.org/officeDocument/2006/relationships/diagramColors" Target="../diagrams/colors7.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12192000" cy="6858000"/>
          </a:xfrm>
          <a:prstGeom prst="rect">
            <a:avLst/>
          </a:prstGeom>
        </p:spPr>
      </p:pic>
      <p:sp>
        <p:nvSpPr>
          <p:cNvPr id="3" name="object 3"/>
          <p:cNvSpPr/>
          <p:nvPr/>
        </p:nvSpPr>
        <p:spPr>
          <a:xfrm>
            <a:off x="-1" y="9428"/>
            <a:ext cx="12191905" cy="6858000"/>
          </a:xfrm>
          <a:custGeom>
            <a:avLst/>
            <a:gdLst/>
            <a:ahLst/>
            <a:cxnLst/>
            <a:rect l="l" t="t" r="r" b="b"/>
            <a:pathLst>
              <a:path w="14213205" h="20104100">
                <a:moveTo>
                  <a:pt x="14212705" y="20104099"/>
                </a:moveTo>
                <a:lnTo>
                  <a:pt x="0" y="20104099"/>
                </a:lnTo>
                <a:lnTo>
                  <a:pt x="0" y="0"/>
                </a:lnTo>
                <a:lnTo>
                  <a:pt x="14212705" y="0"/>
                </a:lnTo>
                <a:lnTo>
                  <a:pt x="14212705" y="20104099"/>
                </a:lnTo>
                <a:close/>
              </a:path>
            </a:pathLst>
          </a:custGeom>
          <a:solidFill>
            <a:srgbClr val="000000">
              <a:alpha val="69999"/>
            </a:srgbClr>
          </a:solidFill>
        </p:spPr>
        <p:txBody>
          <a:bodyPr wrap="square" lIns="0" tIns="0" rIns="0" bIns="0" rtlCol="0"/>
          <a:lstStyle/>
          <a:p>
            <a:endParaRPr/>
          </a:p>
        </p:txBody>
      </p:sp>
      <p:grpSp>
        <p:nvGrpSpPr>
          <p:cNvPr id="4" name="object 4"/>
          <p:cNvGrpSpPr/>
          <p:nvPr/>
        </p:nvGrpSpPr>
        <p:grpSpPr>
          <a:xfrm>
            <a:off x="8267819" y="434"/>
            <a:ext cx="3924086" cy="5932234"/>
            <a:chOff x="7798090" y="38602"/>
            <a:chExt cx="6414615" cy="10050702"/>
          </a:xfrm>
        </p:grpSpPr>
        <p:pic>
          <p:nvPicPr>
            <p:cNvPr id="5" name="object 5"/>
            <p:cNvPicPr/>
            <p:nvPr/>
          </p:nvPicPr>
          <p:blipFill>
            <a:blip r:embed="rId4" cstate="print"/>
            <a:stretch>
              <a:fillRect/>
            </a:stretch>
          </p:blipFill>
          <p:spPr>
            <a:xfrm>
              <a:off x="7798090" y="38602"/>
              <a:ext cx="6414615" cy="10050702"/>
            </a:xfrm>
            <a:prstGeom prst="rect">
              <a:avLst/>
            </a:prstGeom>
          </p:spPr>
        </p:pic>
        <p:pic>
          <p:nvPicPr>
            <p:cNvPr id="6" name="object 6"/>
            <p:cNvPicPr/>
            <p:nvPr/>
          </p:nvPicPr>
          <p:blipFill>
            <a:blip r:embed="rId5" cstate="print"/>
            <a:stretch>
              <a:fillRect/>
            </a:stretch>
          </p:blipFill>
          <p:spPr>
            <a:xfrm>
              <a:off x="12345050" y="293163"/>
              <a:ext cx="1701457" cy="1677240"/>
            </a:xfrm>
            <a:prstGeom prst="rect">
              <a:avLst/>
            </a:prstGeom>
          </p:spPr>
        </p:pic>
      </p:grpSp>
      <p:grpSp>
        <p:nvGrpSpPr>
          <p:cNvPr id="24" name="Group 23">
            <a:extLst>
              <a:ext uri="{FF2B5EF4-FFF2-40B4-BE49-F238E27FC236}">
                <a16:creationId xmlns:a16="http://schemas.microsoft.com/office/drawing/2014/main" id="{32A2AAE4-4B1A-A73E-BE37-3AF8E2DFA974}"/>
              </a:ext>
            </a:extLst>
          </p:cNvPr>
          <p:cNvGrpSpPr/>
          <p:nvPr/>
        </p:nvGrpSpPr>
        <p:grpSpPr>
          <a:xfrm>
            <a:off x="4676183" y="178427"/>
            <a:ext cx="2839634" cy="456435"/>
            <a:chOff x="3825499" y="178427"/>
            <a:chExt cx="2839634" cy="456435"/>
          </a:xfrm>
        </p:grpSpPr>
        <p:pic>
          <p:nvPicPr>
            <p:cNvPr id="7" name="object 7"/>
            <p:cNvPicPr/>
            <p:nvPr/>
          </p:nvPicPr>
          <p:blipFill>
            <a:blip r:embed="rId6" cstate="print"/>
            <a:stretch>
              <a:fillRect/>
            </a:stretch>
          </p:blipFill>
          <p:spPr>
            <a:xfrm>
              <a:off x="3825499" y="178427"/>
              <a:ext cx="426851" cy="456435"/>
            </a:xfrm>
            <a:prstGeom prst="rect">
              <a:avLst/>
            </a:prstGeom>
          </p:spPr>
        </p:pic>
        <p:sp>
          <p:nvSpPr>
            <p:cNvPr id="8" name="object 8"/>
            <p:cNvSpPr txBox="1"/>
            <p:nvPr/>
          </p:nvSpPr>
          <p:spPr>
            <a:xfrm>
              <a:off x="4277602" y="255831"/>
              <a:ext cx="667821" cy="308157"/>
            </a:xfrm>
            <a:prstGeom prst="rect">
              <a:avLst/>
            </a:prstGeom>
          </p:spPr>
          <p:txBody>
            <a:bodyPr vert="horz" wrap="square" lIns="0" tIns="25777" rIns="0" bIns="0" rtlCol="0">
              <a:spAutoFit/>
            </a:bodyPr>
            <a:lstStyle/>
            <a:p>
              <a:pPr marL="4332" marR="1733">
                <a:lnSpc>
                  <a:spcPts val="1064"/>
                </a:lnSpc>
                <a:spcBef>
                  <a:spcPts val="203"/>
                </a:spcBef>
              </a:pPr>
              <a:r>
                <a:rPr sz="1023" spc="63">
                  <a:solidFill>
                    <a:srgbClr val="FFFFFF"/>
                  </a:solidFill>
                  <a:latin typeface="Tahoma"/>
                  <a:cs typeface="Tahoma"/>
                </a:rPr>
                <a:t>BUSINESS </a:t>
              </a:r>
              <a:r>
                <a:rPr sz="1023" spc="78">
                  <a:solidFill>
                    <a:srgbClr val="FFFFFF"/>
                  </a:solidFill>
                  <a:latin typeface="Tahoma"/>
                  <a:cs typeface="Tahoma"/>
                </a:rPr>
                <a:t>CLUB</a:t>
              </a:r>
              <a:endParaRPr sz="1023">
                <a:latin typeface="Tahoma"/>
                <a:cs typeface="Tahoma"/>
              </a:endParaRPr>
            </a:p>
          </p:txBody>
        </p:sp>
        <p:pic>
          <p:nvPicPr>
            <p:cNvPr id="9" name="object 9"/>
            <p:cNvPicPr/>
            <p:nvPr/>
          </p:nvPicPr>
          <p:blipFill>
            <a:blip r:embed="rId7" cstate="print"/>
            <a:stretch>
              <a:fillRect/>
            </a:stretch>
          </p:blipFill>
          <p:spPr>
            <a:xfrm>
              <a:off x="5105075" y="242917"/>
              <a:ext cx="1560058" cy="326478"/>
            </a:xfrm>
            <a:prstGeom prst="rect">
              <a:avLst/>
            </a:prstGeom>
          </p:spPr>
        </p:pic>
      </p:grpSp>
      <p:sp>
        <p:nvSpPr>
          <p:cNvPr id="10" name="object 10"/>
          <p:cNvSpPr txBox="1"/>
          <p:nvPr/>
        </p:nvSpPr>
        <p:spPr>
          <a:xfrm>
            <a:off x="1142618" y="1065285"/>
            <a:ext cx="6575353" cy="2077325"/>
          </a:xfrm>
          <a:prstGeom prst="rect">
            <a:avLst/>
          </a:prstGeom>
        </p:spPr>
        <p:txBody>
          <a:bodyPr vert="horz" wrap="square" lIns="0" tIns="103975" rIns="0" bIns="0" rtlCol="0">
            <a:spAutoFit/>
          </a:bodyPr>
          <a:lstStyle/>
          <a:p>
            <a:pPr marL="4332" marR="1733">
              <a:lnSpc>
                <a:spcPts val="5099"/>
              </a:lnSpc>
              <a:spcBef>
                <a:spcPts val="819"/>
              </a:spcBef>
            </a:pPr>
            <a:r>
              <a:rPr lang="en-IN" sz="6600" b="1" spc="-181" dirty="0">
                <a:solidFill>
                  <a:srgbClr val="1DB8D8"/>
                </a:solidFill>
                <a:latin typeface="Tahoma"/>
                <a:cs typeface="Tahoma"/>
              </a:rPr>
              <a:t>I</a:t>
            </a:r>
            <a:r>
              <a:rPr lang="en-IN" sz="6600" b="1" spc="-181" dirty="0">
                <a:solidFill>
                  <a:srgbClr val="FFFFFF"/>
                </a:solidFill>
                <a:latin typeface="Tahoma"/>
                <a:cs typeface="Tahoma"/>
              </a:rPr>
              <a:t>NDIAN </a:t>
            </a:r>
            <a:r>
              <a:rPr lang="en-IN" sz="6600" b="1" spc="191" dirty="0">
                <a:solidFill>
                  <a:srgbClr val="1DB8D8"/>
                </a:solidFill>
                <a:latin typeface="Tahoma"/>
                <a:cs typeface="Tahoma"/>
              </a:rPr>
              <a:t>C</a:t>
            </a:r>
            <a:r>
              <a:rPr lang="en-IN" sz="6600" b="1" spc="191" dirty="0">
                <a:solidFill>
                  <a:srgbClr val="FFFFFF"/>
                </a:solidFill>
                <a:latin typeface="Tahoma"/>
                <a:cs typeface="Tahoma"/>
              </a:rPr>
              <a:t>ASE </a:t>
            </a:r>
            <a:r>
              <a:rPr lang="en-IN" sz="6600" b="1" spc="111" dirty="0">
                <a:solidFill>
                  <a:srgbClr val="1DB8D8"/>
                </a:solidFill>
                <a:latin typeface="Tahoma"/>
                <a:cs typeface="Tahoma"/>
              </a:rPr>
              <a:t>C</a:t>
            </a:r>
            <a:r>
              <a:rPr lang="en-IN" sz="6600" b="1" spc="111" dirty="0">
                <a:solidFill>
                  <a:srgbClr val="FFFFFF"/>
                </a:solidFill>
                <a:latin typeface="Tahoma"/>
                <a:cs typeface="Tahoma"/>
              </a:rPr>
              <a:t>HALLENGE </a:t>
            </a:r>
            <a:r>
              <a:rPr lang="en-IN" sz="6600" b="1" spc="-7" dirty="0">
                <a:solidFill>
                  <a:srgbClr val="1DB8D8"/>
                </a:solidFill>
                <a:latin typeface="Tahoma"/>
                <a:cs typeface="Tahoma"/>
              </a:rPr>
              <a:t>2024</a:t>
            </a:r>
            <a:endParaRPr lang="en-IN" sz="6600" dirty="0">
              <a:latin typeface="Tahoma"/>
              <a:cs typeface="Tahoma"/>
            </a:endParaRPr>
          </a:p>
        </p:txBody>
      </p:sp>
      <p:grpSp>
        <p:nvGrpSpPr>
          <p:cNvPr id="17" name="object 17"/>
          <p:cNvGrpSpPr/>
          <p:nvPr/>
        </p:nvGrpSpPr>
        <p:grpSpPr>
          <a:xfrm>
            <a:off x="-97" y="5210857"/>
            <a:ext cx="9114503" cy="2077566"/>
            <a:chOff x="0" y="16748757"/>
            <a:chExt cx="14213205" cy="3355095"/>
          </a:xfrm>
        </p:grpSpPr>
        <p:sp>
          <p:nvSpPr>
            <p:cNvPr id="18" name="object 18"/>
            <p:cNvSpPr/>
            <p:nvPr/>
          </p:nvSpPr>
          <p:spPr>
            <a:xfrm>
              <a:off x="0" y="16748757"/>
              <a:ext cx="10895330" cy="3354704"/>
            </a:xfrm>
            <a:custGeom>
              <a:avLst/>
              <a:gdLst/>
              <a:ahLst/>
              <a:cxnLst/>
              <a:rect l="l" t="t" r="r" b="b"/>
              <a:pathLst>
                <a:path w="10895330" h="3354705">
                  <a:moveTo>
                    <a:pt x="0" y="2253153"/>
                  </a:moveTo>
                  <a:lnTo>
                    <a:pt x="9551788" y="2253153"/>
                  </a:lnTo>
                  <a:lnTo>
                    <a:pt x="9101275" y="2249759"/>
                  </a:lnTo>
                  <a:lnTo>
                    <a:pt x="8662276" y="2238580"/>
                  </a:lnTo>
                  <a:lnTo>
                    <a:pt x="8280923" y="2221309"/>
                  </a:lnTo>
                  <a:lnTo>
                    <a:pt x="8231499" y="2217471"/>
                  </a:lnTo>
                  <a:lnTo>
                    <a:pt x="8132649" y="2211223"/>
                  </a:lnTo>
                  <a:lnTo>
                    <a:pt x="7737252" y="2192955"/>
                  </a:lnTo>
                  <a:lnTo>
                    <a:pt x="7638403" y="2186707"/>
                  </a:lnTo>
                  <a:lnTo>
                    <a:pt x="7588978" y="2182868"/>
                  </a:lnTo>
                  <a:lnTo>
                    <a:pt x="6954695" y="2125206"/>
                  </a:lnTo>
                  <a:lnTo>
                    <a:pt x="6152916" y="2027147"/>
                  </a:lnTo>
                  <a:lnTo>
                    <a:pt x="5755539" y="1973295"/>
                  </a:lnTo>
                  <a:lnTo>
                    <a:pt x="5370203" y="1913821"/>
                  </a:lnTo>
                  <a:lnTo>
                    <a:pt x="4996720" y="1848981"/>
                  </a:lnTo>
                  <a:lnTo>
                    <a:pt x="4634903" y="1779029"/>
                  </a:lnTo>
                  <a:lnTo>
                    <a:pt x="4342166" y="1717016"/>
                  </a:lnTo>
                  <a:lnTo>
                    <a:pt x="4057291" y="1651779"/>
                  </a:lnTo>
                  <a:lnTo>
                    <a:pt x="3780171" y="1583466"/>
                  </a:lnTo>
                  <a:lnTo>
                    <a:pt x="3510697" y="1512224"/>
                  </a:lnTo>
                  <a:lnTo>
                    <a:pt x="3248761" y="1438203"/>
                  </a:lnTo>
                  <a:lnTo>
                    <a:pt x="2994253" y="1361548"/>
                  </a:lnTo>
                  <a:lnTo>
                    <a:pt x="2747067" y="1282409"/>
                  </a:lnTo>
                  <a:lnTo>
                    <a:pt x="2507092" y="1200934"/>
                  </a:lnTo>
                  <a:lnTo>
                    <a:pt x="2274221" y="1117270"/>
                  </a:lnTo>
                  <a:lnTo>
                    <a:pt x="2092966" y="1048861"/>
                  </a:lnTo>
                  <a:lnTo>
                    <a:pt x="1916133" y="979223"/>
                  </a:lnTo>
                  <a:lnTo>
                    <a:pt x="1743666" y="908430"/>
                  </a:lnTo>
                  <a:lnTo>
                    <a:pt x="1575509" y="836557"/>
                  </a:lnTo>
                  <a:lnTo>
                    <a:pt x="1411606" y="763682"/>
                  </a:lnTo>
                  <a:lnTo>
                    <a:pt x="1251903" y="689879"/>
                  </a:lnTo>
                  <a:lnTo>
                    <a:pt x="1096344" y="615224"/>
                  </a:lnTo>
                  <a:lnTo>
                    <a:pt x="944874" y="539793"/>
                  </a:lnTo>
                  <a:lnTo>
                    <a:pt x="797436" y="463661"/>
                  </a:lnTo>
                  <a:lnTo>
                    <a:pt x="653975" y="386905"/>
                  </a:lnTo>
                  <a:lnTo>
                    <a:pt x="514436" y="309599"/>
                  </a:lnTo>
                  <a:lnTo>
                    <a:pt x="378763" y="231821"/>
                  </a:lnTo>
                  <a:lnTo>
                    <a:pt x="246900" y="153645"/>
                  </a:lnTo>
                  <a:lnTo>
                    <a:pt x="118793" y="75147"/>
                  </a:lnTo>
                  <a:lnTo>
                    <a:pt x="0" y="0"/>
                  </a:lnTo>
                  <a:lnTo>
                    <a:pt x="0" y="2253153"/>
                  </a:lnTo>
                  <a:close/>
                </a:path>
                <a:path w="10895330" h="3354705">
                  <a:moveTo>
                    <a:pt x="0" y="3354706"/>
                  </a:moveTo>
                  <a:lnTo>
                    <a:pt x="10894923" y="3354706"/>
                  </a:lnTo>
                  <a:lnTo>
                    <a:pt x="10875719" y="2605724"/>
                  </a:lnTo>
                  <a:lnTo>
                    <a:pt x="10875719" y="2221309"/>
                  </a:lnTo>
                  <a:lnTo>
                    <a:pt x="10777813" y="2221610"/>
                  </a:lnTo>
                  <a:lnTo>
                    <a:pt x="10730437" y="2222323"/>
                  </a:lnTo>
                  <a:lnTo>
                    <a:pt x="10683512" y="2223712"/>
                  </a:lnTo>
                  <a:lnTo>
                    <a:pt x="10636586" y="2226002"/>
                  </a:lnTo>
                  <a:lnTo>
                    <a:pt x="10589210" y="2229418"/>
                  </a:lnTo>
                  <a:lnTo>
                    <a:pt x="10540933" y="2234186"/>
                  </a:lnTo>
                  <a:lnTo>
                    <a:pt x="10491305" y="2240530"/>
                  </a:lnTo>
                  <a:lnTo>
                    <a:pt x="9755970" y="2252420"/>
                  </a:lnTo>
                  <a:lnTo>
                    <a:pt x="0" y="2253153"/>
                  </a:lnTo>
                  <a:lnTo>
                    <a:pt x="0" y="3354706"/>
                  </a:lnTo>
                  <a:close/>
                </a:path>
              </a:pathLst>
            </a:custGeom>
            <a:solidFill>
              <a:srgbClr val="1DA0D8">
                <a:alpha val="84999"/>
              </a:srgbClr>
            </a:solidFill>
          </p:spPr>
          <p:txBody>
            <a:bodyPr wrap="square" lIns="0" tIns="0" rIns="0" bIns="0" rtlCol="0"/>
            <a:lstStyle/>
            <a:p>
              <a:endParaRPr/>
            </a:p>
          </p:txBody>
        </p:sp>
        <p:sp>
          <p:nvSpPr>
            <p:cNvPr id="19" name="object 19"/>
            <p:cNvSpPr/>
            <p:nvPr/>
          </p:nvSpPr>
          <p:spPr>
            <a:xfrm>
              <a:off x="0" y="17716769"/>
              <a:ext cx="10510520" cy="2386965"/>
            </a:xfrm>
            <a:custGeom>
              <a:avLst/>
              <a:gdLst/>
              <a:ahLst/>
              <a:cxnLst/>
              <a:rect l="l" t="t" r="r" b="b"/>
              <a:pathLst>
                <a:path w="10510520" h="2386965">
                  <a:moveTo>
                    <a:pt x="0" y="1272511"/>
                  </a:moveTo>
                  <a:lnTo>
                    <a:pt x="6728172" y="1272511"/>
                  </a:lnTo>
                  <a:lnTo>
                    <a:pt x="6567983" y="1272070"/>
                  </a:lnTo>
                  <a:lnTo>
                    <a:pt x="6356947" y="1268932"/>
                  </a:lnTo>
                  <a:lnTo>
                    <a:pt x="6253279" y="1265514"/>
                  </a:lnTo>
                  <a:lnTo>
                    <a:pt x="6151291" y="1260415"/>
                  </a:lnTo>
                  <a:lnTo>
                    <a:pt x="6101033" y="1257129"/>
                  </a:lnTo>
                  <a:lnTo>
                    <a:pt x="6051321" y="1253298"/>
                  </a:lnTo>
                  <a:lnTo>
                    <a:pt x="5998901" y="1252850"/>
                  </a:lnTo>
                  <a:lnTo>
                    <a:pt x="5946481" y="1251623"/>
                  </a:lnTo>
                  <a:lnTo>
                    <a:pt x="5894061" y="1249789"/>
                  </a:lnTo>
                  <a:lnTo>
                    <a:pt x="5684381" y="1239854"/>
                  </a:lnTo>
                  <a:lnTo>
                    <a:pt x="5579540" y="1235753"/>
                  </a:lnTo>
                  <a:lnTo>
                    <a:pt x="5527120" y="1234525"/>
                  </a:lnTo>
                  <a:lnTo>
                    <a:pt x="5474700" y="1234078"/>
                  </a:lnTo>
                  <a:lnTo>
                    <a:pt x="5399222" y="1229104"/>
                  </a:lnTo>
                  <a:lnTo>
                    <a:pt x="4885566" y="1189545"/>
                  </a:lnTo>
                  <a:lnTo>
                    <a:pt x="4465416" y="1149294"/>
                  </a:lnTo>
                  <a:lnTo>
                    <a:pt x="4063429" y="1103524"/>
                  </a:lnTo>
                  <a:lnTo>
                    <a:pt x="3679211" y="1052555"/>
                  </a:lnTo>
                  <a:lnTo>
                    <a:pt x="3312367" y="996703"/>
                  </a:lnTo>
                  <a:lnTo>
                    <a:pt x="3019652" y="946661"/>
                  </a:lnTo>
                  <a:lnTo>
                    <a:pt x="2738501" y="893633"/>
                  </a:lnTo>
                  <a:lnTo>
                    <a:pt x="2468685" y="837806"/>
                  </a:lnTo>
                  <a:lnTo>
                    <a:pt x="2209977" y="779361"/>
                  </a:lnTo>
                  <a:lnTo>
                    <a:pt x="1962148" y="718485"/>
                  </a:lnTo>
                  <a:lnTo>
                    <a:pt x="1771565" y="668157"/>
                  </a:lnTo>
                  <a:lnTo>
                    <a:pt x="1587682" y="616484"/>
                  </a:lnTo>
                  <a:lnTo>
                    <a:pt x="1410382" y="563562"/>
                  </a:lnTo>
                  <a:lnTo>
                    <a:pt x="1239549" y="509484"/>
                  </a:lnTo>
                  <a:lnTo>
                    <a:pt x="1075065" y="454344"/>
                  </a:lnTo>
                  <a:lnTo>
                    <a:pt x="916814" y="398238"/>
                  </a:lnTo>
                  <a:lnTo>
                    <a:pt x="802146" y="355580"/>
                  </a:lnTo>
                  <a:lnTo>
                    <a:pt x="690869" y="312472"/>
                  </a:lnTo>
                  <a:lnTo>
                    <a:pt x="582934" y="268952"/>
                  </a:lnTo>
                  <a:lnTo>
                    <a:pt x="478291" y="225061"/>
                  </a:lnTo>
                  <a:lnTo>
                    <a:pt x="376891" y="180838"/>
                  </a:lnTo>
                  <a:lnTo>
                    <a:pt x="278686" y="136323"/>
                  </a:lnTo>
                  <a:lnTo>
                    <a:pt x="183625" y="91556"/>
                  </a:lnTo>
                  <a:lnTo>
                    <a:pt x="91659" y="46577"/>
                  </a:lnTo>
                  <a:lnTo>
                    <a:pt x="0" y="0"/>
                  </a:lnTo>
                  <a:lnTo>
                    <a:pt x="0" y="1272511"/>
                  </a:lnTo>
                  <a:close/>
                </a:path>
                <a:path w="10510520" h="2386965">
                  <a:moveTo>
                    <a:pt x="0" y="2386693"/>
                  </a:moveTo>
                  <a:lnTo>
                    <a:pt x="10510509" y="2386693"/>
                  </a:lnTo>
                  <a:lnTo>
                    <a:pt x="10491305" y="1656933"/>
                  </a:lnTo>
                  <a:lnTo>
                    <a:pt x="10491305" y="1137974"/>
                  </a:lnTo>
                  <a:lnTo>
                    <a:pt x="9601075" y="1206949"/>
                  </a:lnTo>
                  <a:lnTo>
                    <a:pt x="9185922" y="1231083"/>
                  </a:lnTo>
                  <a:lnTo>
                    <a:pt x="8834413" y="1245002"/>
                  </a:lnTo>
                  <a:lnTo>
                    <a:pt x="8492173" y="1252201"/>
                  </a:lnTo>
                  <a:lnTo>
                    <a:pt x="8300144" y="1253298"/>
                  </a:lnTo>
                  <a:lnTo>
                    <a:pt x="7722704" y="1267636"/>
                  </a:lnTo>
                  <a:lnTo>
                    <a:pt x="0" y="1272511"/>
                  </a:lnTo>
                  <a:lnTo>
                    <a:pt x="0" y="2386693"/>
                  </a:lnTo>
                  <a:close/>
                </a:path>
              </a:pathLst>
            </a:custGeom>
            <a:solidFill>
              <a:srgbClr val="1AB8D5">
                <a:alpha val="84999"/>
              </a:srgbClr>
            </a:solidFill>
          </p:spPr>
          <p:txBody>
            <a:bodyPr wrap="square" lIns="0" tIns="0" rIns="0" bIns="0" rtlCol="0"/>
            <a:lstStyle/>
            <a:p>
              <a:endParaRPr/>
            </a:p>
          </p:txBody>
        </p:sp>
        <p:sp>
          <p:nvSpPr>
            <p:cNvPr id="20" name="object 20"/>
            <p:cNvSpPr/>
            <p:nvPr/>
          </p:nvSpPr>
          <p:spPr>
            <a:xfrm>
              <a:off x="0" y="18506542"/>
              <a:ext cx="14213205" cy="1587500"/>
            </a:xfrm>
            <a:custGeom>
              <a:avLst/>
              <a:gdLst/>
              <a:ahLst/>
              <a:cxnLst/>
              <a:rect l="l" t="t" r="r" b="b"/>
              <a:pathLst>
                <a:path w="14213205" h="1587500">
                  <a:moveTo>
                    <a:pt x="0" y="1587500"/>
                  </a:moveTo>
                  <a:lnTo>
                    <a:pt x="14212706" y="1587500"/>
                  </a:lnTo>
                  <a:lnTo>
                    <a:pt x="14212706" y="825500"/>
                  </a:lnTo>
                  <a:lnTo>
                    <a:pt x="14197151" y="825500"/>
                  </a:lnTo>
                  <a:lnTo>
                    <a:pt x="14116655" y="800100"/>
                  </a:lnTo>
                  <a:lnTo>
                    <a:pt x="14076093" y="800100"/>
                  </a:lnTo>
                  <a:lnTo>
                    <a:pt x="13994342" y="774700"/>
                  </a:lnTo>
                  <a:lnTo>
                    <a:pt x="13953154" y="774700"/>
                  </a:lnTo>
                  <a:lnTo>
                    <a:pt x="13870156" y="749300"/>
                  </a:lnTo>
                  <a:lnTo>
                    <a:pt x="13828347" y="749300"/>
                  </a:lnTo>
                  <a:lnTo>
                    <a:pt x="13744109" y="723900"/>
                  </a:lnTo>
                  <a:lnTo>
                    <a:pt x="13701683" y="723900"/>
                  </a:lnTo>
                  <a:lnTo>
                    <a:pt x="13616215" y="698500"/>
                  </a:lnTo>
                  <a:lnTo>
                    <a:pt x="13573175" y="698500"/>
                  </a:lnTo>
                  <a:lnTo>
                    <a:pt x="13529932" y="685800"/>
                  </a:lnTo>
                  <a:lnTo>
                    <a:pt x="13486485" y="685800"/>
                  </a:lnTo>
                  <a:lnTo>
                    <a:pt x="13398985" y="660400"/>
                  </a:lnTo>
                  <a:lnTo>
                    <a:pt x="13354932" y="660400"/>
                  </a:lnTo>
                  <a:lnTo>
                    <a:pt x="13310679" y="647700"/>
                  </a:lnTo>
                  <a:lnTo>
                    <a:pt x="13266224" y="647700"/>
                  </a:lnTo>
                  <a:lnTo>
                    <a:pt x="13176715" y="622300"/>
                  </a:lnTo>
                  <a:lnTo>
                    <a:pt x="13131661" y="622300"/>
                  </a:lnTo>
                  <a:lnTo>
                    <a:pt x="13086408" y="609600"/>
                  </a:lnTo>
                  <a:lnTo>
                    <a:pt x="13040957" y="609600"/>
                  </a:lnTo>
                  <a:lnTo>
                    <a:pt x="12995308" y="596900"/>
                  </a:lnTo>
                  <a:lnTo>
                    <a:pt x="12949461" y="596900"/>
                  </a:lnTo>
                  <a:lnTo>
                    <a:pt x="12857178" y="571500"/>
                  </a:lnTo>
                  <a:lnTo>
                    <a:pt x="12810741" y="571500"/>
                  </a:lnTo>
                  <a:lnTo>
                    <a:pt x="12764110" y="558800"/>
                  </a:lnTo>
                  <a:lnTo>
                    <a:pt x="3836575" y="558800"/>
                  </a:lnTo>
                  <a:lnTo>
                    <a:pt x="3784482" y="546100"/>
                  </a:lnTo>
                  <a:lnTo>
                    <a:pt x="3473312" y="546100"/>
                  </a:lnTo>
                  <a:lnTo>
                    <a:pt x="3421690" y="533400"/>
                  </a:lnTo>
                  <a:lnTo>
                    <a:pt x="3215923" y="533400"/>
                  </a:lnTo>
                  <a:lnTo>
                    <a:pt x="3164666" y="520700"/>
                  </a:lnTo>
                  <a:lnTo>
                    <a:pt x="3062378" y="520700"/>
                  </a:lnTo>
                  <a:lnTo>
                    <a:pt x="3011350" y="508000"/>
                  </a:lnTo>
                  <a:lnTo>
                    <a:pt x="2909528" y="508000"/>
                  </a:lnTo>
                  <a:lnTo>
                    <a:pt x="2858736" y="495300"/>
                  </a:lnTo>
                  <a:lnTo>
                    <a:pt x="2757397" y="495300"/>
                  </a:lnTo>
                  <a:lnTo>
                    <a:pt x="2706850" y="482600"/>
                  </a:lnTo>
                  <a:lnTo>
                    <a:pt x="2606008" y="482600"/>
                  </a:lnTo>
                  <a:lnTo>
                    <a:pt x="2555715" y="469900"/>
                  </a:lnTo>
                  <a:lnTo>
                    <a:pt x="2505508" y="469900"/>
                  </a:lnTo>
                  <a:lnTo>
                    <a:pt x="2455387" y="457200"/>
                  </a:lnTo>
                  <a:lnTo>
                    <a:pt x="2405355" y="457200"/>
                  </a:lnTo>
                  <a:lnTo>
                    <a:pt x="2355411" y="444500"/>
                  </a:lnTo>
                  <a:lnTo>
                    <a:pt x="2305557" y="444500"/>
                  </a:lnTo>
                  <a:lnTo>
                    <a:pt x="2255794" y="431800"/>
                  </a:lnTo>
                  <a:lnTo>
                    <a:pt x="2206122" y="431800"/>
                  </a:lnTo>
                  <a:lnTo>
                    <a:pt x="2156542" y="419100"/>
                  </a:lnTo>
                  <a:lnTo>
                    <a:pt x="2107056" y="419100"/>
                  </a:lnTo>
                  <a:lnTo>
                    <a:pt x="2057664" y="406400"/>
                  </a:lnTo>
                  <a:lnTo>
                    <a:pt x="2008367" y="406400"/>
                  </a:lnTo>
                  <a:lnTo>
                    <a:pt x="1959165" y="393700"/>
                  </a:lnTo>
                  <a:lnTo>
                    <a:pt x="1910061" y="393700"/>
                  </a:lnTo>
                  <a:lnTo>
                    <a:pt x="1812146" y="368300"/>
                  </a:lnTo>
                  <a:lnTo>
                    <a:pt x="1763337" y="368300"/>
                  </a:lnTo>
                  <a:lnTo>
                    <a:pt x="1714628" y="355600"/>
                  </a:lnTo>
                  <a:lnTo>
                    <a:pt x="1666021" y="355600"/>
                  </a:lnTo>
                  <a:lnTo>
                    <a:pt x="1569114" y="330200"/>
                  </a:lnTo>
                  <a:lnTo>
                    <a:pt x="1520816" y="330200"/>
                  </a:lnTo>
                  <a:lnTo>
                    <a:pt x="1424534" y="304800"/>
                  </a:lnTo>
                  <a:lnTo>
                    <a:pt x="1376553" y="304800"/>
                  </a:lnTo>
                  <a:lnTo>
                    <a:pt x="1280914" y="279400"/>
                  </a:lnTo>
                  <a:lnTo>
                    <a:pt x="1233258" y="279400"/>
                  </a:lnTo>
                  <a:lnTo>
                    <a:pt x="1090954" y="241300"/>
                  </a:lnTo>
                  <a:lnTo>
                    <a:pt x="1043744" y="241300"/>
                  </a:lnTo>
                  <a:lnTo>
                    <a:pt x="902799" y="203200"/>
                  </a:lnTo>
                  <a:lnTo>
                    <a:pt x="856048" y="203200"/>
                  </a:lnTo>
                  <a:lnTo>
                    <a:pt x="670229" y="152400"/>
                  </a:lnTo>
                  <a:lnTo>
                    <a:pt x="624074" y="152400"/>
                  </a:lnTo>
                  <a:lnTo>
                    <a:pt x="395141" y="88900"/>
                  </a:lnTo>
                  <a:lnTo>
                    <a:pt x="349729" y="88900"/>
                  </a:lnTo>
                  <a:lnTo>
                    <a:pt x="35454" y="0"/>
                  </a:lnTo>
                  <a:lnTo>
                    <a:pt x="0" y="0"/>
                  </a:lnTo>
                  <a:lnTo>
                    <a:pt x="0" y="1587500"/>
                  </a:lnTo>
                  <a:close/>
                </a:path>
                <a:path w="14213205" h="1587500">
                  <a:moveTo>
                    <a:pt x="8862826" y="292100"/>
                  </a:moveTo>
                  <a:lnTo>
                    <a:pt x="9041331" y="292100"/>
                  </a:lnTo>
                  <a:lnTo>
                    <a:pt x="8981991" y="279400"/>
                  </a:lnTo>
                  <a:lnTo>
                    <a:pt x="8922489" y="279400"/>
                  </a:lnTo>
                  <a:lnTo>
                    <a:pt x="8862826" y="292100"/>
                  </a:lnTo>
                  <a:close/>
                </a:path>
                <a:path w="14213205" h="1587500">
                  <a:moveTo>
                    <a:pt x="8072675" y="304800"/>
                  </a:moveTo>
                  <a:lnTo>
                    <a:pt x="9797762" y="304800"/>
                  </a:lnTo>
                  <a:lnTo>
                    <a:pt x="9740575" y="292100"/>
                  </a:lnTo>
                  <a:lnTo>
                    <a:pt x="8134401" y="292100"/>
                  </a:lnTo>
                  <a:lnTo>
                    <a:pt x="8072675" y="304800"/>
                  </a:lnTo>
                  <a:close/>
                </a:path>
                <a:path w="14213205" h="1587500">
                  <a:moveTo>
                    <a:pt x="7761721" y="317500"/>
                  </a:moveTo>
                  <a:lnTo>
                    <a:pt x="10137322" y="317500"/>
                  </a:lnTo>
                  <a:lnTo>
                    <a:pt x="10081155" y="304800"/>
                  </a:lnTo>
                  <a:lnTo>
                    <a:pt x="7824220" y="304800"/>
                  </a:lnTo>
                  <a:lnTo>
                    <a:pt x="7761721" y="317500"/>
                  </a:lnTo>
                  <a:close/>
                </a:path>
                <a:path w="14213205" h="1587500">
                  <a:moveTo>
                    <a:pt x="7510200" y="330200"/>
                  </a:moveTo>
                  <a:lnTo>
                    <a:pt x="10415575" y="330200"/>
                  </a:lnTo>
                  <a:lnTo>
                    <a:pt x="10360271" y="317500"/>
                  </a:lnTo>
                  <a:lnTo>
                    <a:pt x="7573308" y="317500"/>
                  </a:lnTo>
                  <a:lnTo>
                    <a:pt x="7510200" y="330200"/>
                  </a:lnTo>
                  <a:close/>
                </a:path>
                <a:path w="14213205" h="1587500">
                  <a:moveTo>
                    <a:pt x="7256259" y="342900"/>
                  </a:moveTo>
                  <a:lnTo>
                    <a:pt x="10635050" y="342900"/>
                  </a:lnTo>
                  <a:lnTo>
                    <a:pt x="10580444" y="330200"/>
                  </a:lnTo>
                  <a:lnTo>
                    <a:pt x="7319969" y="330200"/>
                  </a:lnTo>
                  <a:lnTo>
                    <a:pt x="7256259" y="342900"/>
                  </a:lnTo>
                  <a:close/>
                </a:path>
                <a:path w="14213205" h="1587500">
                  <a:moveTo>
                    <a:pt x="7064232" y="355600"/>
                  </a:moveTo>
                  <a:lnTo>
                    <a:pt x="10797813" y="355600"/>
                  </a:lnTo>
                  <a:lnTo>
                    <a:pt x="10743735" y="342900"/>
                  </a:lnTo>
                  <a:lnTo>
                    <a:pt x="7128390" y="342900"/>
                  </a:lnTo>
                  <a:lnTo>
                    <a:pt x="7064232" y="355600"/>
                  </a:lnTo>
                  <a:close/>
                </a:path>
                <a:path w="14213205" h="1587500">
                  <a:moveTo>
                    <a:pt x="6884218" y="368300"/>
                  </a:moveTo>
                  <a:lnTo>
                    <a:pt x="11012347" y="368300"/>
                  </a:lnTo>
                  <a:lnTo>
                    <a:pt x="10958981" y="355600"/>
                  </a:lnTo>
                  <a:lnTo>
                    <a:pt x="6935474" y="355600"/>
                  </a:lnTo>
                  <a:lnTo>
                    <a:pt x="6884218" y="368300"/>
                  </a:lnTo>
                  <a:close/>
                </a:path>
                <a:path w="14213205" h="1587500">
                  <a:moveTo>
                    <a:pt x="6730453" y="381000"/>
                  </a:moveTo>
                  <a:lnTo>
                    <a:pt x="11171370" y="381000"/>
                  </a:lnTo>
                  <a:lnTo>
                    <a:pt x="11118542" y="368300"/>
                  </a:lnTo>
                  <a:lnTo>
                    <a:pt x="6781708" y="368300"/>
                  </a:lnTo>
                  <a:lnTo>
                    <a:pt x="6730453" y="381000"/>
                  </a:lnTo>
                  <a:close/>
                </a:path>
                <a:path w="14213205" h="1587500">
                  <a:moveTo>
                    <a:pt x="6576687" y="393700"/>
                  </a:moveTo>
                  <a:lnTo>
                    <a:pt x="11328770" y="393700"/>
                  </a:lnTo>
                  <a:lnTo>
                    <a:pt x="11276485" y="381000"/>
                  </a:lnTo>
                  <a:lnTo>
                    <a:pt x="6627942" y="381000"/>
                  </a:lnTo>
                  <a:lnTo>
                    <a:pt x="6576687" y="393700"/>
                  </a:lnTo>
                  <a:close/>
                </a:path>
                <a:path w="14213205" h="1587500">
                  <a:moveTo>
                    <a:pt x="6422921" y="406400"/>
                  </a:moveTo>
                  <a:lnTo>
                    <a:pt x="11432796" y="406400"/>
                  </a:lnTo>
                  <a:lnTo>
                    <a:pt x="11380874" y="393700"/>
                  </a:lnTo>
                  <a:lnTo>
                    <a:pt x="6525432" y="393700"/>
                  </a:lnTo>
                  <a:lnTo>
                    <a:pt x="6422921" y="406400"/>
                  </a:lnTo>
                  <a:close/>
                </a:path>
                <a:path w="14213205" h="1587500">
                  <a:moveTo>
                    <a:pt x="6320411" y="419100"/>
                  </a:moveTo>
                  <a:lnTo>
                    <a:pt x="11587462" y="419100"/>
                  </a:lnTo>
                  <a:lnTo>
                    <a:pt x="11536090" y="406400"/>
                  </a:lnTo>
                  <a:lnTo>
                    <a:pt x="6371666" y="406400"/>
                  </a:lnTo>
                  <a:lnTo>
                    <a:pt x="6320411" y="419100"/>
                  </a:lnTo>
                  <a:close/>
                </a:path>
                <a:path w="14213205" h="1587500">
                  <a:moveTo>
                    <a:pt x="6166645" y="431800"/>
                  </a:moveTo>
                  <a:lnTo>
                    <a:pt x="11689654" y="431800"/>
                  </a:lnTo>
                  <a:lnTo>
                    <a:pt x="11638650" y="419100"/>
                  </a:lnTo>
                  <a:lnTo>
                    <a:pt x="6217900" y="419100"/>
                  </a:lnTo>
                  <a:lnTo>
                    <a:pt x="6166645" y="431800"/>
                  </a:lnTo>
                  <a:close/>
                </a:path>
                <a:path w="14213205" h="1587500">
                  <a:moveTo>
                    <a:pt x="5955518" y="444500"/>
                  </a:moveTo>
                  <a:lnTo>
                    <a:pt x="11841552" y="444500"/>
                  </a:lnTo>
                  <a:lnTo>
                    <a:pt x="11791105" y="431800"/>
                  </a:lnTo>
                  <a:lnTo>
                    <a:pt x="6012880" y="431800"/>
                  </a:lnTo>
                  <a:lnTo>
                    <a:pt x="5955518" y="444500"/>
                  </a:lnTo>
                  <a:close/>
                </a:path>
                <a:path w="14213205" h="1587500">
                  <a:moveTo>
                    <a:pt x="5848002" y="457200"/>
                  </a:moveTo>
                  <a:lnTo>
                    <a:pt x="11941887" y="457200"/>
                  </a:lnTo>
                  <a:lnTo>
                    <a:pt x="11891813" y="444500"/>
                  </a:lnTo>
                  <a:lnTo>
                    <a:pt x="5899958" y="444500"/>
                  </a:lnTo>
                  <a:lnTo>
                    <a:pt x="5848002" y="457200"/>
                  </a:lnTo>
                  <a:close/>
                </a:path>
                <a:path w="14213205" h="1587500">
                  <a:moveTo>
                    <a:pt x="5747587" y="469900"/>
                  </a:moveTo>
                  <a:lnTo>
                    <a:pt x="12041473" y="469900"/>
                  </a:lnTo>
                  <a:lnTo>
                    <a:pt x="11991774" y="457200"/>
                  </a:lnTo>
                  <a:lnTo>
                    <a:pt x="5801452" y="457200"/>
                  </a:lnTo>
                  <a:lnTo>
                    <a:pt x="5747587" y="469900"/>
                  </a:lnTo>
                  <a:close/>
                </a:path>
                <a:path w="14213205" h="1587500">
                  <a:moveTo>
                    <a:pt x="5586185" y="482600"/>
                  </a:moveTo>
                  <a:lnTo>
                    <a:pt x="12140305" y="482600"/>
                  </a:lnTo>
                  <a:lnTo>
                    <a:pt x="12090983" y="469900"/>
                  </a:lnTo>
                  <a:lnTo>
                    <a:pt x="5639953" y="469900"/>
                  </a:lnTo>
                  <a:lnTo>
                    <a:pt x="5586185" y="482600"/>
                  </a:lnTo>
                  <a:close/>
                </a:path>
                <a:path w="14213205" h="1587500">
                  <a:moveTo>
                    <a:pt x="5478756" y="495300"/>
                  </a:moveTo>
                  <a:lnTo>
                    <a:pt x="12238381" y="495300"/>
                  </a:lnTo>
                  <a:lnTo>
                    <a:pt x="12189438" y="482600"/>
                  </a:lnTo>
                  <a:lnTo>
                    <a:pt x="5532453" y="482600"/>
                  </a:lnTo>
                  <a:lnTo>
                    <a:pt x="5478756" y="495300"/>
                  </a:lnTo>
                  <a:close/>
                </a:path>
                <a:path w="14213205" h="1587500">
                  <a:moveTo>
                    <a:pt x="5371472" y="508000"/>
                  </a:moveTo>
                  <a:lnTo>
                    <a:pt x="12335697" y="508000"/>
                  </a:lnTo>
                  <a:lnTo>
                    <a:pt x="12287134" y="495300"/>
                  </a:lnTo>
                  <a:lnTo>
                    <a:pt x="5425095" y="495300"/>
                  </a:lnTo>
                  <a:lnTo>
                    <a:pt x="5371472" y="508000"/>
                  </a:lnTo>
                  <a:close/>
                </a:path>
                <a:path w="14213205" h="1587500">
                  <a:moveTo>
                    <a:pt x="5210833" y="520700"/>
                  </a:moveTo>
                  <a:lnTo>
                    <a:pt x="12432248" y="520700"/>
                  </a:lnTo>
                  <a:lnTo>
                    <a:pt x="12384068" y="508000"/>
                  </a:lnTo>
                  <a:lnTo>
                    <a:pt x="5264340" y="508000"/>
                  </a:lnTo>
                  <a:lnTo>
                    <a:pt x="5210833" y="520700"/>
                  </a:lnTo>
                  <a:close/>
                </a:path>
                <a:path w="14213205" h="1587500">
                  <a:moveTo>
                    <a:pt x="5050562" y="533400"/>
                  </a:moveTo>
                  <a:lnTo>
                    <a:pt x="12528032" y="533400"/>
                  </a:lnTo>
                  <a:lnTo>
                    <a:pt x="12480237" y="520700"/>
                  </a:lnTo>
                  <a:lnTo>
                    <a:pt x="5103943" y="520700"/>
                  </a:lnTo>
                  <a:lnTo>
                    <a:pt x="5050562" y="533400"/>
                  </a:lnTo>
                  <a:close/>
                </a:path>
                <a:path w="14213205" h="1587500">
                  <a:moveTo>
                    <a:pt x="4837479" y="546100"/>
                  </a:moveTo>
                  <a:lnTo>
                    <a:pt x="12623045" y="546100"/>
                  </a:lnTo>
                  <a:lnTo>
                    <a:pt x="12575635" y="533400"/>
                  </a:lnTo>
                  <a:lnTo>
                    <a:pt x="4890681" y="533400"/>
                  </a:lnTo>
                  <a:lnTo>
                    <a:pt x="4837479" y="546100"/>
                  </a:lnTo>
                  <a:close/>
                </a:path>
                <a:path w="14213205" h="1587500">
                  <a:moveTo>
                    <a:pt x="4466427" y="558800"/>
                  </a:moveTo>
                  <a:lnTo>
                    <a:pt x="12717283" y="558800"/>
                  </a:lnTo>
                  <a:lnTo>
                    <a:pt x="12670261" y="546100"/>
                  </a:lnTo>
                  <a:lnTo>
                    <a:pt x="4519282" y="546100"/>
                  </a:lnTo>
                  <a:lnTo>
                    <a:pt x="4466427" y="558800"/>
                  </a:lnTo>
                  <a:close/>
                </a:path>
              </a:pathLst>
            </a:custGeom>
            <a:solidFill>
              <a:srgbClr val="002E5B">
                <a:alpha val="84999"/>
              </a:srgbClr>
            </a:solidFill>
          </p:spPr>
          <p:txBody>
            <a:bodyPr wrap="square" lIns="0" tIns="0" rIns="0" bIns="0" rtlCol="0"/>
            <a:lstStyle/>
            <a:p>
              <a:endParaRPr/>
            </a:p>
          </p:txBody>
        </p:sp>
        <p:sp>
          <p:nvSpPr>
            <p:cNvPr id="21" name="object 21"/>
            <p:cNvSpPr/>
            <p:nvPr/>
          </p:nvSpPr>
          <p:spPr>
            <a:xfrm>
              <a:off x="2094384" y="19129127"/>
              <a:ext cx="12118340" cy="974725"/>
            </a:xfrm>
            <a:custGeom>
              <a:avLst/>
              <a:gdLst/>
              <a:ahLst/>
              <a:cxnLst/>
              <a:rect l="l" t="t" r="r" b="b"/>
              <a:pathLst>
                <a:path w="12118340" h="974725">
                  <a:moveTo>
                    <a:pt x="0" y="974336"/>
                  </a:moveTo>
                  <a:lnTo>
                    <a:pt x="12118319" y="974336"/>
                  </a:lnTo>
                  <a:lnTo>
                    <a:pt x="12118319" y="348076"/>
                  </a:lnTo>
                  <a:lnTo>
                    <a:pt x="12055732" y="336900"/>
                  </a:lnTo>
                  <a:lnTo>
                    <a:pt x="11704062" y="278062"/>
                  </a:lnTo>
                  <a:lnTo>
                    <a:pt x="11336220" y="223322"/>
                  </a:lnTo>
                  <a:lnTo>
                    <a:pt x="10952403" y="173269"/>
                  </a:lnTo>
                  <a:lnTo>
                    <a:pt x="10552806" y="128493"/>
                  </a:lnTo>
                  <a:lnTo>
                    <a:pt x="10137627" y="89582"/>
                  </a:lnTo>
                  <a:lnTo>
                    <a:pt x="9707060" y="57124"/>
                  </a:lnTo>
                  <a:lnTo>
                    <a:pt x="9261304" y="31710"/>
                  </a:lnTo>
                  <a:lnTo>
                    <a:pt x="8800553" y="13928"/>
                  </a:lnTo>
                  <a:lnTo>
                    <a:pt x="8396919" y="13928"/>
                  </a:lnTo>
                  <a:lnTo>
                    <a:pt x="8016564" y="4219"/>
                  </a:lnTo>
                  <a:lnTo>
                    <a:pt x="7539965" y="0"/>
                  </a:lnTo>
                  <a:lnTo>
                    <a:pt x="7005480" y="5499"/>
                  </a:lnTo>
                  <a:lnTo>
                    <a:pt x="6455970" y="22124"/>
                  </a:lnTo>
                  <a:lnTo>
                    <a:pt x="5891605" y="50472"/>
                  </a:lnTo>
                  <a:lnTo>
                    <a:pt x="5312557" y="91143"/>
                  </a:lnTo>
                  <a:lnTo>
                    <a:pt x="4769011" y="139762"/>
                  </a:lnTo>
                  <a:lnTo>
                    <a:pt x="4213402" y="199700"/>
                  </a:lnTo>
                  <a:lnTo>
                    <a:pt x="3645863" y="271419"/>
                  </a:lnTo>
                  <a:lnTo>
                    <a:pt x="3066525" y="355379"/>
                  </a:lnTo>
                  <a:lnTo>
                    <a:pt x="2475520" y="452044"/>
                  </a:lnTo>
                  <a:lnTo>
                    <a:pt x="1872980" y="561873"/>
                  </a:lnTo>
                  <a:lnTo>
                    <a:pt x="1259037" y="685328"/>
                  </a:lnTo>
                  <a:lnTo>
                    <a:pt x="633823" y="822871"/>
                  </a:lnTo>
                  <a:lnTo>
                    <a:pt x="0" y="974336"/>
                  </a:lnTo>
                  <a:close/>
                </a:path>
              </a:pathLst>
            </a:custGeom>
            <a:solidFill>
              <a:srgbClr val="00488B">
                <a:alpha val="84999"/>
              </a:srgbClr>
            </a:solidFill>
          </p:spPr>
          <p:txBody>
            <a:bodyPr wrap="square" lIns="0" tIns="0" rIns="0" bIns="0" rtlCol="0"/>
            <a:lstStyle/>
            <a:p>
              <a:endParaRPr/>
            </a:p>
          </p:txBody>
        </p:sp>
        <p:sp>
          <p:nvSpPr>
            <p:cNvPr id="22" name="object 22"/>
            <p:cNvSpPr/>
            <p:nvPr/>
          </p:nvSpPr>
          <p:spPr>
            <a:xfrm>
              <a:off x="2709469" y="19123835"/>
              <a:ext cx="11503660" cy="979169"/>
            </a:xfrm>
            <a:custGeom>
              <a:avLst/>
              <a:gdLst/>
              <a:ahLst/>
              <a:cxnLst/>
              <a:rect l="l" t="t" r="r" b="b"/>
              <a:pathLst>
                <a:path w="11503660" h="979169">
                  <a:moveTo>
                    <a:pt x="11503236" y="341630"/>
                  </a:moveTo>
                  <a:lnTo>
                    <a:pt x="11503236" y="250190"/>
                  </a:lnTo>
                  <a:lnTo>
                    <a:pt x="11472547" y="246380"/>
                  </a:lnTo>
                  <a:lnTo>
                    <a:pt x="11322899" y="223520"/>
                  </a:lnTo>
                  <a:lnTo>
                    <a:pt x="11272963" y="217170"/>
                  </a:lnTo>
                  <a:lnTo>
                    <a:pt x="11223004" y="209550"/>
                  </a:lnTo>
                  <a:lnTo>
                    <a:pt x="11022978" y="184150"/>
                  </a:lnTo>
                  <a:lnTo>
                    <a:pt x="10972935" y="179070"/>
                  </a:lnTo>
                  <a:lnTo>
                    <a:pt x="10922882" y="172720"/>
                  </a:lnTo>
                  <a:lnTo>
                    <a:pt x="10772679" y="157480"/>
                  </a:lnTo>
                  <a:lnTo>
                    <a:pt x="10722604" y="153670"/>
                  </a:lnTo>
                  <a:lnTo>
                    <a:pt x="10703383" y="153670"/>
                  </a:lnTo>
                  <a:lnTo>
                    <a:pt x="10652505" y="147320"/>
                  </a:lnTo>
                  <a:lnTo>
                    <a:pt x="10550752" y="137160"/>
                  </a:lnTo>
                  <a:lnTo>
                    <a:pt x="10499879" y="130810"/>
                  </a:lnTo>
                  <a:lnTo>
                    <a:pt x="10245584" y="105410"/>
                  </a:lnTo>
                  <a:lnTo>
                    <a:pt x="10194745" y="101600"/>
                  </a:lnTo>
                  <a:lnTo>
                    <a:pt x="10093093" y="91440"/>
                  </a:lnTo>
                  <a:lnTo>
                    <a:pt x="10042283" y="87630"/>
                  </a:lnTo>
                  <a:lnTo>
                    <a:pt x="9991484" y="82550"/>
                  </a:lnTo>
                  <a:lnTo>
                    <a:pt x="9839163" y="71120"/>
                  </a:lnTo>
                  <a:lnTo>
                    <a:pt x="9788418" y="66040"/>
                  </a:lnTo>
                  <a:lnTo>
                    <a:pt x="9686975" y="58420"/>
                  </a:lnTo>
                  <a:lnTo>
                    <a:pt x="9636280" y="55880"/>
                  </a:lnTo>
                  <a:lnTo>
                    <a:pt x="9484306" y="44450"/>
                  </a:lnTo>
                  <a:lnTo>
                    <a:pt x="9433689" y="41910"/>
                  </a:lnTo>
                  <a:lnTo>
                    <a:pt x="9383093" y="38100"/>
                  </a:lnTo>
                  <a:lnTo>
                    <a:pt x="8928854" y="15240"/>
                  </a:lnTo>
                  <a:lnTo>
                    <a:pt x="8878523" y="13970"/>
                  </a:lnTo>
                  <a:lnTo>
                    <a:pt x="8828224" y="11430"/>
                  </a:lnTo>
                  <a:lnTo>
                    <a:pt x="8427062" y="1270"/>
                  </a:lnTo>
                  <a:lnTo>
                    <a:pt x="8377083" y="1270"/>
                  </a:lnTo>
                  <a:lnTo>
                    <a:pt x="8327145" y="0"/>
                  </a:lnTo>
                  <a:lnTo>
                    <a:pt x="7592524" y="0"/>
                  </a:lnTo>
                  <a:lnTo>
                    <a:pt x="7395641" y="3810"/>
                  </a:lnTo>
                  <a:lnTo>
                    <a:pt x="7330181" y="3810"/>
                  </a:lnTo>
                  <a:lnTo>
                    <a:pt x="7264810" y="6350"/>
                  </a:lnTo>
                  <a:lnTo>
                    <a:pt x="7134343" y="8890"/>
                  </a:lnTo>
                  <a:lnTo>
                    <a:pt x="7069251" y="11430"/>
                  </a:lnTo>
                  <a:lnTo>
                    <a:pt x="7004259" y="12700"/>
                  </a:lnTo>
                  <a:lnTo>
                    <a:pt x="6874579" y="17780"/>
                  </a:lnTo>
                  <a:lnTo>
                    <a:pt x="6809898" y="19050"/>
                  </a:lnTo>
                  <a:lnTo>
                    <a:pt x="6745325" y="21590"/>
                  </a:lnTo>
                  <a:lnTo>
                    <a:pt x="6680863" y="25400"/>
                  </a:lnTo>
                  <a:lnTo>
                    <a:pt x="6488171" y="33020"/>
                  </a:lnTo>
                  <a:lnTo>
                    <a:pt x="6360314" y="40640"/>
                  </a:lnTo>
                  <a:lnTo>
                    <a:pt x="6296574" y="43180"/>
                  </a:lnTo>
                  <a:lnTo>
                    <a:pt x="5979862" y="62230"/>
                  </a:lnTo>
                  <a:lnTo>
                    <a:pt x="5916936" y="67310"/>
                  </a:lnTo>
                  <a:lnTo>
                    <a:pt x="5791519" y="74930"/>
                  </a:lnTo>
                  <a:lnTo>
                    <a:pt x="5666701" y="85090"/>
                  </a:lnTo>
                  <a:lnTo>
                    <a:pt x="5604523" y="88900"/>
                  </a:lnTo>
                  <a:lnTo>
                    <a:pt x="5296043" y="114300"/>
                  </a:lnTo>
                  <a:lnTo>
                    <a:pt x="5234848" y="120650"/>
                  </a:lnTo>
                  <a:lnTo>
                    <a:pt x="5112977" y="130810"/>
                  </a:lnTo>
                  <a:lnTo>
                    <a:pt x="5052307" y="137160"/>
                  </a:lnTo>
                  <a:lnTo>
                    <a:pt x="4991817" y="142240"/>
                  </a:lnTo>
                  <a:lnTo>
                    <a:pt x="4931511" y="148590"/>
                  </a:lnTo>
                  <a:lnTo>
                    <a:pt x="4871389" y="153670"/>
                  </a:lnTo>
                  <a:lnTo>
                    <a:pt x="4339067" y="210820"/>
                  </a:lnTo>
                  <a:lnTo>
                    <a:pt x="4280941" y="218440"/>
                  </a:lnTo>
                  <a:lnTo>
                    <a:pt x="4269381" y="219710"/>
                  </a:lnTo>
                  <a:lnTo>
                    <a:pt x="9067960" y="219710"/>
                  </a:lnTo>
                  <a:lnTo>
                    <a:pt x="9125165" y="220980"/>
                  </a:lnTo>
                  <a:lnTo>
                    <a:pt x="9182004" y="220980"/>
                  </a:lnTo>
                  <a:lnTo>
                    <a:pt x="9238477" y="222250"/>
                  </a:lnTo>
                  <a:lnTo>
                    <a:pt x="9294583" y="222250"/>
                  </a:lnTo>
                  <a:lnTo>
                    <a:pt x="9405695" y="224790"/>
                  </a:lnTo>
                  <a:lnTo>
                    <a:pt x="9460700" y="224790"/>
                  </a:lnTo>
                  <a:lnTo>
                    <a:pt x="9623503" y="228600"/>
                  </a:lnTo>
                  <a:lnTo>
                    <a:pt x="9677033" y="231140"/>
                  </a:lnTo>
                  <a:lnTo>
                    <a:pt x="9835402" y="234950"/>
                  </a:lnTo>
                  <a:lnTo>
                    <a:pt x="9887451" y="237490"/>
                  </a:lnTo>
                  <a:lnTo>
                    <a:pt x="9939129" y="238760"/>
                  </a:lnTo>
                  <a:lnTo>
                    <a:pt x="10041370" y="243840"/>
                  </a:lnTo>
                  <a:lnTo>
                    <a:pt x="10091931" y="245110"/>
                  </a:lnTo>
                  <a:lnTo>
                    <a:pt x="10623430" y="273050"/>
                  </a:lnTo>
                  <a:lnTo>
                    <a:pt x="10669494" y="276860"/>
                  </a:lnTo>
                  <a:lnTo>
                    <a:pt x="10760490" y="281940"/>
                  </a:lnTo>
                  <a:lnTo>
                    <a:pt x="10805421" y="285750"/>
                  </a:lnTo>
                  <a:lnTo>
                    <a:pt x="10849974" y="288290"/>
                  </a:lnTo>
                  <a:lnTo>
                    <a:pt x="10894148" y="292100"/>
                  </a:lnTo>
                  <a:lnTo>
                    <a:pt x="10937942" y="294640"/>
                  </a:lnTo>
                  <a:lnTo>
                    <a:pt x="10981357" y="298450"/>
                  </a:lnTo>
                  <a:lnTo>
                    <a:pt x="11024392" y="300990"/>
                  </a:lnTo>
                  <a:lnTo>
                    <a:pt x="11109321" y="308610"/>
                  </a:lnTo>
                  <a:lnTo>
                    <a:pt x="11151214" y="311150"/>
                  </a:lnTo>
                  <a:lnTo>
                    <a:pt x="11192725" y="314960"/>
                  </a:lnTo>
                  <a:lnTo>
                    <a:pt x="11233854" y="317500"/>
                  </a:lnTo>
                  <a:lnTo>
                    <a:pt x="11314966" y="325120"/>
                  </a:lnTo>
                  <a:lnTo>
                    <a:pt x="11354947" y="327660"/>
                  </a:lnTo>
                  <a:lnTo>
                    <a:pt x="11472589" y="339090"/>
                  </a:lnTo>
                  <a:lnTo>
                    <a:pt x="11503236" y="341630"/>
                  </a:lnTo>
                  <a:close/>
                </a:path>
                <a:path w="11503660" h="979169">
                  <a:moveTo>
                    <a:pt x="0" y="979170"/>
                  </a:moveTo>
                  <a:lnTo>
                    <a:pt x="1922559" y="979170"/>
                  </a:lnTo>
                  <a:lnTo>
                    <a:pt x="2317004" y="899160"/>
                  </a:lnTo>
                  <a:lnTo>
                    <a:pt x="2373344" y="889000"/>
                  </a:lnTo>
                  <a:lnTo>
                    <a:pt x="2485688" y="866140"/>
                  </a:lnTo>
                  <a:lnTo>
                    <a:pt x="2597582" y="845820"/>
                  </a:lnTo>
                  <a:lnTo>
                    <a:pt x="2653360" y="834390"/>
                  </a:lnTo>
                  <a:lnTo>
                    <a:pt x="2930544" y="783590"/>
                  </a:lnTo>
                  <a:lnTo>
                    <a:pt x="2985638" y="774700"/>
                  </a:lnTo>
                  <a:lnTo>
                    <a:pt x="3095480" y="754380"/>
                  </a:lnTo>
                  <a:lnTo>
                    <a:pt x="3150228" y="745490"/>
                  </a:lnTo>
                  <a:lnTo>
                    <a:pt x="3204860" y="735330"/>
                  </a:lnTo>
                  <a:lnTo>
                    <a:pt x="3368059" y="708660"/>
                  </a:lnTo>
                  <a:lnTo>
                    <a:pt x="3422225" y="698500"/>
                  </a:lnTo>
                  <a:lnTo>
                    <a:pt x="3584017" y="671830"/>
                  </a:lnTo>
                  <a:lnTo>
                    <a:pt x="3637712" y="664210"/>
                  </a:lnTo>
                  <a:lnTo>
                    <a:pt x="3744747" y="646430"/>
                  </a:lnTo>
                  <a:lnTo>
                    <a:pt x="3798085" y="638810"/>
                  </a:lnTo>
                  <a:lnTo>
                    <a:pt x="3851305" y="629920"/>
                  </a:lnTo>
                  <a:lnTo>
                    <a:pt x="3904405" y="622300"/>
                  </a:lnTo>
                  <a:lnTo>
                    <a:pt x="3957385" y="613410"/>
                  </a:lnTo>
                  <a:lnTo>
                    <a:pt x="4376874" y="552450"/>
                  </a:lnTo>
                  <a:lnTo>
                    <a:pt x="4428762" y="546100"/>
                  </a:lnTo>
                  <a:lnTo>
                    <a:pt x="4532169" y="530860"/>
                  </a:lnTo>
                  <a:lnTo>
                    <a:pt x="4635083" y="518160"/>
                  </a:lnTo>
                  <a:lnTo>
                    <a:pt x="4686354" y="510540"/>
                  </a:lnTo>
                  <a:lnTo>
                    <a:pt x="5092029" y="459740"/>
                  </a:lnTo>
                  <a:lnTo>
                    <a:pt x="5142172" y="454660"/>
                  </a:lnTo>
                  <a:lnTo>
                    <a:pt x="5242077" y="441960"/>
                  </a:lnTo>
                  <a:lnTo>
                    <a:pt x="5341473" y="431800"/>
                  </a:lnTo>
                  <a:lnTo>
                    <a:pt x="5390979" y="425450"/>
                  </a:lnTo>
                  <a:lnTo>
                    <a:pt x="5538727" y="410210"/>
                  </a:lnTo>
                  <a:lnTo>
                    <a:pt x="5587719" y="403860"/>
                  </a:lnTo>
                  <a:lnTo>
                    <a:pt x="5636581" y="398780"/>
                  </a:lnTo>
                  <a:lnTo>
                    <a:pt x="5685313" y="394970"/>
                  </a:lnTo>
                  <a:lnTo>
                    <a:pt x="5878940" y="374650"/>
                  </a:lnTo>
                  <a:lnTo>
                    <a:pt x="5927020" y="370840"/>
                  </a:lnTo>
                  <a:lnTo>
                    <a:pt x="5974968" y="365760"/>
                  </a:lnTo>
                  <a:lnTo>
                    <a:pt x="6022784" y="361950"/>
                  </a:lnTo>
                  <a:lnTo>
                    <a:pt x="6070469" y="356870"/>
                  </a:lnTo>
                  <a:lnTo>
                    <a:pt x="6212728" y="345440"/>
                  </a:lnTo>
                  <a:lnTo>
                    <a:pt x="6259882" y="340360"/>
                  </a:lnTo>
                  <a:lnTo>
                    <a:pt x="6493643" y="321310"/>
                  </a:lnTo>
                  <a:lnTo>
                    <a:pt x="6539992" y="318770"/>
                  </a:lnTo>
                  <a:lnTo>
                    <a:pt x="6632284" y="311150"/>
                  </a:lnTo>
                  <a:lnTo>
                    <a:pt x="6678227" y="308610"/>
                  </a:lnTo>
                  <a:lnTo>
                    <a:pt x="6724033" y="304800"/>
                  </a:lnTo>
                  <a:lnTo>
                    <a:pt x="6769703" y="302260"/>
                  </a:lnTo>
                  <a:lnTo>
                    <a:pt x="6815237" y="298450"/>
                  </a:lnTo>
                  <a:lnTo>
                    <a:pt x="6905893" y="293370"/>
                  </a:lnTo>
                  <a:lnTo>
                    <a:pt x="6951015" y="289560"/>
                  </a:lnTo>
                  <a:lnTo>
                    <a:pt x="7307009" y="269240"/>
                  </a:lnTo>
                  <a:lnTo>
                    <a:pt x="7350881" y="267970"/>
                  </a:lnTo>
                  <a:lnTo>
                    <a:pt x="7438204" y="262890"/>
                  </a:lnTo>
                  <a:lnTo>
                    <a:pt x="7481654" y="261620"/>
                  </a:lnTo>
                  <a:lnTo>
                    <a:pt x="7524963" y="259080"/>
                  </a:lnTo>
                  <a:lnTo>
                    <a:pt x="7568130" y="257810"/>
                  </a:lnTo>
                  <a:lnTo>
                    <a:pt x="7611156" y="255270"/>
                  </a:lnTo>
                  <a:lnTo>
                    <a:pt x="7696781" y="252730"/>
                  </a:lnTo>
                  <a:lnTo>
                    <a:pt x="7739380" y="250190"/>
                  </a:lnTo>
                  <a:lnTo>
                    <a:pt x="7781835" y="248920"/>
                  </a:lnTo>
                  <a:lnTo>
                    <a:pt x="7879741" y="248920"/>
                  </a:lnTo>
                  <a:lnTo>
                    <a:pt x="8020968" y="245110"/>
                  </a:lnTo>
                  <a:lnTo>
                    <a:pt x="8068344" y="241300"/>
                  </a:lnTo>
                  <a:lnTo>
                    <a:pt x="8116621" y="236220"/>
                  </a:lnTo>
                  <a:lnTo>
                    <a:pt x="8166249" y="229870"/>
                  </a:lnTo>
                  <a:lnTo>
                    <a:pt x="8597197" y="220980"/>
                  </a:lnTo>
                  <a:lnTo>
                    <a:pt x="8717069" y="220980"/>
                  </a:lnTo>
                  <a:lnTo>
                    <a:pt x="8776461" y="219710"/>
                  </a:lnTo>
                  <a:lnTo>
                    <a:pt x="4269381" y="219710"/>
                  </a:lnTo>
                  <a:lnTo>
                    <a:pt x="4165333" y="231140"/>
                  </a:lnTo>
                  <a:lnTo>
                    <a:pt x="4107856" y="238760"/>
                  </a:lnTo>
                  <a:lnTo>
                    <a:pt x="4050600" y="245110"/>
                  </a:lnTo>
                  <a:lnTo>
                    <a:pt x="3936762" y="260350"/>
                  </a:lnTo>
                  <a:lnTo>
                    <a:pt x="3880185" y="266700"/>
                  </a:lnTo>
                  <a:lnTo>
                    <a:pt x="3711855" y="289560"/>
                  </a:lnTo>
                  <a:lnTo>
                    <a:pt x="3656219" y="295910"/>
                  </a:lnTo>
                  <a:lnTo>
                    <a:pt x="3273684" y="349250"/>
                  </a:lnTo>
                  <a:lnTo>
                    <a:pt x="3220054" y="358140"/>
                  </a:lnTo>
                  <a:lnTo>
                    <a:pt x="3060748" y="381000"/>
                  </a:lnTo>
                  <a:lnTo>
                    <a:pt x="3008183" y="389890"/>
                  </a:lnTo>
                  <a:lnTo>
                    <a:pt x="2903872" y="405130"/>
                  </a:lnTo>
                  <a:lnTo>
                    <a:pt x="2852131" y="414020"/>
                  </a:lnTo>
                  <a:lnTo>
                    <a:pt x="2749493" y="429260"/>
                  </a:lnTo>
                  <a:lnTo>
                    <a:pt x="2698600" y="438150"/>
                  </a:lnTo>
                  <a:lnTo>
                    <a:pt x="2647995" y="445770"/>
                  </a:lnTo>
                  <a:lnTo>
                    <a:pt x="2597681" y="454660"/>
                  </a:lnTo>
                  <a:lnTo>
                    <a:pt x="2547659" y="462280"/>
                  </a:lnTo>
                  <a:lnTo>
                    <a:pt x="2497933" y="471170"/>
                  </a:lnTo>
                  <a:lnTo>
                    <a:pt x="2448505" y="478790"/>
                  </a:lnTo>
                  <a:lnTo>
                    <a:pt x="2399378" y="487680"/>
                  </a:lnTo>
                  <a:lnTo>
                    <a:pt x="2350553" y="495300"/>
                  </a:lnTo>
                  <a:lnTo>
                    <a:pt x="2302035" y="504190"/>
                  </a:lnTo>
                  <a:lnTo>
                    <a:pt x="2253824" y="511810"/>
                  </a:lnTo>
                  <a:lnTo>
                    <a:pt x="2205925" y="520700"/>
                  </a:lnTo>
                  <a:lnTo>
                    <a:pt x="2158338" y="528320"/>
                  </a:lnTo>
                  <a:lnTo>
                    <a:pt x="2064116" y="546100"/>
                  </a:lnTo>
                  <a:lnTo>
                    <a:pt x="2017485" y="553720"/>
                  </a:lnTo>
                  <a:lnTo>
                    <a:pt x="1971178" y="562610"/>
                  </a:lnTo>
                  <a:lnTo>
                    <a:pt x="1925197" y="570230"/>
                  </a:lnTo>
                  <a:lnTo>
                    <a:pt x="1834223" y="588010"/>
                  </a:lnTo>
                  <a:lnTo>
                    <a:pt x="1789236" y="595630"/>
                  </a:lnTo>
                  <a:lnTo>
                    <a:pt x="1744585" y="604520"/>
                  </a:lnTo>
                  <a:lnTo>
                    <a:pt x="1700273" y="612140"/>
                  </a:lnTo>
                  <a:lnTo>
                    <a:pt x="1656303" y="621030"/>
                  </a:lnTo>
                  <a:lnTo>
                    <a:pt x="1612676" y="628650"/>
                  </a:lnTo>
                  <a:lnTo>
                    <a:pt x="1526466" y="646430"/>
                  </a:lnTo>
                  <a:lnTo>
                    <a:pt x="1483887" y="654050"/>
                  </a:lnTo>
                  <a:lnTo>
                    <a:pt x="1441662" y="662940"/>
                  </a:lnTo>
                  <a:lnTo>
                    <a:pt x="1399794" y="670560"/>
                  </a:lnTo>
                  <a:lnTo>
                    <a:pt x="1358286" y="679450"/>
                  </a:lnTo>
                  <a:lnTo>
                    <a:pt x="1317139" y="687070"/>
                  </a:lnTo>
                  <a:lnTo>
                    <a:pt x="1276357" y="695960"/>
                  </a:lnTo>
                  <a:lnTo>
                    <a:pt x="1195897" y="711200"/>
                  </a:lnTo>
                  <a:lnTo>
                    <a:pt x="1156224" y="720090"/>
                  </a:lnTo>
                  <a:lnTo>
                    <a:pt x="1078005" y="735330"/>
                  </a:lnTo>
                  <a:lnTo>
                    <a:pt x="1039464" y="744220"/>
                  </a:lnTo>
                  <a:lnTo>
                    <a:pt x="963531" y="759460"/>
                  </a:lnTo>
                  <a:lnTo>
                    <a:pt x="926145" y="768350"/>
                  </a:lnTo>
                  <a:lnTo>
                    <a:pt x="675507" y="821690"/>
                  </a:lnTo>
                  <a:lnTo>
                    <a:pt x="508669" y="859790"/>
                  </a:lnTo>
                  <a:lnTo>
                    <a:pt x="476554" y="866140"/>
                  </a:lnTo>
                  <a:lnTo>
                    <a:pt x="413595" y="881380"/>
                  </a:lnTo>
                  <a:lnTo>
                    <a:pt x="382757" y="887730"/>
                  </a:lnTo>
                  <a:lnTo>
                    <a:pt x="352351" y="895350"/>
                  </a:lnTo>
                  <a:lnTo>
                    <a:pt x="322377" y="901700"/>
                  </a:lnTo>
                  <a:lnTo>
                    <a:pt x="292840" y="909320"/>
                  </a:lnTo>
                  <a:lnTo>
                    <a:pt x="235085" y="922020"/>
                  </a:lnTo>
                  <a:lnTo>
                    <a:pt x="206871" y="929640"/>
                  </a:lnTo>
                  <a:lnTo>
                    <a:pt x="98507" y="955040"/>
                  </a:lnTo>
                  <a:lnTo>
                    <a:pt x="22019" y="974090"/>
                  </a:lnTo>
                  <a:lnTo>
                    <a:pt x="0" y="979170"/>
                  </a:lnTo>
                  <a:close/>
                </a:path>
              </a:pathLst>
            </a:custGeom>
            <a:solidFill>
              <a:srgbClr val="002E5B">
                <a:alpha val="84999"/>
              </a:srgbClr>
            </a:solidFill>
          </p:spPr>
          <p:txBody>
            <a:bodyPr wrap="square" lIns="0" tIns="0" rIns="0" bIns="0" rtlCol="0"/>
            <a:lstStyle/>
            <a:p>
              <a:endParaRPr/>
            </a:p>
          </p:txBody>
        </p:sp>
        <p:sp>
          <p:nvSpPr>
            <p:cNvPr id="23" name="object 23"/>
            <p:cNvSpPr/>
            <p:nvPr/>
          </p:nvSpPr>
          <p:spPr>
            <a:xfrm>
              <a:off x="0" y="18408942"/>
              <a:ext cx="14213205" cy="1009650"/>
            </a:xfrm>
            <a:custGeom>
              <a:avLst/>
              <a:gdLst/>
              <a:ahLst/>
              <a:cxnLst/>
              <a:rect l="l" t="t" r="r" b="b"/>
              <a:pathLst>
                <a:path w="14213205" h="1009650">
                  <a:moveTo>
                    <a:pt x="1909513" y="577850"/>
                  </a:moveTo>
                  <a:lnTo>
                    <a:pt x="4096746" y="577850"/>
                  </a:lnTo>
                  <a:lnTo>
                    <a:pt x="4043834" y="576580"/>
                  </a:lnTo>
                  <a:lnTo>
                    <a:pt x="3990981" y="576580"/>
                  </a:lnTo>
                  <a:lnTo>
                    <a:pt x="3727646" y="570230"/>
                  </a:lnTo>
                  <a:lnTo>
                    <a:pt x="3622763" y="565150"/>
                  </a:lnTo>
                  <a:lnTo>
                    <a:pt x="3570422" y="563880"/>
                  </a:lnTo>
                  <a:lnTo>
                    <a:pt x="3465946" y="558800"/>
                  </a:lnTo>
                  <a:lnTo>
                    <a:pt x="3413812" y="554990"/>
                  </a:lnTo>
                  <a:lnTo>
                    <a:pt x="3309759" y="549910"/>
                  </a:lnTo>
                  <a:lnTo>
                    <a:pt x="2999378" y="527050"/>
                  </a:lnTo>
                  <a:lnTo>
                    <a:pt x="2896535" y="516890"/>
                  </a:lnTo>
                  <a:lnTo>
                    <a:pt x="2845234" y="513080"/>
                  </a:lnTo>
                  <a:lnTo>
                    <a:pt x="2640851" y="492760"/>
                  </a:lnTo>
                  <a:lnTo>
                    <a:pt x="2589965" y="486410"/>
                  </a:lnTo>
                  <a:lnTo>
                    <a:pt x="2539165" y="481330"/>
                  </a:lnTo>
                  <a:lnTo>
                    <a:pt x="2437827" y="468630"/>
                  </a:lnTo>
                  <a:lnTo>
                    <a:pt x="2387291" y="463550"/>
                  </a:lnTo>
                  <a:lnTo>
                    <a:pt x="2286488" y="450850"/>
                  </a:lnTo>
                  <a:lnTo>
                    <a:pt x="2236224" y="443230"/>
                  </a:lnTo>
                  <a:lnTo>
                    <a:pt x="2135973" y="430530"/>
                  </a:lnTo>
                  <a:lnTo>
                    <a:pt x="2085989" y="422910"/>
                  </a:lnTo>
                  <a:lnTo>
                    <a:pt x="2036100" y="416560"/>
                  </a:lnTo>
                  <a:lnTo>
                    <a:pt x="1788117" y="378460"/>
                  </a:lnTo>
                  <a:lnTo>
                    <a:pt x="1738819" y="369570"/>
                  </a:lnTo>
                  <a:lnTo>
                    <a:pt x="1640530" y="354330"/>
                  </a:lnTo>
                  <a:lnTo>
                    <a:pt x="1542656" y="336550"/>
                  </a:lnTo>
                  <a:lnTo>
                    <a:pt x="1493877" y="328930"/>
                  </a:lnTo>
                  <a:lnTo>
                    <a:pt x="1299834" y="293370"/>
                  </a:lnTo>
                  <a:lnTo>
                    <a:pt x="1251597" y="283210"/>
                  </a:lnTo>
                  <a:lnTo>
                    <a:pt x="1155456" y="265430"/>
                  </a:lnTo>
                  <a:lnTo>
                    <a:pt x="1107555" y="255270"/>
                  </a:lnTo>
                  <a:lnTo>
                    <a:pt x="1059767" y="246380"/>
                  </a:lnTo>
                  <a:lnTo>
                    <a:pt x="634964" y="154940"/>
                  </a:lnTo>
                  <a:lnTo>
                    <a:pt x="588368" y="143510"/>
                  </a:lnTo>
                  <a:lnTo>
                    <a:pt x="541896" y="133350"/>
                  </a:lnTo>
                  <a:lnTo>
                    <a:pt x="495549" y="121920"/>
                  </a:lnTo>
                  <a:lnTo>
                    <a:pt x="449328" y="111760"/>
                  </a:lnTo>
                  <a:lnTo>
                    <a:pt x="357269" y="88900"/>
                  </a:lnTo>
                  <a:lnTo>
                    <a:pt x="311432" y="78740"/>
                  </a:lnTo>
                  <a:lnTo>
                    <a:pt x="0" y="0"/>
                  </a:lnTo>
                  <a:lnTo>
                    <a:pt x="0" y="189230"/>
                  </a:lnTo>
                  <a:lnTo>
                    <a:pt x="173722" y="233680"/>
                  </a:lnTo>
                  <a:lnTo>
                    <a:pt x="219019" y="243840"/>
                  </a:lnTo>
                  <a:lnTo>
                    <a:pt x="309981" y="266700"/>
                  </a:lnTo>
                  <a:lnTo>
                    <a:pt x="355645" y="276860"/>
                  </a:lnTo>
                  <a:lnTo>
                    <a:pt x="401431" y="288290"/>
                  </a:lnTo>
                  <a:lnTo>
                    <a:pt x="493362" y="308610"/>
                  </a:lnTo>
                  <a:lnTo>
                    <a:pt x="539506" y="320040"/>
                  </a:lnTo>
                  <a:lnTo>
                    <a:pt x="865774" y="391160"/>
                  </a:lnTo>
                  <a:lnTo>
                    <a:pt x="912841" y="400050"/>
                  </a:lnTo>
                  <a:lnTo>
                    <a:pt x="960019" y="410210"/>
                  </a:lnTo>
                  <a:lnTo>
                    <a:pt x="1007309" y="419100"/>
                  </a:lnTo>
                  <a:lnTo>
                    <a:pt x="1054709" y="429260"/>
                  </a:lnTo>
                  <a:lnTo>
                    <a:pt x="1149837" y="447040"/>
                  </a:lnTo>
                  <a:lnTo>
                    <a:pt x="1197564" y="457200"/>
                  </a:lnTo>
                  <a:lnTo>
                    <a:pt x="1389536" y="492760"/>
                  </a:lnTo>
                  <a:lnTo>
                    <a:pt x="1437792" y="500380"/>
                  </a:lnTo>
                  <a:lnTo>
                    <a:pt x="1534613" y="518160"/>
                  </a:lnTo>
                  <a:lnTo>
                    <a:pt x="1631842" y="533400"/>
                  </a:lnTo>
                  <a:lnTo>
                    <a:pt x="1680607" y="542290"/>
                  </a:lnTo>
                  <a:lnTo>
                    <a:pt x="1909513" y="577850"/>
                  </a:lnTo>
                  <a:close/>
                </a:path>
                <a:path w="14213205" h="1009650">
                  <a:moveTo>
                    <a:pt x="8734481" y="295910"/>
                  </a:moveTo>
                  <a:lnTo>
                    <a:pt x="9092323" y="295910"/>
                  </a:lnTo>
                  <a:lnTo>
                    <a:pt x="9021206" y="294640"/>
                  </a:lnTo>
                  <a:lnTo>
                    <a:pt x="8806500" y="294640"/>
                  </a:lnTo>
                  <a:lnTo>
                    <a:pt x="8734481" y="295910"/>
                  </a:lnTo>
                  <a:close/>
                </a:path>
                <a:path w="14213205" h="1009650">
                  <a:moveTo>
                    <a:pt x="8589775" y="297180"/>
                  </a:moveTo>
                  <a:lnTo>
                    <a:pt x="9233871" y="297180"/>
                  </a:lnTo>
                  <a:lnTo>
                    <a:pt x="9163211" y="295910"/>
                  </a:lnTo>
                  <a:lnTo>
                    <a:pt x="8662239" y="295910"/>
                  </a:lnTo>
                  <a:lnTo>
                    <a:pt x="8589775" y="297180"/>
                  </a:lnTo>
                  <a:close/>
                </a:path>
                <a:path w="14213205" h="1009650">
                  <a:moveTo>
                    <a:pt x="14212706" y="1009650"/>
                  </a:moveTo>
                  <a:lnTo>
                    <a:pt x="14212706" y="836930"/>
                  </a:lnTo>
                  <a:lnTo>
                    <a:pt x="14065077" y="806450"/>
                  </a:lnTo>
                  <a:lnTo>
                    <a:pt x="14015659" y="797560"/>
                  </a:lnTo>
                  <a:lnTo>
                    <a:pt x="13814984" y="756920"/>
                  </a:lnTo>
                  <a:lnTo>
                    <a:pt x="13764069" y="748030"/>
                  </a:lnTo>
                  <a:lnTo>
                    <a:pt x="13712857" y="737870"/>
                  </a:lnTo>
                  <a:lnTo>
                    <a:pt x="13661348" y="728980"/>
                  </a:lnTo>
                  <a:lnTo>
                    <a:pt x="13609545" y="718820"/>
                  </a:lnTo>
                  <a:lnTo>
                    <a:pt x="13557448" y="709930"/>
                  </a:lnTo>
                  <a:lnTo>
                    <a:pt x="13505057" y="699770"/>
                  </a:lnTo>
                  <a:lnTo>
                    <a:pt x="13452374" y="690880"/>
                  </a:lnTo>
                  <a:lnTo>
                    <a:pt x="13399400" y="680720"/>
                  </a:lnTo>
                  <a:lnTo>
                    <a:pt x="13184607" y="645160"/>
                  </a:lnTo>
                  <a:lnTo>
                    <a:pt x="13130189" y="635000"/>
                  </a:lnTo>
                  <a:lnTo>
                    <a:pt x="13075485" y="626110"/>
                  </a:lnTo>
                  <a:lnTo>
                    <a:pt x="13020496" y="618490"/>
                  </a:lnTo>
                  <a:lnTo>
                    <a:pt x="12797709" y="582930"/>
                  </a:lnTo>
                  <a:lnTo>
                    <a:pt x="12741308" y="575310"/>
                  </a:lnTo>
                  <a:lnTo>
                    <a:pt x="12684628" y="566420"/>
                  </a:lnTo>
                  <a:lnTo>
                    <a:pt x="12627670" y="558800"/>
                  </a:lnTo>
                  <a:lnTo>
                    <a:pt x="12570433" y="549910"/>
                  </a:lnTo>
                  <a:lnTo>
                    <a:pt x="12397066" y="527050"/>
                  </a:lnTo>
                  <a:lnTo>
                    <a:pt x="12338728" y="518160"/>
                  </a:lnTo>
                  <a:lnTo>
                    <a:pt x="12221232" y="502920"/>
                  </a:lnTo>
                  <a:lnTo>
                    <a:pt x="12162076" y="496570"/>
                  </a:lnTo>
                  <a:lnTo>
                    <a:pt x="11982990" y="473710"/>
                  </a:lnTo>
                  <a:lnTo>
                    <a:pt x="11862258" y="461010"/>
                  </a:lnTo>
                  <a:lnTo>
                    <a:pt x="11801493" y="453390"/>
                  </a:lnTo>
                  <a:lnTo>
                    <a:pt x="11368766" y="408940"/>
                  </a:lnTo>
                  <a:lnTo>
                    <a:pt x="11305906" y="403860"/>
                  </a:lnTo>
                  <a:lnTo>
                    <a:pt x="11242788" y="397510"/>
                  </a:lnTo>
                  <a:lnTo>
                    <a:pt x="11051896" y="382270"/>
                  </a:lnTo>
                  <a:lnTo>
                    <a:pt x="10987756" y="375920"/>
                  </a:lnTo>
                  <a:lnTo>
                    <a:pt x="10923362" y="372110"/>
                  </a:lnTo>
                  <a:lnTo>
                    <a:pt x="10728672" y="356870"/>
                  </a:lnTo>
                  <a:lnTo>
                    <a:pt x="10597628" y="349250"/>
                  </a:lnTo>
                  <a:lnTo>
                    <a:pt x="10531734" y="344170"/>
                  </a:lnTo>
                  <a:lnTo>
                    <a:pt x="10265698" y="328930"/>
                  </a:lnTo>
                  <a:lnTo>
                    <a:pt x="10198578" y="326390"/>
                  </a:lnTo>
                  <a:lnTo>
                    <a:pt x="10131217" y="322580"/>
                  </a:lnTo>
                  <a:lnTo>
                    <a:pt x="9995769" y="317500"/>
                  </a:lnTo>
                  <a:lnTo>
                    <a:pt x="9927686" y="313690"/>
                  </a:lnTo>
                  <a:lnTo>
                    <a:pt x="9859364" y="311150"/>
                  </a:lnTo>
                  <a:lnTo>
                    <a:pt x="9790804" y="309880"/>
                  </a:lnTo>
                  <a:lnTo>
                    <a:pt x="9652974" y="304800"/>
                  </a:lnTo>
                  <a:lnTo>
                    <a:pt x="9514203" y="302260"/>
                  </a:lnTo>
                  <a:lnTo>
                    <a:pt x="9444468" y="299720"/>
                  </a:lnTo>
                  <a:lnTo>
                    <a:pt x="9304300" y="297180"/>
                  </a:lnTo>
                  <a:lnTo>
                    <a:pt x="8517090" y="297180"/>
                  </a:lnTo>
                  <a:lnTo>
                    <a:pt x="8371058" y="299720"/>
                  </a:lnTo>
                  <a:lnTo>
                    <a:pt x="8297713" y="302260"/>
                  </a:lnTo>
                  <a:lnTo>
                    <a:pt x="8224150" y="303530"/>
                  </a:lnTo>
                  <a:lnTo>
                    <a:pt x="8150371" y="306070"/>
                  </a:lnTo>
                  <a:lnTo>
                    <a:pt x="8076376" y="307340"/>
                  </a:lnTo>
                  <a:lnTo>
                    <a:pt x="7927740" y="312420"/>
                  </a:lnTo>
                  <a:lnTo>
                    <a:pt x="7853102" y="316230"/>
                  </a:lnTo>
                  <a:lnTo>
                    <a:pt x="7778252" y="318770"/>
                  </a:lnTo>
                  <a:lnTo>
                    <a:pt x="7324739" y="341630"/>
                  </a:lnTo>
                  <a:lnTo>
                    <a:pt x="7018264" y="361950"/>
                  </a:lnTo>
                  <a:lnTo>
                    <a:pt x="6941138" y="368300"/>
                  </a:lnTo>
                  <a:lnTo>
                    <a:pt x="6863809" y="373380"/>
                  </a:lnTo>
                  <a:lnTo>
                    <a:pt x="6630624" y="392430"/>
                  </a:lnTo>
                  <a:lnTo>
                    <a:pt x="6552499" y="400050"/>
                  </a:lnTo>
                  <a:lnTo>
                    <a:pt x="6474176" y="406400"/>
                  </a:lnTo>
                  <a:lnTo>
                    <a:pt x="6276478" y="426720"/>
                  </a:lnTo>
                  <a:lnTo>
                    <a:pt x="6177629" y="439420"/>
                  </a:lnTo>
                  <a:lnTo>
                    <a:pt x="6078779" y="450850"/>
                  </a:lnTo>
                  <a:lnTo>
                    <a:pt x="5979930" y="463550"/>
                  </a:lnTo>
                  <a:lnTo>
                    <a:pt x="5905793" y="471170"/>
                  </a:lnTo>
                  <a:lnTo>
                    <a:pt x="9061854" y="471170"/>
                  </a:lnTo>
                  <a:lnTo>
                    <a:pt x="9112303" y="472440"/>
                  </a:lnTo>
                  <a:lnTo>
                    <a:pt x="9212946" y="472440"/>
                  </a:lnTo>
                  <a:lnTo>
                    <a:pt x="9263143" y="473710"/>
                  </a:lnTo>
                  <a:lnTo>
                    <a:pt x="9313259" y="473710"/>
                  </a:lnTo>
                  <a:lnTo>
                    <a:pt x="9413255" y="476250"/>
                  </a:lnTo>
                  <a:lnTo>
                    <a:pt x="9463137" y="476250"/>
                  </a:lnTo>
                  <a:lnTo>
                    <a:pt x="9760918" y="483870"/>
                  </a:lnTo>
                  <a:lnTo>
                    <a:pt x="9814454" y="487680"/>
                  </a:lnTo>
                  <a:lnTo>
                    <a:pt x="9867949" y="490220"/>
                  </a:lnTo>
                  <a:lnTo>
                    <a:pt x="9921359" y="494030"/>
                  </a:lnTo>
                  <a:lnTo>
                    <a:pt x="10027759" y="499110"/>
                  </a:lnTo>
                  <a:lnTo>
                    <a:pt x="10080665" y="500380"/>
                  </a:lnTo>
                  <a:lnTo>
                    <a:pt x="10185679" y="505460"/>
                  </a:lnTo>
                  <a:lnTo>
                    <a:pt x="10237702" y="506730"/>
                  </a:lnTo>
                  <a:lnTo>
                    <a:pt x="10391335" y="514350"/>
                  </a:lnTo>
                  <a:lnTo>
                    <a:pt x="10491305" y="521970"/>
                  </a:lnTo>
                  <a:lnTo>
                    <a:pt x="10546929" y="524510"/>
                  </a:lnTo>
                  <a:lnTo>
                    <a:pt x="10602387" y="528320"/>
                  </a:lnTo>
                  <a:lnTo>
                    <a:pt x="10657677" y="530860"/>
                  </a:lnTo>
                  <a:lnTo>
                    <a:pt x="11093816" y="561340"/>
                  </a:lnTo>
                  <a:lnTo>
                    <a:pt x="11147545" y="566420"/>
                  </a:lnTo>
                  <a:lnTo>
                    <a:pt x="11201094" y="570230"/>
                  </a:lnTo>
                  <a:lnTo>
                    <a:pt x="11307650" y="580390"/>
                  </a:lnTo>
                  <a:lnTo>
                    <a:pt x="11360655" y="584200"/>
                  </a:lnTo>
                  <a:lnTo>
                    <a:pt x="11570828" y="604520"/>
                  </a:lnTo>
                  <a:lnTo>
                    <a:pt x="11622903" y="610870"/>
                  </a:lnTo>
                  <a:lnTo>
                    <a:pt x="11777990" y="626110"/>
                  </a:lnTo>
                  <a:lnTo>
                    <a:pt x="11829302" y="632460"/>
                  </a:lnTo>
                  <a:lnTo>
                    <a:pt x="11880421" y="637540"/>
                  </a:lnTo>
                  <a:lnTo>
                    <a:pt x="11982071" y="650240"/>
                  </a:lnTo>
                  <a:lnTo>
                    <a:pt x="12032602" y="655320"/>
                  </a:lnTo>
                  <a:lnTo>
                    <a:pt x="12380701" y="699770"/>
                  </a:lnTo>
                  <a:lnTo>
                    <a:pt x="12429615" y="707390"/>
                  </a:lnTo>
                  <a:lnTo>
                    <a:pt x="12526818" y="720090"/>
                  </a:lnTo>
                  <a:lnTo>
                    <a:pt x="12575106" y="727710"/>
                  </a:lnTo>
                  <a:lnTo>
                    <a:pt x="12623184" y="734060"/>
                  </a:lnTo>
                  <a:lnTo>
                    <a:pt x="12671050" y="741680"/>
                  </a:lnTo>
                  <a:lnTo>
                    <a:pt x="12718703" y="748030"/>
                  </a:lnTo>
                  <a:lnTo>
                    <a:pt x="12766142" y="755650"/>
                  </a:lnTo>
                  <a:lnTo>
                    <a:pt x="12813367" y="762000"/>
                  </a:lnTo>
                  <a:lnTo>
                    <a:pt x="12953737" y="784860"/>
                  </a:lnTo>
                  <a:lnTo>
                    <a:pt x="13000090" y="791210"/>
                  </a:lnTo>
                  <a:lnTo>
                    <a:pt x="13451294" y="867410"/>
                  </a:lnTo>
                  <a:lnTo>
                    <a:pt x="13470515" y="867410"/>
                  </a:lnTo>
                  <a:lnTo>
                    <a:pt x="13576195" y="887730"/>
                  </a:lnTo>
                  <a:lnTo>
                    <a:pt x="13628973" y="896620"/>
                  </a:lnTo>
                  <a:lnTo>
                    <a:pt x="13681676" y="906780"/>
                  </a:lnTo>
                  <a:lnTo>
                    <a:pt x="13734278" y="915670"/>
                  </a:lnTo>
                  <a:lnTo>
                    <a:pt x="13891235" y="946150"/>
                  </a:lnTo>
                  <a:lnTo>
                    <a:pt x="13943187" y="955040"/>
                  </a:lnTo>
                  <a:lnTo>
                    <a:pt x="14199067" y="1005840"/>
                  </a:lnTo>
                  <a:lnTo>
                    <a:pt x="14212706" y="1009650"/>
                  </a:lnTo>
                  <a:close/>
                </a:path>
                <a:path w="14213205" h="1009650">
                  <a:moveTo>
                    <a:pt x="4071882" y="753110"/>
                  </a:moveTo>
                  <a:lnTo>
                    <a:pt x="4388966" y="753110"/>
                  </a:lnTo>
                  <a:lnTo>
                    <a:pt x="4654841" y="746760"/>
                  </a:lnTo>
                  <a:lnTo>
                    <a:pt x="4708185" y="744220"/>
                  </a:lnTo>
                  <a:lnTo>
                    <a:pt x="4761585" y="742950"/>
                  </a:lnTo>
                  <a:lnTo>
                    <a:pt x="5029376" y="730250"/>
                  </a:lnTo>
                  <a:lnTo>
                    <a:pt x="5298421" y="711200"/>
                  </a:lnTo>
                  <a:lnTo>
                    <a:pt x="5352372" y="706120"/>
                  </a:lnTo>
                  <a:lnTo>
                    <a:pt x="5406369" y="702310"/>
                  </a:lnTo>
                  <a:lnTo>
                    <a:pt x="5568625" y="687070"/>
                  </a:lnTo>
                  <a:lnTo>
                    <a:pt x="5622797" y="680720"/>
                  </a:lnTo>
                  <a:lnTo>
                    <a:pt x="5677010" y="675640"/>
                  </a:lnTo>
                  <a:lnTo>
                    <a:pt x="5839893" y="656590"/>
                  </a:lnTo>
                  <a:lnTo>
                    <a:pt x="5937602" y="643890"/>
                  </a:lnTo>
                  <a:lnTo>
                    <a:pt x="5986852" y="638810"/>
                  </a:lnTo>
                  <a:lnTo>
                    <a:pt x="6085974" y="626110"/>
                  </a:lnTo>
                  <a:lnTo>
                    <a:pt x="6135779" y="621030"/>
                  </a:lnTo>
                  <a:lnTo>
                    <a:pt x="6185701" y="614680"/>
                  </a:lnTo>
                  <a:lnTo>
                    <a:pt x="6285764" y="604520"/>
                  </a:lnTo>
                  <a:lnTo>
                    <a:pt x="6335838" y="598170"/>
                  </a:lnTo>
                  <a:lnTo>
                    <a:pt x="6435901" y="588010"/>
                  </a:lnTo>
                  <a:lnTo>
                    <a:pt x="6485823" y="584200"/>
                  </a:lnTo>
                  <a:lnTo>
                    <a:pt x="6535628" y="579120"/>
                  </a:lnTo>
                  <a:lnTo>
                    <a:pt x="6835546" y="556260"/>
                  </a:lnTo>
                  <a:lnTo>
                    <a:pt x="6888961" y="553720"/>
                  </a:lnTo>
                  <a:lnTo>
                    <a:pt x="7608198" y="502920"/>
                  </a:lnTo>
                  <a:lnTo>
                    <a:pt x="7874314" y="490220"/>
                  </a:lnTo>
                  <a:lnTo>
                    <a:pt x="7927161" y="488950"/>
                  </a:lnTo>
                  <a:lnTo>
                    <a:pt x="7979888" y="486410"/>
                  </a:lnTo>
                  <a:lnTo>
                    <a:pt x="8032495" y="485140"/>
                  </a:lnTo>
                  <a:lnTo>
                    <a:pt x="8084983" y="482600"/>
                  </a:lnTo>
                  <a:lnTo>
                    <a:pt x="8397516" y="474980"/>
                  </a:lnTo>
                  <a:lnTo>
                    <a:pt x="8449219" y="474980"/>
                  </a:lnTo>
                  <a:lnTo>
                    <a:pt x="8552311" y="472440"/>
                  </a:lnTo>
                  <a:lnTo>
                    <a:pt x="8654992" y="472440"/>
                  </a:lnTo>
                  <a:lnTo>
                    <a:pt x="8706182" y="471170"/>
                  </a:lnTo>
                  <a:lnTo>
                    <a:pt x="5905793" y="471170"/>
                  </a:lnTo>
                  <a:lnTo>
                    <a:pt x="5782231" y="483870"/>
                  </a:lnTo>
                  <a:lnTo>
                    <a:pt x="5683382" y="496570"/>
                  </a:lnTo>
                  <a:lnTo>
                    <a:pt x="5633957" y="500380"/>
                  </a:lnTo>
                  <a:lnTo>
                    <a:pt x="5584532" y="505460"/>
                  </a:lnTo>
                  <a:lnTo>
                    <a:pt x="5535108" y="509270"/>
                  </a:lnTo>
                  <a:lnTo>
                    <a:pt x="5485683" y="514350"/>
                  </a:lnTo>
                  <a:lnTo>
                    <a:pt x="5436258" y="521970"/>
                  </a:lnTo>
                  <a:lnTo>
                    <a:pt x="5328088" y="532130"/>
                  </a:lnTo>
                  <a:lnTo>
                    <a:pt x="5220066" y="539750"/>
                  </a:lnTo>
                  <a:lnTo>
                    <a:pt x="5166114" y="544830"/>
                  </a:lnTo>
                  <a:lnTo>
                    <a:pt x="5112202" y="548640"/>
                  </a:lnTo>
                  <a:lnTo>
                    <a:pt x="5058331" y="551180"/>
                  </a:lnTo>
                  <a:lnTo>
                    <a:pt x="5004502" y="554990"/>
                  </a:lnTo>
                  <a:lnTo>
                    <a:pt x="4950716" y="557530"/>
                  </a:lnTo>
                  <a:lnTo>
                    <a:pt x="4896974" y="561340"/>
                  </a:lnTo>
                  <a:lnTo>
                    <a:pt x="4789625" y="566420"/>
                  </a:lnTo>
                  <a:lnTo>
                    <a:pt x="4736021" y="567690"/>
                  </a:lnTo>
                  <a:lnTo>
                    <a:pt x="4682463" y="570230"/>
                  </a:lnTo>
                  <a:lnTo>
                    <a:pt x="4575496" y="572770"/>
                  </a:lnTo>
                  <a:lnTo>
                    <a:pt x="4522087" y="575310"/>
                  </a:lnTo>
                  <a:lnTo>
                    <a:pt x="4468730" y="575310"/>
                  </a:lnTo>
                  <a:lnTo>
                    <a:pt x="4362173" y="577850"/>
                  </a:lnTo>
                  <a:lnTo>
                    <a:pt x="1909513" y="577850"/>
                  </a:lnTo>
                  <a:lnTo>
                    <a:pt x="1925916" y="580390"/>
                  </a:lnTo>
                  <a:lnTo>
                    <a:pt x="1975268" y="586740"/>
                  </a:lnTo>
                  <a:lnTo>
                    <a:pt x="2024716" y="594360"/>
                  </a:lnTo>
                  <a:lnTo>
                    <a:pt x="2074258" y="600710"/>
                  </a:lnTo>
                  <a:lnTo>
                    <a:pt x="2123893" y="608330"/>
                  </a:lnTo>
                  <a:lnTo>
                    <a:pt x="2423630" y="646430"/>
                  </a:lnTo>
                  <a:lnTo>
                    <a:pt x="2473899" y="651510"/>
                  </a:lnTo>
                  <a:lnTo>
                    <a:pt x="2524256" y="657860"/>
                  </a:lnTo>
                  <a:lnTo>
                    <a:pt x="2625230" y="668020"/>
                  </a:lnTo>
                  <a:lnTo>
                    <a:pt x="2675845" y="674370"/>
                  </a:lnTo>
                  <a:lnTo>
                    <a:pt x="2726544" y="679450"/>
                  </a:lnTo>
                  <a:lnTo>
                    <a:pt x="2777328" y="683260"/>
                  </a:lnTo>
                  <a:lnTo>
                    <a:pt x="2879142" y="693420"/>
                  </a:lnTo>
                  <a:lnTo>
                    <a:pt x="2930172" y="697230"/>
                  </a:lnTo>
                  <a:lnTo>
                    <a:pt x="2981282" y="702310"/>
                  </a:lnTo>
                  <a:lnTo>
                    <a:pt x="3238017" y="721360"/>
                  </a:lnTo>
                  <a:lnTo>
                    <a:pt x="3289596" y="723900"/>
                  </a:lnTo>
                  <a:lnTo>
                    <a:pt x="3341249" y="727710"/>
                  </a:lnTo>
                  <a:lnTo>
                    <a:pt x="3444779" y="732790"/>
                  </a:lnTo>
                  <a:lnTo>
                    <a:pt x="3496654" y="736600"/>
                  </a:lnTo>
                  <a:lnTo>
                    <a:pt x="3548602" y="737870"/>
                  </a:lnTo>
                  <a:lnTo>
                    <a:pt x="3652710" y="742950"/>
                  </a:lnTo>
                  <a:lnTo>
                    <a:pt x="3704870" y="744220"/>
                  </a:lnTo>
                  <a:lnTo>
                    <a:pt x="3757099" y="746760"/>
                  </a:lnTo>
                  <a:lnTo>
                    <a:pt x="3966691" y="751840"/>
                  </a:lnTo>
                  <a:lnTo>
                    <a:pt x="4019254" y="751840"/>
                  </a:lnTo>
                  <a:lnTo>
                    <a:pt x="4071882" y="753110"/>
                  </a:lnTo>
                  <a:close/>
                </a:path>
              </a:pathLst>
            </a:custGeom>
            <a:solidFill>
              <a:srgbClr val="75D3F5">
                <a:alpha val="84999"/>
              </a:srgbClr>
            </a:solidFill>
          </p:spPr>
          <p:txBody>
            <a:bodyPr wrap="square" lIns="0" tIns="0" rIns="0" bIns="0" rtlCol="0"/>
            <a:lstStyle/>
            <a:p>
              <a:endParaRPr/>
            </a:p>
          </p:txBody>
        </p:sp>
      </p:grpSp>
      <p:grpSp>
        <p:nvGrpSpPr>
          <p:cNvPr id="26" name="Group 25">
            <a:extLst>
              <a:ext uri="{FF2B5EF4-FFF2-40B4-BE49-F238E27FC236}">
                <a16:creationId xmlns:a16="http://schemas.microsoft.com/office/drawing/2014/main" id="{BFF44DA2-2ED0-7F96-7DD6-D51E003591A9}"/>
              </a:ext>
            </a:extLst>
          </p:cNvPr>
          <p:cNvGrpSpPr/>
          <p:nvPr/>
        </p:nvGrpSpPr>
        <p:grpSpPr>
          <a:xfrm>
            <a:off x="327843" y="-81778540"/>
            <a:ext cx="8192537" cy="86331240"/>
            <a:chOff x="327843" y="-81778540"/>
            <a:chExt cx="8192537" cy="86331240"/>
          </a:xfrm>
        </p:grpSpPr>
        <p:grpSp>
          <p:nvGrpSpPr>
            <p:cNvPr id="11" name="object 11"/>
            <p:cNvGrpSpPr/>
            <p:nvPr/>
          </p:nvGrpSpPr>
          <p:grpSpPr>
            <a:xfrm>
              <a:off x="3704747" y="-1504721"/>
              <a:ext cx="4751363" cy="0"/>
              <a:chOff x="2730586" y="15307840"/>
              <a:chExt cx="8751563" cy="0"/>
            </a:xfrm>
          </p:grpSpPr>
          <p:sp>
            <p:nvSpPr>
              <p:cNvPr id="12" name="object 12"/>
              <p:cNvSpPr/>
              <p:nvPr/>
            </p:nvSpPr>
            <p:spPr>
              <a:xfrm>
                <a:off x="2730586" y="15307840"/>
                <a:ext cx="4476750" cy="0"/>
              </a:xfrm>
              <a:custGeom>
                <a:avLst/>
                <a:gdLst/>
                <a:ahLst/>
                <a:cxnLst/>
                <a:rect l="l" t="t" r="r" b="b"/>
                <a:pathLst>
                  <a:path w="4476750">
                    <a:moveTo>
                      <a:pt x="0" y="0"/>
                    </a:moveTo>
                    <a:lnTo>
                      <a:pt x="4476743" y="0"/>
                    </a:lnTo>
                  </a:path>
                </a:pathLst>
              </a:custGeom>
              <a:ln w="68771">
                <a:solidFill>
                  <a:srgbClr val="FFFFFF"/>
                </a:solidFill>
              </a:ln>
            </p:spPr>
            <p:txBody>
              <a:bodyPr wrap="square" lIns="0" tIns="0" rIns="0" bIns="0" rtlCol="0"/>
              <a:lstStyle/>
              <a:p>
                <a:endParaRPr/>
              </a:p>
            </p:txBody>
          </p:sp>
          <p:sp>
            <p:nvSpPr>
              <p:cNvPr id="13" name="object 13"/>
              <p:cNvSpPr/>
              <p:nvPr/>
            </p:nvSpPr>
            <p:spPr>
              <a:xfrm>
                <a:off x="7207329" y="15307840"/>
                <a:ext cx="4274820" cy="0"/>
              </a:xfrm>
              <a:custGeom>
                <a:avLst/>
                <a:gdLst/>
                <a:ahLst/>
                <a:cxnLst/>
                <a:rect l="l" t="t" r="r" b="b"/>
                <a:pathLst>
                  <a:path w="4274820">
                    <a:moveTo>
                      <a:pt x="0" y="0"/>
                    </a:moveTo>
                    <a:lnTo>
                      <a:pt x="4274788" y="0"/>
                    </a:lnTo>
                  </a:path>
                </a:pathLst>
              </a:custGeom>
              <a:ln w="68771">
                <a:solidFill>
                  <a:srgbClr val="1DB8D8"/>
                </a:solidFill>
              </a:ln>
            </p:spPr>
            <p:txBody>
              <a:bodyPr wrap="square" lIns="0" tIns="0" rIns="0" bIns="0" rtlCol="0"/>
              <a:lstStyle/>
              <a:p>
                <a:endParaRPr/>
              </a:p>
            </p:txBody>
          </p:sp>
        </p:grpSp>
        <p:grpSp>
          <p:nvGrpSpPr>
            <p:cNvPr id="14" name="object 14"/>
            <p:cNvGrpSpPr/>
            <p:nvPr/>
          </p:nvGrpSpPr>
          <p:grpSpPr>
            <a:xfrm>
              <a:off x="3672089" y="-81778540"/>
              <a:ext cx="4848291" cy="0"/>
              <a:chOff x="2730586" y="13299586"/>
              <a:chExt cx="8751539" cy="0"/>
            </a:xfrm>
          </p:grpSpPr>
          <p:sp>
            <p:nvSpPr>
              <p:cNvPr id="15" name="object 15"/>
              <p:cNvSpPr/>
              <p:nvPr/>
            </p:nvSpPr>
            <p:spPr>
              <a:xfrm>
                <a:off x="7005375" y="13299586"/>
                <a:ext cx="4476750" cy="0"/>
              </a:xfrm>
              <a:custGeom>
                <a:avLst/>
                <a:gdLst/>
                <a:ahLst/>
                <a:cxnLst/>
                <a:rect l="l" t="t" r="r" b="b"/>
                <a:pathLst>
                  <a:path w="4476750">
                    <a:moveTo>
                      <a:pt x="0" y="0"/>
                    </a:moveTo>
                    <a:lnTo>
                      <a:pt x="4476742" y="0"/>
                    </a:lnTo>
                  </a:path>
                </a:pathLst>
              </a:custGeom>
              <a:ln w="68771">
                <a:solidFill>
                  <a:srgbClr val="FFFFFF"/>
                </a:solidFill>
              </a:ln>
            </p:spPr>
            <p:txBody>
              <a:bodyPr wrap="square" lIns="0" tIns="0" rIns="0" bIns="0" rtlCol="0"/>
              <a:lstStyle/>
              <a:p>
                <a:endParaRPr/>
              </a:p>
            </p:txBody>
          </p:sp>
          <p:sp>
            <p:nvSpPr>
              <p:cNvPr id="16" name="object 16"/>
              <p:cNvSpPr/>
              <p:nvPr/>
            </p:nvSpPr>
            <p:spPr>
              <a:xfrm>
                <a:off x="2730586" y="13299586"/>
                <a:ext cx="4274820" cy="0"/>
              </a:xfrm>
              <a:custGeom>
                <a:avLst/>
                <a:gdLst/>
                <a:ahLst/>
                <a:cxnLst/>
                <a:rect l="l" t="t" r="r" b="b"/>
                <a:pathLst>
                  <a:path w="4274820">
                    <a:moveTo>
                      <a:pt x="0" y="0"/>
                    </a:moveTo>
                    <a:lnTo>
                      <a:pt x="4274788" y="0"/>
                    </a:lnTo>
                  </a:path>
                </a:pathLst>
              </a:custGeom>
              <a:ln w="68771">
                <a:solidFill>
                  <a:srgbClr val="1DB8D8"/>
                </a:solidFill>
              </a:ln>
            </p:spPr>
            <p:txBody>
              <a:bodyPr wrap="square" lIns="0" tIns="0" rIns="0" bIns="0" rtlCol="0"/>
              <a:lstStyle/>
              <a:p>
                <a:endParaRPr/>
              </a:p>
            </p:txBody>
          </p:sp>
        </p:grpSp>
        <p:sp>
          <p:nvSpPr>
            <p:cNvPr id="25" name="TextBox 24">
              <a:extLst>
                <a:ext uri="{FF2B5EF4-FFF2-40B4-BE49-F238E27FC236}">
                  <a16:creationId xmlns:a16="http://schemas.microsoft.com/office/drawing/2014/main" id="{5D09AD27-249E-19AA-360F-7734BEBF80D4}"/>
                </a:ext>
              </a:extLst>
            </p:cNvPr>
            <p:cNvSpPr txBox="1"/>
            <p:nvPr/>
          </p:nvSpPr>
          <p:spPr>
            <a:xfrm>
              <a:off x="327843" y="3537037"/>
              <a:ext cx="5627916" cy="1015663"/>
            </a:xfrm>
            <a:prstGeom prst="rect">
              <a:avLst/>
            </a:prstGeom>
            <a:noFill/>
          </p:spPr>
          <p:txBody>
            <a:bodyPr wrap="square">
              <a:spAutoFit/>
            </a:bodyPr>
            <a:lstStyle/>
            <a:p>
              <a:pPr marL="682502" algn="ctr">
                <a:lnSpc>
                  <a:spcPct val="100000"/>
                </a:lnSpc>
                <a:spcBef>
                  <a:spcPts val="5186"/>
                </a:spcBef>
              </a:pPr>
              <a:r>
                <a:rPr lang="en-GB" sz="6000" b="1" spc="176">
                  <a:solidFill>
                    <a:srgbClr val="1DB8D8"/>
                  </a:solidFill>
                  <a:latin typeface="Tahoma"/>
                  <a:cs typeface="Tahoma"/>
                </a:rPr>
                <a:t>T</a:t>
              </a:r>
              <a:r>
                <a:rPr lang="en-IN" sz="6000" b="1" spc="176">
                  <a:solidFill>
                    <a:schemeClr val="bg1"/>
                  </a:solidFill>
                  <a:latin typeface="Tahoma"/>
                  <a:cs typeface="Tahoma"/>
                </a:rPr>
                <a:t>he</a:t>
              </a:r>
              <a:r>
                <a:rPr lang="en-IN" sz="6000" b="1" spc="176">
                  <a:solidFill>
                    <a:srgbClr val="1DB8D8"/>
                  </a:solidFill>
                  <a:latin typeface="Tahoma"/>
                  <a:cs typeface="Tahoma"/>
                </a:rPr>
                <a:t> A</a:t>
              </a:r>
              <a:r>
                <a:rPr lang="en-IN" sz="6000" b="1" spc="176">
                  <a:solidFill>
                    <a:schemeClr val="bg1"/>
                  </a:solidFill>
                  <a:latin typeface="Tahoma"/>
                  <a:cs typeface="Tahoma"/>
                </a:rPr>
                <a:t>migos</a:t>
              </a:r>
              <a:endParaRPr lang="en-IN" sz="6000">
                <a:solidFill>
                  <a:schemeClr val="bg1"/>
                </a:solidFill>
                <a:latin typeface="Tahoma"/>
                <a:cs typeface="Tahoma"/>
              </a:endParaRPr>
            </a:p>
          </p:txBody>
        </p:sp>
      </p:grpSp>
      <p:sp>
        <p:nvSpPr>
          <p:cNvPr id="27" name="TextBox 26">
            <a:extLst>
              <a:ext uri="{FF2B5EF4-FFF2-40B4-BE49-F238E27FC236}">
                <a16:creationId xmlns:a16="http://schemas.microsoft.com/office/drawing/2014/main" id="{2147DB2C-358D-7FFB-6B62-39EEAF88845B}"/>
              </a:ext>
            </a:extLst>
          </p:cNvPr>
          <p:cNvSpPr txBox="1"/>
          <p:nvPr/>
        </p:nvSpPr>
        <p:spPr>
          <a:xfrm>
            <a:off x="6236243" y="3302180"/>
            <a:ext cx="5523828" cy="3093154"/>
          </a:xfrm>
          <a:prstGeom prst="rect">
            <a:avLst/>
          </a:prstGeom>
          <a:noFill/>
        </p:spPr>
        <p:txBody>
          <a:bodyPr wrap="square" lIns="91440" tIns="45720" rIns="91440" bIns="45720" rtlCol="0" anchor="t">
            <a:spAutoFit/>
          </a:bodyPr>
          <a:lstStyle/>
          <a:p>
            <a:r>
              <a:rPr lang="en-GB" sz="1500" b="1" dirty="0" err="1">
                <a:solidFill>
                  <a:schemeClr val="bg1"/>
                </a:solidFill>
                <a:latin typeface="Times New Roman"/>
                <a:ea typeface="Tahoma"/>
                <a:cs typeface="Times New Roman"/>
              </a:rPr>
              <a:t>Rajobrata</a:t>
            </a:r>
            <a:r>
              <a:rPr lang="en-GB" sz="1500" b="1" dirty="0">
                <a:solidFill>
                  <a:schemeClr val="bg1"/>
                </a:solidFill>
                <a:latin typeface="Times New Roman"/>
                <a:ea typeface="Tahoma"/>
                <a:cs typeface="Times New Roman"/>
              </a:rPr>
              <a:t> Dasgupta – Jadavpur University- 7439319042</a:t>
            </a:r>
            <a:endParaRPr lang="en-GB" sz="1500" dirty="0">
              <a:solidFill>
                <a:schemeClr val="bg1"/>
              </a:solidFill>
              <a:latin typeface="Times New Roman"/>
              <a:ea typeface="Tahoma"/>
              <a:cs typeface="Times New Roman"/>
            </a:endParaRPr>
          </a:p>
          <a:p>
            <a:r>
              <a:rPr lang="en-GB" sz="1500" b="1" dirty="0">
                <a:solidFill>
                  <a:schemeClr val="bg1"/>
                </a:solidFill>
                <a:latin typeface="Times New Roman"/>
                <a:ea typeface="Tahoma"/>
                <a:cs typeface="Times New Roman"/>
              </a:rPr>
              <a:t>(dasguptarajobrata@gmail.com)</a:t>
            </a:r>
          </a:p>
          <a:p>
            <a:r>
              <a:rPr lang="en-GB" sz="1500" b="1" dirty="0">
                <a:solidFill>
                  <a:schemeClr val="bg1"/>
                </a:solidFill>
                <a:latin typeface="Times New Roman"/>
                <a:ea typeface="Tahoma"/>
                <a:cs typeface="Times New Roman"/>
              </a:rPr>
              <a:t>Prathamesh </a:t>
            </a:r>
            <a:r>
              <a:rPr lang="en-GB" sz="1500" b="1" dirty="0" err="1">
                <a:solidFill>
                  <a:schemeClr val="bg1"/>
                </a:solidFill>
                <a:latin typeface="Times New Roman"/>
                <a:ea typeface="Tahoma"/>
                <a:cs typeface="Times New Roman"/>
              </a:rPr>
              <a:t>Lokhande</a:t>
            </a:r>
            <a:r>
              <a:rPr lang="en-GB" sz="1500" b="1" dirty="0">
                <a:solidFill>
                  <a:schemeClr val="bg1"/>
                </a:solidFill>
                <a:latin typeface="Times New Roman"/>
                <a:ea typeface="Tahoma"/>
                <a:cs typeface="Times New Roman"/>
              </a:rPr>
              <a:t> – IIM Mumbai –9175905505</a:t>
            </a:r>
            <a:endParaRPr lang="en-GB" sz="1500" b="1" dirty="0">
              <a:solidFill>
                <a:schemeClr val="bg1"/>
              </a:solidFill>
              <a:latin typeface="Times New Roman"/>
              <a:ea typeface="Tahoma" panose="020B0604030504040204" pitchFamily="34" charset="0"/>
              <a:cs typeface="Times New Roman"/>
            </a:endParaRPr>
          </a:p>
          <a:p>
            <a:r>
              <a:rPr lang="en-GB" sz="1500" b="1" dirty="0">
                <a:solidFill>
                  <a:schemeClr val="bg1"/>
                </a:solidFill>
                <a:latin typeface="Times New Roman"/>
                <a:ea typeface="Tahoma"/>
                <a:cs typeface="Times New Roman"/>
              </a:rPr>
              <a:t>(prathamesh.lokhande.2301122@iimmumbai.ac.in)</a:t>
            </a:r>
            <a:endParaRPr lang="en-GB" sz="1500" b="1" dirty="0">
              <a:solidFill>
                <a:schemeClr val="bg1"/>
              </a:solidFill>
              <a:latin typeface="Times New Roman"/>
              <a:ea typeface="Tahoma" panose="020B0604030504040204" pitchFamily="34" charset="0"/>
              <a:cs typeface="Times New Roman"/>
            </a:endParaRPr>
          </a:p>
          <a:p>
            <a:r>
              <a:rPr lang="en-GB" sz="1500" b="1" dirty="0">
                <a:solidFill>
                  <a:schemeClr val="bg1"/>
                </a:solidFill>
                <a:latin typeface="Times New Roman"/>
                <a:ea typeface="Tahoma"/>
                <a:cs typeface="Times New Roman"/>
              </a:rPr>
              <a:t>Prajwal </a:t>
            </a:r>
            <a:r>
              <a:rPr lang="en-GB" sz="1500" b="1" dirty="0" err="1">
                <a:solidFill>
                  <a:schemeClr val="bg1"/>
                </a:solidFill>
                <a:latin typeface="Times New Roman"/>
                <a:ea typeface="Tahoma"/>
                <a:cs typeface="Times New Roman"/>
              </a:rPr>
              <a:t>Mandlik</a:t>
            </a:r>
            <a:r>
              <a:rPr lang="en-GB" sz="1500" b="1" dirty="0">
                <a:solidFill>
                  <a:schemeClr val="bg1"/>
                </a:solidFill>
                <a:latin typeface="Times New Roman"/>
                <a:ea typeface="Tahoma"/>
                <a:cs typeface="Times New Roman"/>
              </a:rPr>
              <a:t>- IIM Mumbai –8149580913</a:t>
            </a:r>
            <a:endParaRPr lang="en-GB" sz="1500" b="1" dirty="0">
              <a:solidFill>
                <a:schemeClr val="bg1"/>
              </a:solidFill>
              <a:latin typeface="Times New Roman"/>
              <a:ea typeface="Tahoma" panose="020B0604030504040204" pitchFamily="34" charset="0"/>
              <a:cs typeface="Times New Roman"/>
            </a:endParaRPr>
          </a:p>
          <a:p>
            <a:r>
              <a:rPr lang="en-GB" sz="1500" b="1" dirty="0">
                <a:solidFill>
                  <a:schemeClr val="bg1"/>
                </a:solidFill>
                <a:latin typeface="Times New Roman"/>
                <a:ea typeface="Tahoma"/>
                <a:cs typeface="Times New Roman"/>
              </a:rPr>
              <a:t>(prajwal.mandlik.2301115@iimmumbai.ac.in)</a:t>
            </a:r>
            <a:endParaRPr lang="en-GB" sz="1500" b="1" dirty="0">
              <a:solidFill>
                <a:schemeClr val="bg1"/>
              </a:solidFill>
              <a:latin typeface="Times New Roman"/>
              <a:ea typeface="Tahoma" panose="020B0604030504040204" pitchFamily="34" charset="0"/>
              <a:cs typeface="Times New Roman"/>
            </a:endParaRPr>
          </a:p>
          <a:p>
            <a:r>
              <a:rPr lang="en-GB" sz="1500" b="1" dirty="0">
                <a:solidFill>
                  <a:schemeClr val="bg1"/>
                </a:solidFill>
                <a:latin typeface="Times New Roman"/>
                <a:ea typeface="Tahoma"/>
                <a:cs typeface="Times New Roman"/>
              </a:rPr>
              <a:t>Praveen Dharmak - IIM Mumbai – 7223832232 </a:t>
            </a:r>
          </a:p>
          <a:p>
            <a:r>
              <a:rPr lang="en-GB" sz="1500" b="1" dirty="0">
                <a:solidFill>
                  <a:schemeClr val="bg1"/>
                </a:solidFill>
                <a:latin typeface="Times New Roman"/>
                <a:ea typeface="Tahoma"/>
                <a:cs typeface="Times New Roman"/>
              </a:rPr>
              <a:t>(praveen.dharmak.2301125@iimmumbai.ac.in)</a:t>
            </a:r>
          </a:p>
          <a:p>
            <a:r>
              <a:rPr lang="en-GB" sz="1500" b="1" dirty="0">
                <a:solidFill>
                  <a:schemeClr val="bg1"/>
                </a:solidFill>
                <a:latin typeface="Times New Roman"/>
                <a:ea typeface="Tahoma"/>
                <a:cs typeface="Times New Roman"/>
              </a:rPr>
              <a:t>Borno Banerjee– Jadavpur University - 7478054233</a:t>
            </a:r>
          </a:p>
          <a:p>
            <a:r>
              <a:rPr lang="en-GB" sz="1500" b="1" dirty="0">
                <a:solidFill>
                  <a:schemeClr val="bg1"/>
                </a:solidFill>
                <a:latin typeface="Times New Roman"/>
                <a:ea typeface="Tahoma"/>
                <a:cs typeface="Times New Roman"/>
              </a:rPr>
              <a:t>(bornob.ee.ug@jadavpuruniversity.in)</a:t>
            </a:r>
            <a:endParaRPr lang="en-GB" sz="1500" dirty="0">
              <a:solidFill>
                <a:schemeClr val="bg1"/>
              </a:solidFill>
              <a:latin typeface="Times New Roman"/>
              <a:ea typeface="Tahoma"/>
              <a:cs typeface="Times New Roman"/>
            </a:endParaRPr>
          </a:p>
          <a:p>
            <a:r>
              <a:rPr lang="en-GB" sz="1500" b="1" dirty="0">
                <a:solidFill>
                  <a:schemeClr val="bg1"/>
                </a:solidFill>
                <a:latin typeface="Times New Roman"/>
                <a:ea typeface="Tahoma"/>
                <a:cs typeface="Times New Roman"/>
              </a:rPr>
              <a:t>Vishal Agarwal - Jadavpur University- 6289101442</a:t>
            </a:r>
          </a:p>
          <a:p>
            <a:r>
              <a:rPr lang="en-GB" sz="1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(vishalagarwal.2000v@gmail.com</a:t>
            </a:r>
            <a:r>
              <a:rPr lang="en-GB" sz="1500" b="1" dirty="0">
                <a:solidFill>
                  <a:schemeClr val="bg1"/>
                </a:solidFill>
                <a:latin typeface="Times New Roman"/>
                <a:ea typeface="Tahoma"/>
                <a:cs typeface="Times New Roman"/>
              </a:rPr>
              <a:t>)</a:t>
            </a:r>
            <a:endParaRPr lang="en-GB" sz="1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a:p>
            <a:endParaRPr lang="en-IN" sz="1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grpSp>
        <p:nvGrpSpPr>
          <p:cNvPr id="28" name="object 11">
            <a:extLst>
              <a:ext uri="{FF2B5EF4-FFF2-40B4-BE49-F238E27FC236}">
                <a16:creationId xmlns:a16="http://schemas.microsoft.com/office/drawing/2014/main" id="{5C4075A7-43A6-C44A-5AFF-80E1D9FB5F02}"/>
              </a:ext>
            </a:extLst>
          </p:cNvPr>
          <p:cNvGrpSpPr/>
          <p:nvPr/>
        </p:nvGrpSpPr>
        <p:grpSpPr>
          <a:xfrm>
            <a:off x="1055817" y="4516165"/>
            <a:ext cx="4751367" cy="99518"/>
            <a:chOff x="2730586" y="15273455"/>
            <a:chExt cx="8751570" cy="69215"/>
          </a:xfrm>
        </p:grpSpPr>
        <p:sp>
          <p:nvSpPr>
            <p:cNvPr id="29" name="object 12">
              <a:extLst>
                <a:ext uri="{FF2B5EF4-FFF2-40B4-BE49-F238E27FC236}">
                  <a16:creationId xmlns:a16="http://schemas.microsoft.com/office/drawing/2014/main" id="{7C1BF693-C0E7-374A-6FE5-2DE3C0BD0E9F}"/>
                </a:ext>
              </a:extLst>
            </p:cNvPr>
            <p:cNvSpPr/>
            <p:nvPr/>
          </p:nvSpPr>
          <p:spPr>
            <a:xfrm>
              <a:off x="2730586" y="15307840"/>
              <a:ext cx="4476750" cy="0"/>
            </a:xfrm>
            <a:custGeom>
              <a:avLst/>
              <a:gdLst/>
              <a:ahLst/>
              <a:cxnLst/>
              <a:rect l="l" t="t" r="r" b="b"/>
              <a:pathLst>
                <a:path w="4476750">
                  <a:moveTo>
                    <a:pt x="0" y="0"/>
                  </a:moveTo>
                  <a:lnTo>
                    <a:pt x="4476743" y="0"/>
                  </a:lnTo>
                </a:path>
              </a:pathLst>
            </a:custGeom>
            <a:ln w="68771">
              <a:solidFill>
                <a:srgbClr val="FFFFFF"/>
              </a:solidFill>
            </a:ln>
          </p:spPr>
          <p:txBody>
            <a:bodyPr wrap="square" lIns="0" tIns="0" rIns="0" bIns="0" rtlCol="0"/>
            <a:lstStyle/>
            <a:p>
              <a:endParaRPr/>
            </a:p>
          </p:txBody>
        </p:sp>
        <p:sp>
          <p:nvSpPr>
            <p:cNvPr id="30" name="object 13">
              <a:extLst>
                <a:ext uri="{FF2B5EF4-FFF2-40B4-BE49-F238E27FC236}">
                  <a16:creationId xmlns:a16="http://schemas.microsoft.com/office/drawing/2014/main" id="{A96C1AF2-7023-B95D-4073-6DA5D0520FD5}"/>
                </a:ext>
              </a:extLst>
            </p:cNvPr>
            <p:cNvSpPr/>
            <p:nvPr/>
          </p:nvSpPr>
          <p:spPr>
            <a:xfrm>
              <a:off x="7207329" y="15307840"/>
              <a:ext cx="4274820" cy="0"/>
            </a:xfrm>
            <a:custGeom>
              <a:avLst/>
              <a:gdLst/>
              <a:ahLst/>
              <a:cxnLst/>
              <a:rect l="l" t="t" r="r" b="b"/>
              <a:pathLst>
                <a:path w="4274820">
                  <a:moveTo>
                    <a:pt x="0" y="0"/>
                  </a:moveTo>
                  <a:lnTo>
                    <a:pt x="4274788" y="0"/>
                  </a:lnTo>
                </a:path>
              </a:pathLst>
            </a:custGeom>
            <a:ln w="68771">
              <a:solidFill>
                <a:srgbClr val="1DB8D8"/>
              </a:solidFill>
            </a:ln>
          </p:spPr>
          <p:txBody>
            <a:bodyPr wrap="square" lIns="0" tIns="0" rIns="0" bIns="0" rtlCol="0"/>
            <a:lstStyle/>
            <a:p>
              <a:endParaRPr/>
            </a:p>
          </p:txBody>
        </p:sp>
      </p:grpSp>
      <p:grpSp>
        <p:nvGrpSpPr>
          <p:cNvPr id="31" name="object 14">
            <a:extLst>
              <a:ext uri="{FF2B5EF4-FFF2-40B4-BE49-F238E27FC236}">
                <a16:creationId xmlns:a16="http://schemas.microsoft.com/office/drawing/2014/main" id="{F8F1AB3B-56E9-E0D3-D4BB-682BAC4C994D}"/>
              </a:ext>
            </a:extLst>
          </p:cNvPr>
          <p:cNvGrpSpPr/>
          <p:nvPr/>
        </p:nvGrpSpPr>
        <p:grpSpPr>
          <a:xfrm>
            <a:off x="1023159" y="3375570"/>
            <a:ext cx="4848308" cy="517006"/>
            <a:chOff x="2730586" y="13265201"/>
            <a:chExt cx="8751570" cy="69215"/>
          </a:xfrm>
        </p:grpSpPr>
        <p:sp>
          <p:nvSpPr>
            <p:cNvPr id="32" name="object 15">
              <a:extLst>
                <a:ext uri="{FF2B5EF4-FFF2-40B4-BE49-F238E27FC236}">
                  <a16:creationId xmlns:a16="http://schemas.microsoft.com/office/drawing/2014/main" id="{41961D88-CFE9-DECB-866C-59933357B7DB}"/>
                </a:ext>
              </a:extLst>
            </p:cNvPr>
            <p:cNvSpPr/>
            <p:nvPr/>
          </p:nvSpPr>
          <p:spPr>
            <a:xfrm>
              <a:off x="7005375" y="13299586"/>
              <a:ext cx="4476750" cy="0"/>
            </a:xfrm>
            <a:custGeom>
              <a:avLst/>
              <a:gdLst/>
              <a:ahLst/>
              <a:cxnLst/>
              <a:rect l="l" t="t" r="r" b="b"/>
              <a:pathLst>
                <a:path w="4476750">
                  <a:moveTo>
                    <a:pt x="0" y="0"/>
                  </a:moveTo>
                  <a:lnTo>
                    <a:pt x="4476742" y="0"/>
                  </a:lnTo>
                </a:path>
              </a:pathLst>
            </a:custGeom>
            <a:ln w="68771">
              <a:solidFill>
                <a:srgbClr val="FFFFFF"/>
              </a:solidFill>
            </a:ln>
          </p:spPr>
          <p:txBody>
            <a:bodyPr wrap="square" lIns="0" tIns="0" rIns="0" bIns="0" rtlCol="0"/>
            <a:lstStyle/>
            <a:p>
              <a:endParaRPr/>
            </a:p>
          </p:txBody>
        </p:sp>
        <p:sp>
          <p:nvSpPr>
            <p:cNvPr id="33" name="object 16">
              <a:extLst>
                <a:ext uri="{FF2B5EF4-FFF2-40B4-BE49-F238E27FC236}">
                  <a16:creationId xmlns:a16="http://schemas.microsoft.com/office/drawing/2014/main" id="{2499B18D-D431-0C01-23D8-4C57DD7D488E}"/>
                </a:ext>
              </a:extLst>
            </p:cNvPr>
            <p:cNvSpPr/>
            <p:nvPr/>
          </p:nvSpPr>
          <p:spPr>
            <a:xfrm>
              <a:off x="2730586" y="13299586"/>
              <a:ext cx="4274820" cy="0"/>
            </a:xfrm>
            <a:custGeom>
              <a:avLst/>
              <a:gdLst/>
              <a:ahLst/>
              <a:cxnLst/>
              <a:rect l="l" t="t" r="r" b="b"/>
              <a:pathLst>
                <a:path w="4274820">
                  <a:moveTo>
                    <a:pt x="0" y="0"/>
                  </a:moveTo>
                  <a:lnTo>
                    <a:pt x="4274788" y="0"/>
                  </a:lnTo>
                </a:path>
              </a:pathLst>
            </a:custGeom>
            <a:ln w="68771">
              <a:solidFill>
                <a:srgbClr val="1DB8D8"/>
              </a:solidFill>
            </a:ln>
          </p:spPr>
          <p:txBody>
            <a:bodyPr wrap="square" lIns="0" tIns="0" rIns="0" bIns="0" rtlCol="0"/>
            <a:lstStyle/>
            <a:p>
              <a:endParaRPr/>
            </a:p>
          </p:txBody>
        </p:sp>
      </p:grpSp>
    </p:spTree>
    <p:extLst>
      <p:ext uri="{BB962C8B-B14F-4D97-AF65-F5344CB8AC3E}">
        <p14:creationId xmlns:p14="http://schemas.microsoft.com/office/powerpoint/2010/main" val="750993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DFE95F-3C2E-7C8C-FBB4-96C6F7680392}"/>
              </a:ext>
            </a:extLst>
          </p:cNvPr>
          <p:cNvSpPr txBox="1"/>
          <p:nvPr/>
        </p:nvSpPr>
        <p:spPr>
          <a:xfrm>
            <a:off x="4318639" y="391064"/>
            <a:ext cx="3601448" cy="369332"/>
          </a:xfrm>
          <a:prstGeom prst="rect">
            <a:avLst/>
          </a:prstGeom>
          <a:noFill/>
        </p:spPr>
        <p:txBody>
          <a:bodyPr wrap="square" rtlCol="0">
            <a:spAutoFit/>
          </a:bodyPr>
          <a:lstStyle/>
          <a:p>
            <a:pPr algn="ctr"/>
            <a:r>
              <a:rPr lang="en-GB" b="1" i="1" u="sng"/>
              <a:t>Phase 1: Target Identification</a:t>
            </a:r>
            <a:endParaRPr lang="en-IN" b="1" i="1" u="sng"/>
          </a:p>
        </p:txBody>
      </p:sp>
      <p:sp>
        <p:nvSpPr>
          <p:cNvPr id="33" name="TextBox 32">
            <a:extLst>
              <a:ext uri="{FF2B5EF4-FFF2-40B4-BE49-F238E27FC236}">
                <a16:creationId xmlns:a16="http://schemas.microsoft.com/office/drawing/2014/main" id="{9113407B-1FDD-2580-5893-1DCD1282235A}"/>
              </a:ext>
            </a:extLst>
          </p:cNvPr>
          <p:cNvSpPr txBox="1"/>
          <p:nvPr/>
        </p:nvSpPr>
        <p:spPr>
          <a:xfrm>
            <a:off x="8866075" y="480032"/>
            <a:ext cx="2328229" cy="338554"/>
          </a:xfrm>
          <a:prstGeom prst="rect">
            <a:avLst/>
          </a:prstGeom>
          <a:noFill/>
        </p:spPr>
        <p:txBody>
          <a:bodyPr wrap="square" rtlCol="0">
            <a:spAutoFit/>
          </a:bodyPr>
          <a:lstStyle/>
          <a:p>
            <a:pPr algn="ctr"/>
            <a:r>
              <a:rPr lang="en-GB" sz="1600" b="1">
                <a:latin typeface="Times New Roman" panose="02020603050405020304" pitchFamily="18" charset="0"/>
                <a:cs typeface="Times New Roman" panose="02020603050405020304" pitchFamily="18" charset="0"/>
              </a:rPr>
              <a:t>Market Analysis</a:t>
            </a:r>
            <a:endParaRPr lang="en-IN" sz="1600" b="1">
              <a:latin typeface="Times New Roman" panose="02020603050405020304" pitchFamily="18" charset="0"/>
              <a:cs typeface="Times New Roman" panose="02020603050405020304" pitchFamily="18" charset="0"/>
            </a:endParaRPr>
          </a:p>
        </p:txBody>
      </p:sp>
      <p:grpSp>
        <p:nvGrpSpPr>
          <p:cNvPr id="34" name="Group 33">
            <a:extLst>
              <a:ext uri="{FF2B5EF4-FFF2-40B4-BE49-F238E27FC236}">
                <a16:creationId xmlns:a16="http://schemas.microsoft.com/office/drawing/2014/main" id="{96440A79-398F-E62B-FC54-889B5220B261}"/>
              </a:ext>
            </a:extLst>
          </p:cNvPr>
          <p:cNvGrpSpPr/>
          <p:nvPr/>
        </p:nvGrpSpPr>
        <p:grpSpPr>
          <a:xfrm>
            <a:off x="195295" y="748184"/>
            <a:ext cx="11749937" cy="2370655"/>
            <a:chOff x="240225" y="1364847"/>
            <a:chExt cx="11749937" cy="2370655"/>
          </a:xfrm>
        </p:grpSpPr>
        <p:sp>
          <p:nvSpPr>
            <p:cNvPr id="7" name="Rectangle: Rounded Corners 6">
              <a:extLst>
                <a:ext uri="{FF2B5EF4-FFF2-40B4-BE49-F238E27FC236}">
                  <a16:creationId xmlns:a16="http://schemas.microsoft.com/office/drawing/2014/main" id="{6FD01566-8E93-2CDE-343E-CF2A9F11B0F5}"/>
                </a:ext>
              </a:extLst>
            </p:cNvPr>
            <p:cNvSpPr/>
            <p:nvPr/>
          </p:nvSpPr>
          <p:spPr>
            <a:xfrm>
              <a:off x="275733" y="1381909"/>
              <a:ext cx="8029279" cy="2312953"/>
            </a:xfrm>
            <a:prstGeom prst="roundRect">
              <a:avLst>
                <a:gd name="adj" fmla="val 12507"/>
              </a:avLst>
            </a:prstGeom>
            <a:noFill/>
            <a:ln w="28575">
              <a:solidFill>
                <a:srgbClr val="4472C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564E3E48-BDD4-CB5C-5A8F-69219EA04A95}"/>
                </a:ext>
              </a:extLst>
            </p:cNvPr>
            <p:cNvSpPr/>
            <p:nvPr/>
          </p:nvSpPr>
          <p:spPr>
            <a:xfrm>
              <a:off x="8420492" y="1378936"/>
              <a:ext cx="3569670" cy="2262154"/>
            </a:xfrm>
            <a:prstGeom prst="roundRect">
              <a:avLst>
                <a:gd name="adj" fmla="val 12109"/>
              </a:avLst>
            </a:prstGeom>
            <a:noFill/>
            <a:ln w="28575">
              <a:solidFill>
                <a:srgbClr val="4472C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931C472-5B38-3734-C3AF-FFBE11E981E6}"/>
                </a:ext>
              </a:extLst>
            </p:cNvPr>
            <p:cNvSpPr txBox="1"/>
            <p:nvPr/>
          </p:nvSpPr>
          <p:spPr>
            <a:xfrm>
              <a:off x="240225" y="1447144"/>
              <a:ext cx="2221196" cy="323165"/>
            </a:xfrm>
            <a:prstGeom prst="rect">
              <a:avLst/>
            </a:prstGeom>
            <a:noFill/>
          </p:spPr>
          <p:txBody>
            <a:bodyPr wrap="square" rtlCol="0">
              <a:spAutoFit/>
            </a:bodyPr>
            <a:lstStyle/>
            <a:p>
              <a:pPr algn="ctr"/>
              <a:r>
                <a:rPr lang="en-GB" sz="1500" b="1">
                  <a:latin typeface="Times New Roman" panose="02020603050405020304" pitchFamily="18" charset="0"/>
                  <a:cs typeface="Times New Roman" panose="02020603050405020304" pitchFamily="18" charset="0"/>
                </a:rPr>
                <a:t>Technological Alignment</a:t>
              </a:r>
              <a:endParaRPr lang="en-IN" sz="1500" b="1">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E8ABB56-FD81-FC32-9614-CD9ED3D8EBE2}"/>
                </a:ext>
              </a:extLst>
            </p:cNvPr>
            <p:cNvSpPr txBox="1"/>
            <p:nvPr/>
          </p:nvSpPr>
          <p:spPr>
            <a:xfrm>
              <a:off x="2625394" y="1449128"/>
              <a:ext cx="1460379" cy="323165"/>
            </a:xfrm>
            <a:prstGeom prst="rect">
              <a:avLst/>
            </a:prstGeom>
            <a:noFill/>
          </p:spPr>
          <p:txBody>
            <a:bodyPr wrap="square" rtlCol="0">
              <a:spAutoFit/>
            </a:bodyPr>
            <a:lstStyle/>
            <a:p>
              <a:pPr algn="ctr"/>
              <a:r>
                <a:rPr lang="en-GB" sz="1500" b="1">
                  <a:latin typeface="Times New Roman" panose="02020603050405020304" pitchFamily="18" charset="0"/>
                  <a:cs typeface="Times New Roman" panose="02020603050405020304" pitchFamily="18" charset="0"/>
                </a:rPr>
                <a:t>Talent Pool</a:t>
              </a:r>
              <a:endParaRPr lang="en-IN" sz="1500" b="1">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A6CC04F-636C-F138-C1FC-368003AEA165}"/>
                </a:ext>
              </a:extLst>
            </p:cNvPr>
            <p:cNvSpPr txBox="1"/>
            <p:nvPr/>
          </p:nvSpPr>
          <p:spPr>
            <a:xfrm>
              <a:off x="4470587" y="1437716"/>
              <a:ext cx="1808093" cy="323165"/>
            </a:xfrm>
            <a:prstGeom prst="rect">
              <a:avLst/>
            </a:prstGeom>
            <a:noFill/>
          </p:spPr>
          <p:txBody>
            <a:bodyPr wrap="square" rtlCol="0">
              <a:spAutoFit/>
            </a:bodyPr>
            <a:lstStyle/>
            <a:p>
              <a:pPr algn="ctr"/>
              <a:r>
                <a:rPr lang="en-GB" sz="1500" b="1">
                  <a:latin typeface="Times New Roman" panose="02020603050405020304" pitchFamily="18" charset="0"/>
                  <a:cs typeface="Times New Roman" panose="02020603050405020304" pitchFamily="18" charset="0"/>
                </a:rPr>
                <a:t>Innovation Pipeline</a:t>
              </a:r>
              <a:endParaRPr lang="en-IN" sz="1500" b="1">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C008CA70-0B4E-EA3C-4E8E-7A9D40FC64DE}"/>
                </a:ext>
              </a:extLst>
            </p:cNvPr>
            <p:cNvSpPr txBox="1"/>
            <p:nvPr/>
          </p:nvSpPr>
          <p:spPr>
            <a:xfrm>
              <a:off x="6517878" y="1447144"/>
              <a:ext cx="1460379" cy="323165"/>
            </a:xfrm>
            <a:prstGeom prst="rect">
              <a:avLst/>
            </a:prstGeom>
            <a:noFill/>
          </p:spPr>
          <p:txBody>
            <a:bodyPr wrap="square" rtlCol="0">
              <a:spAutoFit/>
            </a:bodyPr>
            <a:lstStyle/>
            <a:p>
              <a:pPr algn="ctr"/>
              <a:r>
                <a:rPr lang="en-GB" sz="1500" b="1">
                  <a:latin typeface="Times New Roman" panose="02020603050405020304" pitchFamily="18" charset="0"/>
                  <a:cs typeface="Times New Roman" panose="02020603050405020304" pitchFamily="18" charset="0"/>
                </a:rPr>
                <a:t>Cultural Fit</a:t>
              </a:r>
              <a:endParaRPr lang="en-IN" sz="1500" b="1">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3BFD2AC-D8E9-2C66-D13C-F42F976CC9EA}"/>
                </a:ext>
              </a:extLst>
            </p:cNvPr>
            <p:cNvSpPr txBox="1"/>
            <p:nvPr/>
          </p:nvSpPr>
          <p:spPr>
            <a:xfrm>
              <a:off x="9384068" y="1388541"/>
              <a:ext cx="1582133" cy="307777"/>
            </a:xfrm>
            <a:prstGeom prst="rect">
              <a:avLst/>
            </a:prstGeom>
            <a:noFill/>
          </p:spPr>
          <p:txBody>
            <a:bodyPr wrap="square" rtlCol="0">
              <a:spAutoFit/>
            </a:bodyPr>
            <a:lstStyle/>
            <a:p>
              <a:r>
                <a:rPr lang="en-GB" sz="1400" b="1">
                  <a:latin typeface="Times New Roman" panose="02020603050405020304" pitchFamily="18" charset="0"/>
                  <a:cs typeface="Times New Roman" panose="02020603050405020304" pitchFamily="18" charset="0"/>
                </a:rPr>
                <a:t>Growth Potential</a:t>
              </a:r>
              <a:endParaRPr lang="en-IN" sz="1400" b="1">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D20092E-8AFD-7981-7242-A253343BF0ED}"/>
                </a:ext>
              </a:extLst>
            </p:cNvPr>
            <p:cNvSpPr txBox="1"/>
            <p:nvPr/>
          </p:nvSpPr>
          <p:spPr>
            <a:xfrm>
              <a:off x="9363748" y="2550676"/>
              <a:ext cx="1864309" cy="307777"/>
            </a:xfrm>
            <a:prstGeom prst="rect">
              <a:avLst/>
            </a:prstGeom>
            <a:noFill/>
          </p:spPr>
          <p:txBody>
            <a:bodyPr wrap="square" rtlCol="0">
              <a:spAutoFit/>
            </a:bodyPr>
            <a:lstStyle/>
            <a:p>
              <a:r>
                <a:rPr lang="en-GB" sz="1400" b="1">
                  <a:latin typeface="Times New Roman" panose="02020603050405020304" pitchFamily="18" charset="0"/>
                  <a:cs typeface="Times New Roman" panose="02020603050405020304" pitchFamily="18" charset="0"/>
                </a:rPr>
                <a:t>Market Positioning</a:t>
              </a:r>
              <a:endParaRPr lang="en-IN" sz="1400" b="1">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3BBA3F69-DCB0-8F66-FDEC-5308B214E15D}"/>
                </a:ext>
              </a:extLst>
            </p:cNvPr>
            <p:cNvCxnSpPr>
              <a:cxnSpLocks/>
            </p:cNvCxnSpPr>
            <p:nvPr/>
          </p:nvCxnSpPr>
          <p:spPr>
            <a:xfrm>
              <a:off x="2421319" y="1381909"/>
              <a:ext cx="0" cy="2353593"/>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47D3879-D355-87F4-77DE-3EECC853F891}"/>
                </a:ext>
              </a:extLst>
            </p:cNvPr>
            <p:cNvCxnSpPr>
              <a:cxnSpLocks/>
            </p:cNvCxnSpPr>
            <p:nvPr/>
          </p:nvCxnSpPr>
          <p:spPr>
            <a:xfrm flipH="1">
              <a:off x="4309486" y="1377298"/>
              <a:ext cx="7189" cy="2304662"/>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855CC3-7492-5FAA-BFAA-E26A6CDDA010}"/>
                </a:ext>
              </a:extLst>
            </p:cNvPr>
            <p:cNvCxnSpPr>
              <a:cxnSpLocks/>
            </p:cNvCxnSpPr>
            <p:nvPr/>
          </p:nvCxnSpPr>
          <p:spPr>
            <a:xfrm>
              <a:off x="6351644" y="1364847"/>
              <a:ext cx="3594" cy="2324599"/>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B90B467-1278-2947-45F7-295CC7DCE5CB}"/>
                </a:ext>
              </a:extLst>
            </p:cNvPr>
            <p:cNvSpPr txBox="1"/>
            <p:nvPr/>
          </p:nvSpPr>
          <p:spPr>
            <a:xfrm>
              <a:off x="275733" y="1725930"/>
              <a:ext cx="2030299" cy="1892826"/>
            </a:xfrm>
            <a:prstGeom prst="rect">
              <a:avLst/>
            </a:prstGeom>
            <a:noFill/>
          </p:spPr>
          <p:txBody>
            <a:bodyPr wrap="square" lIns="91440" tIns="45720" rIns="91440" bIns="45720" rtlCol="0" anchor="t">
              <a:spAutoFit/>
            </a:bodyPr>
            <a:lstStyle/>
            <a:p>
              <a:pPr marL="285750" indent="-179705" algn="just">
                <a:buSzPct val="140000"/>
                <a:buFont typeface="Arial" panose="020B0604020202020204" pitchFamily="34" charset="0"/>
                <a:buChar char="•"/>
              </a:pPr>
              <a:r>
                <a:rPr lang="en-GB" sz="1300">
                  <a:latin typeface="Times New Roman"/>
                  <a:cs typeface="Times New Roman"/>
                </a:rPr>
                <a:t>Define specific criteria for alignment with OpenAI's technological requirements. </a:t>
              </a:r>
              <a:endParaRPr lang="en-US"/>
            </a:p>
            <a:p>
              <a:pPr marL="285750" indent="-179705" algn="just">
                <a:buSzPct val="140000"/>
                <a:buFont typeface="Arial" panose="020B0604020202020204" pitchFamily="34" charset="0"/>
                <a:buChar char="•"/>
              </a:pPr>
              <a:r>
                <a:rPr lang="en-GB" sz="1300">
                  <a:latin typeface="Times New Roman"/>
                  <a:cs typeface="Times New Roman"/>
                </a:rPr>
                <a:t>Assess compatibility in terms of AI chip design, software integration, and overall technology stack.</a:t>
              </a:r>
              <a:endParaRPr lang="en-IN" sz="1300">
                <a:latin typeface="Times New Roman"/>
                <a:cs typeface="Times New Roman"/>
              </a:endParaRPr>
            </a:p>
          </p:txBody>
        </p:sp>
        <p:sp>
          <p:nvSpPr>
            <p:cNvPr id="27" name="TextBox 26">
              <a:extLst>
                <a:ext uri="{FF2B5EF4-FFF2-40B4-BE49-F238E27FC236}">
                  <a16:creationId xmlns:a16="http://schemas.microsoft.com/office/drawing/2014/main" id="{48A1841B-5876-0F59-4C50-DBD61DC9C036}"/>
                </a:ext>
              </a:extLst>
            </p:cNvPr>
            <p:cNvSpPr txBox="1"/>
            <p:nvPr/>
          </p:nvSpPr>
          <p:spPr>
            <a:xfrm>
              <a:off x="2286274" y="1731511"/>
              <a:ext cx="2030299" cy="1492716"/>
            </a:xfrm>
            <a:prstGeom prst="rect">
              <a:avLst/>
            </a:prstGeom>
            <a:noFill/>
          </p:spPr>
          <p:txBody>
            <a:bodyPr wrap="square" lIns="91440" tIns="45720" rIns="91440" bIns="45720" rtlCol="0" anchor="t">
              <a:spAutoFit/>
            </a:bodyPr>
            <a:lstStyle/>
            <a:p>
              <a:pPr marL="285750" indent="-179705" algn="just">
                <a:buSzPct val="140000"/>
                <a:buFont typeface="Arial" panose="020B0604020202020204" pitchFamily="34" charset="0"/>
                <a:buChar char="•"/>
              </a:pPr>
              <a:r>
                <a:rPr lang="en-GB" sz="1300">
                  <a:latin typeface="Times New Roman"/>
                  <a:cs typeface="Times New Roman"/>
                </a:rPr>
                <a:t>Define criteria related to the startup's talent pool and expertise in AI chip design.</a:t>
              </a:r>
              <a:endParaRPr lang="en-US">
                <a:latin typeface="Times New Roman"/>
                <a:cs typeface="Times New Roman"/>
              </a:endParaRPr>
            </a:p>
            <a:p>
              <a:pPr marL="285750" indent="-179705"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Evaluate the startup's team composition, skills, and experience.</a:t>
              </a:r>
              <a:endParaRPr lang="en-IN" sz="130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14E233D-30B6-3C42-014A-877A64A0ABCE}"/>
                </a:ext>
              </a:extLst>
            </p:cNvPr>
            <p:cNvSpPr txBox="1"/>
            <p:nvPr/>
          </p:nvSpPr>
          <p:spPr>
            <a:xfrm>
              <a:off x="4205865" y="1711901"/>
              <a:ext cx="2030299" cy="1892826"/>
            </a:xfrm>
            <a:prstGeom prst="rect">
              <a:avLst/>
            </a:prstGeom>
            <a:noFill/>
          </p:spPr>
          <p:txBody>
            <a:bodyPr wrap="square" rtlCol="0">
              <a:spAutoFit/>
            </a:bodyPr>
            <a:lstStyle/>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Consider the startup's innovation pipeline and its alignment with OpenAI's future goals.</a:t>
              </a:r>
            </a:p>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Assess the startup's commitment to continuous improvement and cutting-edge research.</a:t>
              </a:r>
              <a:endParaRPr lang="en-IN" sz="130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73CC1ECA-BB09-E829-9CCA-EE9FD3B73F3F}"/>
                </a:ext>
              </a:extLst>
            </p:cNvPr>
            <p:cNvSpPr txBox="1"/>
            <p:nvPr/>
          </p:nvSpPr>
          <p:spPr>
            <a:xfrm>
              <a:off x="6212046" y="1729969"/>
              <a:ext cx="2079791" cy="1892826"/>
            </a:xfrm>
            <a:prstGeom prst="rect">
              <a:avLst/>
            </a:prstGeom>
            <a:noFill/>
          </p:spPr>
          <p:txBody>
            <a:bodyPr wrap="square" rtlCol="0">
              <a:spAutoFit/>
            </a:bodyPr>
            <a:lstStyle/>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Establish criteria for cultural fit, emphasizing shared values and collaborative work culture.</a:t>
              </a:r>
            </a:p>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Evaluate the alignment of the startup's organizational values with OpenAI's mission.</a:t>
              </a:r>
              <a:endParaRPr lang="en-IN" sz="130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F823AB9C-D430-B557-202D-22CB3CD6EAF3}"/>
                </a:ext>
              </a:extLst>
            </p:cNvPr>
            <p:cNvSpPr txBox="1"/>
            <p:nvPr/>
          </p:nvSpPr>
          <p:spPr>
            <a:xfrm>
              <a:off x="8334722" y="1552703"/>
              <a:ext cx="3579830" cy="1092607"/>
            </a:xfrm>
            <a:prstGeom prst="rect">
              <a:avLst/>
            </a:prstGeom>
            <a:noFill/>
          </p:spPr>
          <p:txBody>
            <a:bodyPr wrap="square" rtlCol="0">
              <a:spAutoFit/>
            </a:bodyPr>
            <a:lstStyle/>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Evaluate the startup's growth potential in the AI chip design industry.</a:t>
              </a:r>
            </a:p>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Consider factors such as market trends, demand projections, and competitive positioning.</a:t>
              </a:r>
              <a:endParaRPr lang="en-IN" sz="130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4A1A8A66-2F8B-6DF2-FE3B-F7D10737974D}"/>
                </a:ext>
              </a:extLst>
            </p:cNvPr>
            <p:cNvSpPr txBox="1"/>
            <p:nvPr/>
          </p:nvSpPr>
          <p:spPr>
            <a:xfrm>
              <a:off x="8340520" y="2712175"/>
              <a:ext cx="3579830" cy="892552"/>
            </a:xfrm>
            <a:prstGeom prst="rect">
              <a:avLst/>
            </a:prstGeom>
            <a:noFill/>
          </p:spPr>
          <p:txBody>
            <a:bodyPr wrap="square" rtlCol="0">
              <a:spAutoFit/>
            </a:bodyPr>
            <a:lstStyle/>
            <a:p>
              <a:pPr marL="285750" indent="-180000" algn="just">
                <a:buSzPct val="140000"/>
                <a:buFont typeface="Arial" panose="020B0604020202020204" pitchFamily="34" charset="0"/>
                <a:buChar char="•"/>
              </a:pPr>
              <a:r>
                <a:rPr lang="en-GB" sz="1300" err="1">
                  <a:latin typeface="Times New Roman" panose="02020603050405020304" pitchFamily="18" charset="0"/>
                  <a:cs typeface="Times New Roman" panose="02020603050405020304" pitchFamily="18" charset="0"/>
                </a:rPr>
                <a:t>Analyze</a:t>
              </a:r>
              <a:r>
                <a:rPr lang="en-GB" sz="1300">
                  <a:latin typeface="Times New Roman" panose="02020603050405020304" pitchFamily="18" charset="0"/>
                  <a:cs typeface="Times New Roman" panose="02020603050405020304" pitchFamily="18" charset="0"/>
                </a:rPr>
                <a:t> the startup's current market position and competitive landscape.</a:t>
              </a:r>
            </a:p>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Identify potential market gaps that the startup can fill for OpenAI</a:t>
              </a:r>
              <a:endParaRPr lang="en-IN" sz="1300">
                <a:latin typeface="Times New Roman" panose="02020603050405020304" pitchFamily="18" charset="0"/>
                <a:cs typeface="Times New Roman" panose="02020603050405020304" pitchFamily="18" charset="0"/>
              </a:endParaRPr>
            </a:p>
          </p:txBody>
        </p:sp>
        <p:cxnSp>
          <p:nvCxnSpPr>
            <p:cNvPr id="51" name="Straight Connector 50">
              <a:extLst>
                <a:ext uri="{FF2B5EF4-FFF2-40B4-BE49-F238E27FC236}">
                  <a16:creationId xmlns:a16="http://schemas.microsoft.com/office/drawing/2014/main" id="{702FB932-82B1-99BF-5FE9-E3E2C840FB95}"/>
                </a:ext>
              </a:extLst>
            </p:cNvPr>
            <p:cNvCxnSpPr>
              <a:cxnSpLocks/>
            </p:cNvCxnSpPr>
            <p:nvPr/>
          </p:nvCxnSpPr>
          <p:spPr>
            <a:xfrm>
              <a:off x="8410332" y="2592782"/>
              <a:ext cx="357983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graphicFrame>
        <p:nvGraphicFramePr>
          <p:cNvPr id="23" name="Table 22">
            <a:extLst>
              <a:ext uri="{FF2B5EF4-FFF2-40B4-BE49-F238E27FC236}">
                <a16:creationId xmlns:a16="http://schemas.microsoft.com/office/drawing/2014/main" id="{A8DDE995-FB28-DE82-CDEC-78B64F6BE027}"/>
              </a:ext>
            </a:extLst>
          </p:cNvPr>
          <p:cNvGraphicFramePr>
            <a:graphicFrameLocks noGrp="1"/>
          </p:cNvGraphicFramePr>
          <p:nvPr>
            <p:extLst>
              <p:ext uri="{D42A27DB-BD31-4B8C-83A1-F6EECF244321}">
                <p14:modId xmlns:p14="http://schemas.microsoft.com/office/powerpoint/2010/main" val="163966086"/>
              </p:ext>
            </p:extLst>
          </p:nvPr>
        </p:nvGraphicFramePr>
        <p:xfrm>
          <a:off x="233680" y="3180080"/>
          <a:ext cx="11714880" cy="2275352"/>
        </p:xfrm>
        <a:graphic>
          <a:graphicData uri="http://schemas.openxmlformats.org/drawingml/2006/table">
            <a:tbl>
              <a:tblPr firstRow="1" bandRow="1">
                <a:tableStyleId>{5C22544A-7EE6-4342-B048-85BDC9FD1C3A}</a:tableStyleId>
              </a:tblPr>
              <a:tblGrid>
                <a:gridCol w="2342976">
                  <a:extLst>
                    <a:ext uri="{9D8B030D-6E8A-4147-A177-3AD203B41FA5}">
                      <a16:colId xmlns:a16="http://schemas.microsoft.com/office/drawing/2014/main" val="3745576672"/>
                    </a:ext>
                  </a:extLst>
                </a:gridCol>
                <a:gridCol w="2342976">
                  <a:extLst>
                    <a:ext uri="{9D8B030D-6E8A-4147-A177-3AD203B41FA5}">
                      <a16:colId xmlns:a16="http://schemas.microsoft.com/office/drawing/2014/main" val="3657354588"/>
                    </a:ext>
                  </a:extLst>
                </a:gridCol>
                <a:gridCol w="2342976">
                  <a:extLst>
                    <a:ext uri="{9D8B030D-6E8A-4147-A177-3AD203B41FA5}">
                      <a16:colId xmlns:a16="http://schemas.microsoft.com/office/drawing/2014/main" val="1024415524"/>
                    </a:ext>
                  </a:extLst>
                </a:gridCol>
                <a:gridCol w="2342976">
                  <a:extLst>
                    <a:ext uri="{9D8B030D-6E8A-4147-A177-3AD203B41FA5}">
                      <a16:colId xmlns:a16="http://schemas.microsoft.com/office/drawing/2014/main" val="2018657228"/>
                    </a:ext>
                  </a:extLst>
                </a:gridCol>
                <a:gridCol w="2342976">
                  <a:extLst>
                    <a:ext uri="{9D8B030D-6E8A-4147-A177-3AD203B41FA5}">
                      <a16:colId xmlns:a16="http://schemas.microsoft.com/office/drawing/2014/main" val="4065289268"/>
                    </a:ext>
                  </a:extLst>
                </a:gridCol>
              </a:tblGrid>
              <a:tr h="660400">
                <a:tc>
                  <a:txBody>
                    <a:bodyPr/>
                    <a:lstStyle/>
                    <a:p>
                      <a:pPr algn="ctr"/>
                      <a:r>
                        <a:rPr lang="en-IN" sz="1400">
                          <a:latin typeface="Times New Roman"/>
                          <a:cs typeface="Times New Roman"/>
                        </a:rPr>
                        <a:t>Qualitative and quantitative analysis</a:t>
                      </a:r>
                    </a:p>
                  </a:txBody>
                  <a:tcPr anchor="ctr">
                    <a:solidFill>
                      <a:srgbClr val="ED7D31"/>
                    </a:solidFill>
                  </a:tcPr>
                </a:tc>
                <a:tc>
                  <a:txBody>
                    <a:bodyPr/>
                    <a:lstStyle/>
                    <a:p>
                      <a:pPr algn="ctr"/>
                      <a:r>
                        <a:rPr lang="en-GB" sz="1600"/>
                        <a:t>Technological Alignment</a:t>
                      </a:r>
                      <a:endParaRPr lang="en-IN" sz="1600"/>
                    </a:p>
                  </a:txBody>
                  <a:tcPr anchor="ctr">
                    <a:solidFill>
                      <a:schemeClr val="accent1">
                        <a:lumMod val="75000"/>
                      </a:schemeClr>
                    </a:solidFill>
                  </a:tcPr>
                </a:tc>
                <a:tc>
                  <a:txBody>
                    <a:bodyPr/>
                    <a:lstStyle/>
                    <a:p>
                      <a:pPr algn="ctr"/>
                      <a:r>
                        <a:rPr lang="en-GB"/>
                        <a:t>Talent Pool</a:t>
                      </a:r>
                      <a:endParaRPr lang="en-IN"/>
                    </a:p>
                  </a:txBody>
                  <a:tcPr anchor="ctr">
                    <a:solidFill>
                      <a:schemeClr val="accent1">
                        <a:lumMod val="75000"/>
                      </a:schemeClr>
                    </a:solidFill>
                  </a:tcPr>
                </a:tc>
                <a:tc>
                  <a:txBody>
                    <a:bodyPr/>
                    <a:lstStyle/>
                    <a:p>
                      <a:pPr algn="ctr"/>
                      <a:r>
                        <a:rPr lang="en-GB"/>
                        <a:t>Innovation</a:t>
                      </a:r>
                      <a:endParaRPr lang="en-IN"/>
                    </a:p>
                  </a:txBody>
                  <a:tcPr anchor="ctr">
                    <a:solidFill>
                      <a:schemeClr val="accent1">
                        <a:lumMod val="75000"/>
                      </a:schemeClr>
                    </a:solidFill>
                  </a:tcPr>
                </a:tc>
                <a:tc>
                  <a:txBody>
                    <a:bodyPr/>
                    <a:lstStyle/>
                    <a:p>
                      <a:pPr algn="ctr"/>
                      <a:r>
                        <a:rPr lang="en-GB"/>
                        <a:t>Cultural Fit</a:t>
                      </a:r>
                      <a:endParaRPr lang="en-IN"/>
                    </a:p>
                  </a:txBody>
                  <a:tcPr anchor="ctr">
                    <a:solidFill>
                      <a:schemeClr val="accent1">
                        <a:lumMod val="75000"/>
                      </a:schemeClr>
                    </a:solidFill>
                  </a:tcPr>
                </a:tc>
                <a:extLst>
                  <a:ext uri="{0D108BD9-81ED-4DB2-BD59-A6C34878D82A}">
                    <a16:rowId xmlns:a16="http://schemas.microsoft.com/office/drawing/2014/main" val="3170936425"/>
                  </a:ext>
                </a:extLst>
              </a:tr>
              <a:tr h="825500">
                <a:tc>
                  <a:txBody>
                    <a:bodyPr/>
                    <a:lstStyle/>
                    <a:p>
                      <a:pPr algn="ctr"/>
                      <a:r>
                        <a:rPr lang="en-GB" sz="2200" b="1" err="1">
                          <a:solidFill>
                            <a:schemeClr val="bg1"/>
                          </a:solidFill>
                          <a:latin typeface="Times New Roman" panose="02020603050405020304" pitchFamily="18" charset="0"/>
                          <a:cs typeface="Times New Roman" panose="02020603050405020304" pitchFamily="18" charset="0"/>
                        </a:rPr>
                        <a:t>Cerebras</a:t>
                      </a:r>
                      <a:r>
                        <a:rPr lang="en-GB" sz="2200" b="1">
                          <a:solidFill>
                            <a:schemeClr val="bg1"/>
                          </a:solidFill>
                          <a:latin typeface="Times New Roman" panose="02020603050405020304" pitchFamily="18" charset="0"/>
                          <a:cs typeface="Times New Roman" panose="02020603050405020304" pitchFamily="18" charset="0"/>
                        </a:rPr>
                        <a:t> </a:t>
                      </a:r>
                      <a:endParaRPr lang="en-IN" sz="2200" b="1">
                        <a:solidFill>
                          <a:schemeClr val="bg1"/>
                        </a:solidFill>
                        <a:latin typeface="Times New Roman" panose="02020603050405020304" pitchFamily="18" charset="0"/>
                        <a:cs typeface="Times New Roman" panose="02020603050405020304" pitchFamily="18" charset="0"/>
                      </a:endParaRPr>
                    </a:p>
                  </a:txBody>
                  <a:tcPr anchor="ctr">
                    <a:solidFill>
                      <a:schemeClr val="accent1">
                        <a:lumMod val="75000"/>
                      </a:schemeClr>
                    </a:solidFill>
                  </a:tcPr>
                </a:tc>
                <a:tc>
                  <a:txBody>
                    <a:bodyPr/>
                    <a:lstStyle/>
                    <a:p>
                      <a:pPr algn="ctr"/>
                      <a:r>
                        <a:rPr lang="en-GB" sz="1400" b="0" i="0" kern="1200">
                          <a:solidFill>
                            <a:schemeClr val="dk1"/>
                          </a:solidFill>
                          <a:effectLst/>
                          <a:latin typeface="Times New Roman" panose="02020603050405020304" pitchFamily="18" charset="0"/>
                          <a:ea typeface="+mn-ea"/>
                          <a:cs typeface="Times New Roman" panose="02020603050405020304" pitchFamily="18" charset="0"/>
                        </a:rPr>
                        <a:t>AI chip design with wafer-scale architecture, 1.4 trillion transistors.</a:t>
                      </a:r>
                      <a:endParaRPr lang="en-IN" sz="1400">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GB" sz="1400" b="0" i="0" kern="1200">
                          <a:solidFill>
                            <a:schemeClr val="dk1"/>
                          </a:solidFill>
                          <a:effectLst/>
                          <a:latin typeface="Times New Roman" panose="02020603050405020304" pitchFamily="18" charset="0"/>
                          <a:ea typeface="+mn-ea"/>
                          <a:cs typeface="Times New Roman" panose="02020603050405020304" pitchFamily="18" charset="0"/>
                        </a:rPr>
                        <a:t>Talented team with expertise in AI chip design.</a:t>
                      </a:r>
                      <a:endParaRPr lang="en-IN" sz="1400">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GB" sz="1400" b="0" i="0" kern="1200">
                          <a:solidFill>
                            <a:schemeClr val="dk1"/>
                          </a:solidFill>
                          <a:effectLst/>
                          <a:latin typeface="Times New Roman" panose="02020603050405020304" pitchFamily="18" charset="0"/>
                          <a:ea typeface="+mn-ea"/>
                          <a:cs typeface="Times New Roman" panose="02020603050405020304" pitchFamily="18" charset="0"/>
                        </a:rPr>
                        <a:t>Demonstrates commitment to continuous improvement and research.</a:t>
                      </a:r>
                      <a:endParaRPr lang="en-IN" sz="1400">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GB" sz="1400" b="0" i="0" kern="1200">
                          <a:solidFill>
                            <a:schemeClr val="dk1"/>
                          </a:solidFill>
                          <a:effectLst/>
                          <a:latin typeface="Times New Roman" panose="02020603050405020304" pitchFamily="18" charset="0"/>
                          <a:ea typeface="+mn-ea"/>
                          <a:cs typeface="Times New Roman" panose="02020603050405020304" pitchFamily="18" charset="0"/>
                        </a:rPr>
                        <a:t>Collaborative and inclusive work culture.</a:t>
                      </a:r>
                      <a:endParaRPr lang="en-IN" sz="1400">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extLst>
                  <a:ext uri="{0D108BD9-81ED-4DB2-BD59-A6C34878D82A}">
                    <a16:rowId xmlns:a16="http://schemas.microsoft.com/office/drawing/2014/main" val="3160570857"/>
                  </a:ext>
                </a:extLst>
              </a:tr>
              <a:tr h="789452">
                <a:tc>
                  <a:txBody>
                    <a:bodyPr/>
                    <a:lstStyle/>
                    <a:p>
                      <a:pPr algn="ctr"/>
                      <a:r>
                        <a:rPr lang="en-GB" sz="2200" b="1" err="1">
                          <a:solidFill>
                            <a:schemeClr val="bg1"/>
                          </a:solidFill>
                          <a:latin typeface="Times New Roman" panose="02020603050405020304" pitchFamily="18" charset="0"/>
                          <a:cs typeface="Times New Roman" panose="02020603050405020304" pitchFamily="18" charset="0"/>
                        </a:rPr>
                        <a:t>Graphcore</a:t>
                      </a:r>
                      <a:r>
                        <a:rPr lang="en-GB" sz="2200" b="1">
                          <a:solidFill>
                            <a:schemeClr val="bg1"/>
                          </a:solidFill>
                          <a:latin typeface="Times New Roman" panose="02020603050405020304" pitchFamily="18" charset="0"/>
                          <a:cs typeface="Times New Roman" panose="02020603050405020304" pitchFamily="18" charset="0"/>
                        </a:rPr>
                        <a:t> </a:t>
                      </a:r>
                      <a:endParaRPr lang="en-IN" sz="2200" b="1">
                        <a:solidFill>
                          <a:schemeClr val="bg1"/>
                        </a:solidFill>
                        <a:latin typeface="Times New Roman" panose="02020603050405020304" pitchFamily="18" charset="0"/>
                        <a:cs typeface="Times New Roman" panose="02020603050405020304" pitchFamily="18" charset="0"/>
                      </a:endParaRPr>
                    </a:p>
                  </a:txBody>
                  <a:tcPr anchor="ctr">
                    <a:solidFill>
                      <a:schemeClr val="accent1">
                        <a:lumMod val="75000"/>
                      </a:schemeClr>
                    </a:solidFill>
                  </a:tcPr>
                </a:tc>
                <a:tc>
                  <a:txBody>
                    <a:bodyPr/>
                    <a:lstStyle/>
                    <a:p>
                      <a:pPr algn="ctr"/>
                      <a:r>
                        <a:rPr lang="en-GB" sz="1400" b="0" i="0" kern="1200">
                          <a:solidFill>
                            <a:schemeClr val="dk1"/>
                          </a:solidFill>
                          <a:effectLst/>
                          <a:latin typeface="Times New Roman" panose="02020603050405020304" pitchFamily="18" charset="0"/>
                          <a:ea typeface="+mn-ea"/>
                          <a:cs typeface="Times New Roman" panose="02020603050405020304" pitchFamily="18" charset="0"/>
                        </a:rPr>
                        <a:t>IPU architecture optimized for deep learning and graph algorithms.</a:t>
                      </a:r>
                      <a:endParaRPr lang="en-IN" sz="1400">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GB" sz="1400" b="0" i="0" kern="1200">
                          <a:solidFill>
                            <a:schemeClr val="dk1"/>
                          </a:solidFill>
                          <a:effectLst/>
                          <a:latin typeface="Times New Roman" panose="02020603050405020304" pitchFamily="18" charset="0"/>
                          <a:ea typeface="+mn-ea"/>
                          <a:cs typeface="Times New Roman" panose="02020603050405020304" pitchFamily="18" charset="0"/>
                        </a:rPr>
                        <a:t>Specialized cores for efficient data flow and communication.</a:t>
                      </a:r>
                      <a:endParaRPr lang="en-IN" sz="1400">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GB" sz="1400" b="0" i="0" kern="1200">
                          <a:solidFill>
                            <a:schemeClr val="dk1"/>
                          </a:solidFill>
                          <a:effectLst/>
                          <a:latin typeface="Times New Roman" panose="02020603050405020304" pitchFamily="18" charset="0"/>
                          <a:ea typeface="+mn-ea"/>
                          <a:cs typeface="Times New Roman" panose="02020603050405020304" pitchFamily="18" charset="0"/>
                        </a:rPr>
                        <a:t>Focus on practical AI applications in various industries.</a:t>
                      </a:r>
                      <a:endParaRPr lang="en-IN" sz="1400">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GB" sz="1400" b="0" i="0" kern="1200">
                          <a:solidFill>
                            <a:schemeClr val="dk1"/>
                          </a:solidFill>
                          <a:effectLst/>
                          <a:latin typeface="Times New Roman" panose="02020603050405020304" pitchFamily="18" charset="0"/>
                          <a:ea typeface="+mn-ea"/>
                          <a:cs typeface="Times New Roman" panose="02020603050405020304" pitchFamily="18" charset="0"/>
                        </a:rPr>
                        <a:t>Emphasis on practical AI applications.</a:t>
                      </a:r>
                      <a:endParaRPr lang="en-IN" sz="1400">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extLst>
                  <a:ext uri="{0D108BD9-81ED-4DB2-BD59-A6C34878D82A}">
                    <a16:rowId xmlns:a16="http://schemas.microsoft.com/office/drawing/2014/main" val="131709575"/>
                  </a:ext>
                </a:extLst>
              </a:tr>
            </a:tbl>
          </a:graphicData>
        </a:graphic>
      </p:graphicFrame>
      <p:graphicFrame>
        <p:nvGraphicFramePr>
          <p:cNvPr id="38" name="Table 37">
            <a:extLst>
              <a:ext uri="{FF2B5EF4-FFF2-40B4-BE49-F238E27FC236}">
                <a16:creationId xmlns:a16="http://schemas.microsoft.com/office/drawing/2014/main" id="{6BDD4C73-AF89-1AE9-5FF1-B1A16BCCAB68}"/>
              </a:ext>
            </a:extLst>
          </p:cNvPr>
          <p:cNvGraphicFramePr>
            <a:graphicFrameLocks noGrp="1"/>
          </p:cNvGraphicFramePr>
          <p:nvPr>
            <p:extLst>
              <p:ext uri="{D42A27DB-BD31-4B8C-83A1-F6EECF244321}">
                <p14:modId xmlns:p14="http://schemas.microsoft.com/office/powerpoint/2010/main" val="1066952028"/>
              </p:ext>
            </p:extLst>
          </p:nvPr>
        </p:nvGraphicFramePr>
        <p:xfrm>
          <a:off x="232066" y="5505450"/>
          <a:ext cx="11713165" cy="1028700"/>
        </p:xfrm>
        <a:graphic>
          <a:graphicData uri="http://schemas.openxmlformats.org/drawingml/2006/table">
            <a:tbl>
              <a:tblPr firstRow="1" bandRow="1">
                <a:tableStyleId>{5C22544A-7EE6-4342-B048-85BDC9FD1C3A}</a:tableStyleId>
              </a:tblPr>
              <a:tblGrid>
                <a:gridCol w="2342633">
                  <a:extLst>
                    <a:ext uri="{9D8B030D-6E8A-4147-A177-3AD203B41FA5}">
                      <a16:colId xmlns:a16="http://schemas.microsoft.com/office/drawing/2014/main" val="610950497"/>
                    </a:ext>
                  </a:extLst>
                </a:gridCol>
                <a:gridCol w="2342633">
                  <a:extLst>
                    <a:ext uri="{9D8B030D-6E8A-4147-A177-3AD203B41FA5}">
                      <a16:colId xmlns:a16="http://schemas.microsoft.com/office/drawing/2014/main" val="2144325297"/>
                    </a:ext>
                  </a:extLst>
                </a:gridCol>
                <a:gridCol w="2342633">
                  <a:extLst>
                    <a:ext uri="{9D8B030D-6E8A-4147-A177-3AD203B41FA5}">
                      <a16:colId xmlns:a16="http://schemas.microsoft.com/office/drawing/2014/main" val="4057360265"/>
                    </a:ext>
                  </a:extLst>
                </a:gridCol>
                <a:gridCol w="2342633">
                  <a:extLst>
                    <a:ext uri="{9D8B030D-6E8A-4147-A177-3AD203B41FA5}">
                      <a16:colId xmlns:a16="http://schemas.microsoft.com/office/drawing/2014/main" val="3613935828"/>
                    </a:ext>
                  </a:extLst>
                </a:gridCol>
                <a:gridCol w="2342633">
                  <a:extLst>
                    <a:ext uri="{9D8B030D-6E8A-4147-A177-3AD203B41FA5}">
                      <a16:colId xmlns:a16="http://schemas.microsoft.com/office/drawing/2014/main" val="2440728472"/>
                    </a:ext>
                  </a:extLst>
                </a:gridCol>
              </a:tblGrid>
              <a:tr h="333470">
                <a:tc>
                  <a:txBody>
                    <a:bodyPr/>
                    <a:lstStyle/>
                    <a:p>
                      <a:pPr algn="ctr" rtl="0" fontAlgn="base"/>
                      <a:r>
                        <a:rPr lang="en-GB" sz="1800" b="1" i="0">
                          <a:solidFill>
                            <a:srgbClr val="FFFFFF"/>
                          </a:solidFill>
                          <a:effectLst/>
                          <a:latin typeface="Times New Roman"/>
                        </a:rPr>
                        <a:t>Weights</a:t>
                      </a:r>
                      <a:endParaRPr lang="en-GB" b="1" i="0">
                        <a:solidFill>
                          <a:srgbClr val="FFFFFF"/>
                        </a:solidFill>
                        <a:effectLst/>
                        <a:latin typeface="Times New Roman"/>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75000"/>
                      </a:schemeClr>
                    </a:solidFill>
                  </a:tcPr>
                </a:tc>
                <a:tc>
                  <a:txBody>
                    <a:bodyPr/>
                    <a:lstStyle/>
                    <a:p>
                      <a:pPr algn="ctr" rtl="0" fontAlgn="base"/>
                      <a:r>
                        <a:rPr lang="en-GB" sz="1800" b="1" i="0">
                          <a:solidFill>
                            <a:srgbClr val="FFFFFF"/>
                          </a:solidFill>
                          <a:effectLst/>
                          <a:latin typeface="Times New Roman"/>
                        </a:rPr>
                        <a:t>0.4</a:t>
                      </a:r>
                      <a:endParaRPr lang="en-GB" b="1" i="0">
                        <a:solidFill>
                          <a:srgbClr val="FFFFFF"/>
                        </a:solidFill>
                        <a:effectLst/>
                        <a:latin typeface="Times New Roman"/>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75000"/>
                      </a:schemeClr>
                    </a:solidFill>
                  </a:tcPr>
                </a:tc>
                <a:tc>
                  <a:txBody>
                    <a:bodyPr/>
                    <a:lstStyle/>
                    <a:p>
                      <a:pPr algn="ctr" rtl="0" fontAlgn="base"/>
                      <a:r>
                        <a:rPr lang="en-GB" sz="1800" b="1" i="0">
                          <a:solidFill>
                            <a:srgbClr val="FFFFFF"/>
                          </a:solidFill>
                          <a:effectLst/>
                          <a:latin typeface="Times New Roman"/>
                        </a:rPr>
                        <a:t>0.2</a:t>
                      </a:r>
                      <a:endParaRPr lang="en-GB" b="1" i="0">
                        <a:solidFill>
                          <a:srgbClr val="FFFFFF"/>
                        </a:solidFill>
                        <a:effectLst/>
                        <a:latin typeface="Times New Roman"/>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75000"/>
                      </a:schemeClr>
                    </a:solidFill>
                  </a:tcPr>
                </a:tc>
                <a:tc>
                  <a:txBody>
                    <a:bodyPr/>
                    <a:lstStyle/>
                    <a:p>
                      <a:pPr algn="ctr" rtl="0" fontAlgn="base"/>
                      <a:r>
                        <a:rPr lang="en-GB" sz="1800" b="1" i="0">
                          <a:solidFill>
                            <a:srgbClr val="FFFFFF"/>
                          </a:solidFill>
                          <a:effectLst/>
                          <a:latin typeface="Times New Roman"/>
                        </a:rPr>
                        <a:t>0.3</a:t>
                      </a:r>
                      <a:endParaRPr lang="en-GB" b="1" i="0">
                        <a:solidFill>
                          <a:srgbClr val="FFFFFF"/>
                        </a:solidFill>
                        <a:effectLst/>
                        <a:latin typeface="Times New Roman"/>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75000"/>
                      </a:schemeClr>
                    </a:solidFill>
                  </a:tcPr>
                </a:tc>
                <a:tc>
                  <a:txBody>
                    <a:bodyPr/>
                    <a:lstStyle/>
                    <a:p>
                      <a:pPr algn="ctr" rtl="0" fontAlgn="base"/>
                      <a:r>
                        <a:rPr lang="en-GB" sz="1800" b="1" i="0">
                          <a:solidFill>
                            <a:srgbClr val="FFFFFF"/>
                          </a:solidFill>
                          <a:effectLst/>
                          <a:latin typeface="Times New Roman"/>
                        </a:rPr>
                        <a:t>0.1</a:t>
                      </a:r>
                      <a:endParaRPr lang="en-GB" b="1" i="0">
                        <a:solidFill>
                          <a:srgbClr val="FFFFFF"/>
                        </a:solidFill>
                        <a:effectLst/>
                        <a:latin typeface="Times New Roman"/>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3650334728"/>
                  </a:ext>
                </a:extLst>
              </a:tr>
              <a:tr h="333470">
                <a:tc>
                  <a:txBody>
                    <a:bodyPr/>
                    <a:lstStyle/>
                    <a:p>
                      <a:pPr algn="ctr" rtl="0" fontAlgn="base"/>
                      <a:r>
                        <a:rPr lang="en-GB" sz="1800" b="0" i="0" err="1">
                          <a:solidFill>
                            <a:schemeClr val="bg1"/>
                          </a:solidFill>
                          <a:effectLst/>
                          <a:latin typeface="Times New Roman"/>
                        </a:rPr>
                        <a:t>Cerebras</a:t>
                      </a:r>
                      <a:r>
                        <a:rPr lang="en-GB" sz="1200" b="1" i="0">
                          <a:solidFill>
                            <a:schemeClr val="bg1"/>
                          </a:solidFill>
                          <a:effectLst/>
                          <a:latin typeface="Times New Roman"/>
                        </a:rPr>
                        <a:t> </a:t>
                      </a:r>
                      <a:r>
                        <a:rPr lang="en-GB" sz="1200" b="0" i="0">
                          <a:solidFill>
                            <a:schemeClr val="bg1"/>
                          </a:solidFill>
                          <a:effectLst/>
                          <a:latin typeface="Times New Roman"/>
                        </a:rPr>
                        <a:t>(rating out of 10)</a:t>
                      </a: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75000"/>
                      </a:schemeClr>
                    </a:solidFill>
                  </a:tcPr>
                </a:tc>
                <a:tc>
                  <a:txBody>
                    <a:bodyPr/>
                    <a:lstStyle/>
                    <a:p>
                      <a:pPr algn="ctr" rtl="0" fontAlgn="base"/>
                      <a:r>
                        <a:rPr lang="en-GB" sz="1800" b="0" i="0">
                          <a:solidFill>
                            <a:srgbClr val="000000"/>
                          </a:solidFill>
                          <a:effectLst/>
                          <a:latin typeface="Times New Roman"/>
                        </a:rPr>
                        <a:t>9</a:t>
                      </a:r>
                      <a:endParaRPr lang="en-GB" b="0" i="0">
                        <a:solidFill>
                          <a:srgbClr val="000000"/>
                        </a:solidFill>
                        <a:effectLst/>
                        <a:latin typeface="Times New Roman"/>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60000"/>
                        <a:lumOff val="40000"/>
                      </a:schemeClr>
                    </a:solidFill>
                  </a:tcPr>
                </a:tc>
                <a:tc>
                  <a:txBody>
                    <a:bodyPr/>
                    <a:lstStyle/>
                    <a:p>
                      <a:pPr algn="ctr" rtl="0" fontAlgn="base"/>
                      <a:r>
                        <a:rPr lang="en-GB" sz="1800" b="0" i="0">
                          <a:solidFill>
                            <a:srgbClr val="000000"/>
                          </a:solidFill>
                          <a:effectLst/>
                          <a:latin typeface="Times New Roman"/>
                        </a:rPr>
                        <a:t>7</a:t>
                      </a:r>
                      <a:endParaRPr lang="en-GB" b="0" i="0">
                        <a:solidFill>
                          <a:srgbClr val="000000"/>
                        </a:solidFill>
                        <a:effectLst/>
                        <a:latin typeface="Times New Roman"/>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60000"/>
                        <a:lumOff val="40000"/>
                      </a:schemeClr>
                    </a:solidFill>
                  </a:tcPr>
                </a:tc>
                <a:tc>
                  <a:txBody>
                    <a:bodyPr/>
                    <a:lstStyle/>
                    <a:p>
                      <a:pPr algn="ctr" rtl="0" fontAlgn="base"/>
                      <a:r>
                        <a:rPr lang="en-GB" sz="1800" b="0" i="0">
                          <a:solidFill>
                            <a:srgbClr val="000000"/>
                          </a:solidFill>
                          <a:effectLst/>
                          <a:latin typeface="Times New Roman"/>
                        </a:rPr>
                        <a:t>8</a:t>
                      </a:r>
                      <a:endParaRPr lang="en-GB" b="0" i="0">
                        <a:solidFill>
                          <a:srgbClr val="000000"/>
                        </a:solidFill>
                        <a:effectLst/>
                        <a:latin typeface="Times New Roman"/>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60000"/>
                        <a:lumOff val="40000"/>
                      </a:schemeClr>
                    </a:solidFill>
                  </a:tcPr>
                </a:tc>
                <a:tc>
                  <a:txBody>
                    <a:bodyPr/>
                    <a:lstStyle/>
                    <a:p>
                      <a:pPr algn="ctr" rtl="0" fontAlgn="base"/>
                      <a:r>
                        <a:rPr lang="en-GB" sz="1800" b="0" i="0">
                          <a:solidFill>
                            <a:srgbClr val="000000"/>
                          </a:solidFill>
                          <a:effectLst/>
                          <a:latin typeface="Times New Roman"/>
                        </a:rPr>
                        <a:t>7</a:t>
                      </a:r>
                      <a:endParaRPr lang="en-GB" b="0" i="0">
                        <a:solidFill>
                          <a:srgbClr val="000000"/>
                        </a:solidFill>
                        <a:effectLst/>
                        <a:latin typeface="Times New Roman"/>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45010189"/>
                  </a:ext>
                </a:extLst>
              </a:tr>
              <a:tr h="333470">
                <a:tc>
                  <a:txBody>
                    <a:bodyPr/>
                    <a:lstStyle/>
                    <a:p>
                      <a:pPr algn="ctr" rtl="0" fontAlgn="base"/>
                      <a:r>
                        <a:rPr lang="en-GB" sz="1800" b="0" i="0" err="1">
                          <a:solidFill>
                            <a:schemeClr val="bg1"/>
                          </a:solidFill>
                          <a:effectLst/>
                          <a:latin typeface="Times New Roman"/>
                        </a:rPr>
                        <a:t>Graphcore</a:t>
                      </a:r>
                      <a:r>
                        <a:rPr lang="en-GB" sz="1200" b="0" i="0" u="none" strike="noStrike" noProof="0">
                          <a:solidFill>
                            <a:schemeClr val="bg1"/>
                          </a:solidFill>
                          <a:effectLst/>
                          <a:latin typeface="Times New Roman"/>
                        </a:rPr>
                        <a:t>(rating out of 10)</a:t>
                      </a: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75000"/>
                      </a:schemeClr>
                    </a:solidFill>
                  </a:tcPr>
                </a:tc>
                <a:tc>
                  <a:txBody>
                    <a:bodyPr/>
                    <a:lstStyle/>
                    <a:p>
                      <a:pPr algn="ctr" rtl="0" fontAlgn="base"/>
                      <a:r>
                        <a:rPr lang="en-GB" sz="1800" b="0" i="0">
                          <a:solidFill>
                            <a:srgbClr val="000000"/>
                          </a:solidFill>
                          <a:effectLst/>
                          <a:latin typeface="Times New Roman"/>
                        </a:rPr>
                        <a:t>7</a:t>
                      </a:r>
                      <a:endParaRPr lang="en-GB" b="0" i="0">
                        <a:solidFill>
                          <a:srgbClr val="000000"/>
                        </a:solidFill>
                        <a:effectLst/>
                        <a:latin typeface="Times New Roman"/>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60000"/>
                        <a:lumOff val="40000"/>
                      </a:schemeClr>
                    </a:solidFill>
                  </a:tcPr>
                </a:tc>
                <a:tc>
                  <a:txBody>
                    <a:bodyPr/>
                    <a:lstStyle/>
                    <a:p>
                      <a:pPr algn="ctr" rtl="0" fontAlgn="base"/>
                      <a:r>
                        <a:rPr lang="en-GB" sz="1800" b="0" i="0">
                          <a:solidFill>
                            <a:srgbClr val="000000"/>
                          </a:solidFill>
                          <a:effectLst/>
                          <a:latin typeface="Times New Roman"/>
                        </a:rPr>
                        <a:t>9</a:t>
                      </a:r>
                      <a:endParaRPr lang="en-GB" b="0" i="0">
                        <a:solidFill>
                          <a:srgbClr val="000000"/>
                        </a:solidFill>
                        <a:effectLst/>
                        <a:latin typeface="Times New Roman"/>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60000"/>
                        <a:lumOff val="40000"/>
                      </a:schemeClr>
                    </a:solidFill>
                  </a:tcPr>
                </a:tc>
                <a:tc>
                  <a:txBody>
                    <a:bodyPr/>
                    <a:lstStyle/>
                    <a:p>
                      <a:pPr algn="ctr" rtl="0" fontAlgn="base"/>
                      <a:r>
                        <a:rPr lang="en-GB" sz="1800" b="0" i="0">
                          <a:solidFill>
                            <a:srgbClr val="000000"/>
                          </a:solidFill>
                          <a:effectLst/>
                          <a:latin typeface="Times New Roman"/>
                        </a:rPr>
                        <a:t>8</a:t>
                      </a:r>
                      <a:endParaRPr lang="en-GB" b="0" i="0">
                        <a:solidFill>
                          <a:srgbClr val="000000"/>
                        </a:solidFill>
                        <a:effectLst/>
                        <a:latin typeface="Times New Roman"/>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60000"/>
                        <a:lumOff val="40000"/>
                      </a:schemeClr>
                    </a:solidFill>
                  </a:tcPr>
                </a:tc>
                <a:tc>
                  <a:txBody>
                    <a:bodyPr/>
                    <a:lstStyle/>
                    <a:p>
                      <a:pPr algn="ctr" rtl="0" fontAlgn="base"/>
                      <a:r>
                        <a:rPr lang="en-GB" sz="1800" b="0" i="0">
                          <a:solidFill>
                            <a:srgbClr val="000000"/>
                          </a:solidFill>
                          <a:effectLst/>
                          <a:latin typeface="Times New Roman"/>
                        </a:rPr>
                        <a:t>8</a:t>
                      </a:r>
                      <a:endParaRPr lang="en-GB" b="0" i="0">
                        <a:solidFill>
                          <a:srgbClr val="000000"/>
                        </a:solidFill>
                        <a:effectLst/>
                        <a:latin typeface="Times New Roman"/>
                      </a:endParaRPr>
                    </a:p>
                  </a:txBody>
                  <a:tcPr marL="68580" marR="6858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8379201"/>
                  </a:ext>
                </a:extLst>
              </a:tr>
            </a:tbl>
          </a:graphicData>
        </a:graphic>
      </p:graphicFrame>
      <p:graphicFrame>
        <p:nvGraphicFramePr>
          <p:cNvPr id="3" name="Diagram 2">
            <a:extLst>
              <a:ext uri="{FF2B5EF4-FFF2-40B4-BE49-F238E27FC236}">
                <a16:creationId xmlns:a16="http://schemas.microsoft.com/office/drawing/2014/main" id="{58A8C49F-78C4-1D7B-442A-A8AC56895DFE}"/>
              </a:ext>
            </a:extLst>
          </p:cNvPr>
          <p:cNvGraphicFramePr/>
          <p:nvPr>
            <p:extLst>
              <p:ext uri="{D42A27DB-BD31-4B8C-83A1-F6EECF244321}">
                <p14:modId xmlns:p14="http://schemas.microsoft.com/office/powerpoint/2010/main" val="3878538006"/>
              </p:ext>
            </p:extLst>
          </p:nvPr>
        </p:nvGraphicFramePr>
        <p:xfrm>
          <a:off x="0" y="0"/>
          <a:ext cx="12192000" cy="442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7752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CD3361E0-113F-B880-A864-BE05D5D467FB}"/>
              </a:ext>
            </a:extLst>
          </p:cNvPr>
          <p:cNvSpPr/>
          <p:nvPr/>
        </p:nvSpPr>
        <p:spPr>
          <a:xfrm>
            <a:off x="4138989" y="6043382"/>
            <a:ext cx="3828734" cy="609084"/>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Rounded Corners 32">
            <a:extLst>
              <a:ext uri="{FF2B5EF4-FFF2-40B4-BE49-F238E27FC236}">
                <a16:creationId xmlns:a16="http://schemas.microsoft.com/office/drawing/2014/main" id="{8494F69B-9445-BCDC-27E6-3D29086FEA07}"/>
              </a:ext>
            </a:extLst>
          </p:cNvPr>
          <p:cNvSpPr/>
          <p:nvPr/>
        </p:nvSpPr>
        <p:spPr>
          <a:xfrm>
            <a:off x="253407" y="6008385"/>
            <a:ext cx="3678766" cy="609084"/>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11E5228E-AEBE-B5BE-F6A5-48073DB908F1}"/>
              </a:ext>
            </a:extLst>
          </p:cNvPr>
          <p:cNvSpPr/>
          <p:nvPr/>
        </p:nvSpPr>
        <p:spPr>
          <a:xfrm>
            <a:off x="4145965" y="3889201"/>
            <a:ext cx="3730786" cy="1420778"/>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E7FA4103-9BA7-8F62-9D7F-0A02A127F86F}"/>
              </a:ext>
            </a:extLst>
          </p:cNvPr>
          <p:cNvSpPr/>
          <p:nvPr/>
        </p:nvSpPr>
        <p:spPr>
          <a:xfrm>
            <a:off x="228600" y="3870438"/>
            <a:ext cx="3648614" cy="145656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462130C5-33C8-DB3A-CDA4-EC5A9740DEA7}"/>
              </a:ext>
            </a:extLst>
          </p:cNvPr>
          <p:cNvSpPr/>
          <p:nvPr/>
        </p:nvSpPr>
        <p:spPr>
          <a:xfrm>
            <a:off x="69570" y="3319192"/>
            <a:ext cx="12023733" cy="3477537"/>
          </a:xfrm>
          <a:prstGeom prst="roundRect">
            <a:avLst>
              <a:gd name="adj" fmla="val 3153"/>
            </a:avLst>
          </a:prstGeom>
          <a:solidFill>
            <a:schemeClr val="tx2">
              <a:lumMod val="20000"/>
              <a:lumOff val="80000"/>
              <a:alpha val="32000"/>
            </a:schemeClr>
          </a:solidFill>
          <a:ln w="38100">
            <a:solidFill>
              <a:srgbClr val="7583B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a:extLst>
              <a:ext uri="{FF2B5EF4-FFF2-40B4-BE49-F238E27FC236}">
                <a16:creationId xmlns:a16="http://schemas.microsoft.com/office/drawing/2014/main" id="{E142578E-619F-3281-67C6-AF6EB873DEEA}"/>
              </a:ext>
            </a:extLst>
          </p:cNvPr>
          <p:cNvSpPr/>
          <p:nvPr/>
        </p:nvSpPr>
        <p:spPr>
          <a:xfrm>
            <a:off x="3573690" y="3142882"/>
            <a:ext cx="5044621" cy="389737"/>
          </a:xfrm>
          <a:prstGeom prst="parallelogram">
            <a:avLst>
              <a:gd name="adj" fmla="val 63700"/>
            </a:avLst>
          </a:prstGeom>
          <a:solidFill>
            <a:srgbClr val="7583BD"/>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6A43A0ED-40BD-F588-64AB-96CF4B64F77F}"/>
              </a:ext>
            </a:extLst>
          </p:cNvPr>
          <p:cNvSpPr txBox="1"/>
          <p:nvPr/>
        </p:nvSpPr>
        <p:spPr>
          <a:xfrm>
            <a:off x="3971068" y="442982"/>
            <a:ext cx="4249864" cy="369332"/>
          </a:xfrm>
          <a:prstGeom prst="rect">
            <a:avLst/>
          </a:prstGeom>
          <a:noFill/>
        </p:spPr>
        <p:txBody>
          <a:bodyPr wrap="square" rtlCol="0">
            <a:spAutoFit/>
          </a:bodyPr>
          <a:lstStyle/>
          <a:p>
            <a:pPr algn="ctr"/>
            <a:r>
              <a:rPr lang="en-GB" b="1" i="1" u="sng"/>
              <a:t>Phase 2: Due Diligence and Assessment</a:t>
            </a:r>
            <a:endParaRPr lang="en-IN" b="1" i="1" u="sng"/>
          </a:p>
        </p:txBody>
      </p:sp>
      <p:grpSp>
        <p:nvGrpSpPr>
          <p:cNvPr id="14" name="Group 13">
            <a:extLst>
              <a:ext uri="{FF2B5EF4-FFF2-40B4-BE49-F238E27FC236}">
                <a16:creationId xmlns:a16="http://schemas.microsoft.com/office/drawing/2014/main" id="{CDF791A0-C2CD-D19D-14FF-3FDC46A3E549}"/>
              </a:ext>
            </a:extLst>
          </p:cNvPr>
          <p:cNvGrpSpPr/>
          <p:nvPr/>
        </p:nvGrpSpPr>
        <p:grpSpPr>
          <a:xfrm>
            <a:off x="-320661" y="1130516"/>
            <a:ext cx="7945045" cy="1915273"/>
            <a:chOff x="-383756" y="1013437"/>
            <a:chExt cx="7945045" cy="2071427"/>
          </a:xfrm>
        </p:grpSpPr>
        <p:sp>
          <p:nvSpPr>
            <p:cNvPr id="52" name="Rectangle: Rounded Corners 51">
              <a:extLst>
                <a:ext uri="{FF2B5EF4-FFF2-40B4-BE49-F238E27FC236}">
                  <a16:creationId xmlns:a16="http://schemas.microsoft.com/office/drawing/2014/main" id="{337A6E4E-9AB2-44F3-DACE-CFFC0066A33F}"/>
                </a:ext>
              </a:extLst>
            </p:cNvPr>
            <p:cNvSpPr/>
            <p:nvPr/>
          </p:nvSpPr>
          <p:spPr>
            <a:xfrm>
              <a:off x="105456" y="1013437"/>
              <a:ext cx="2207835" cy="2069128"/>
            </a:xfrm>
            <a:prstGeom prst="roundRect">
              <a:avLst>
                <a:gd name="adj" fmla="val 3153"/>
              </a:avLst>
            </a:prstGeom>
            <a:noFill/>
            <a:ln w="28575">
              <a:solidFill>
                <a:srgbClr val="4472C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BCFC7F8D-DE38-C3A5-2945-D4136998AC73}"/>
                </a:ext>
              </a:extLst>
            </p:cNvPr>
            <p:cNvSpPr txBox="1"/>
            <p:nvPr/>
          </p:nvSpPr>
          <p:spPr>
            <a:xfrm>
              <a:off x="-383756" y="1064051"/>
              <a:ext cx="3176833" cy="323165"/>
            </a:xfrm>
            <a:prstGeom prst="rect">
              <a:avLst/>
            </a:prstGeom>
            <a:noFill/>
          </p:spPr>
          <p:txBody>
            <a:bodyPr wrap="square" rtlCol="0">
              <a:spAutoFit/>
            </a:bodyPr>
            <a:lstStyle/>
            <a:p>
              <a:pPr algn="ctr"/>
              <a:r>
                <a:rPr lang="en-GB" sz="1500" b="1">
                  <a:latin typeface="Times New Roman" panose="02020603050405020304" pitchFamily="18" charset="0"/>
                  <a:cs typeface="Times New Roman" panose="02020603050405020304" pitchFamily="18" charset="0"/>
                </a:rPr>
                <a:t>Technological Expertise  </a:t>
              </a:r>
              <a:endParaRPr lang="en-IN" sz="1500" b="1">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13990EB-3748-0005-94C7-284DFFDC53E9}"/>
                </a:ext>
              </a:extLst>
            </p:cNvPr>
            <p:cNvSpPr txBox="1"/>
            <p:nvPr/>
          </p:nvSpPr>
          <p:spPr>
            <a:xfrm>
              <a:off x="3723" y="1328392"/>
              <a:ext cx="2207835" cy="1492716"/>
            </a:xfrm>
            <a:prstGeom prst="rect">
              <a:avLst/>
            </a:prstGeom>
            <a:noFill/>
          </p:spPr>
          <p:txBody>
            <a:bodyPr wrap="square" rtlCol="0">
              <a:spAutoFit/>
            </a:bodyPr>
            <a:lstStyle/>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Assess the startup's technological capabilities and innovation in AI chip design. </a:t>
              </a:r>
            </a:p>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Evaluate the uniqueness and competitiveness of the technology.</a:t>
              </a:r>
              <a:endParaRPr lang="en-IN" sz="130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36B00875-D68E-68A6-904F-1563F769A8E8}"/>
                </a:ext>
              </a:extLst>
            </p:cNvPr>
            <p:cNvSpPr/>
            <p:nvPr/>
          </p:nvSpPr>
          <p:spPr>
            <a:xfrm>
              <a:off x="2415024" y="1015736"/>
              <a:ext cx="2247513" cy="2069128"/>
            </a:xfrm>
            <a:prstGeom prst="roundRect">
              <a:avLst>
                <a:gd name="adj" fmla="val 3153"/>
              </a:avLst>
            </a:prstGeom>
            <a:noFill/>
            <a:ln w="28575">
              <a:solidFill>
                <a:srgbClr val="4472C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21F3BC2F-BBBD-732A-5EED-E8B230CE7CB9}"/>
                </a:ext>
              </a:extLst>
            </p:cNvPr>
            <p:cNvSpPr txBox="1"/>
            <p:nvPr/>
          </p:nvSpPr>
          <p:spPr>
            <a:xfrm>
              <a:off x="1950363" y="1066350"/>
              <a:ext cx="3176833" cy="323165"/>
            </a:xfrm>
            <a:prstGeom prst="rect">
              <a:avLst/>
            </a:prstGeom>
            <a:noFill/>
          </p:spPr>
          <p:txBody>
            <a:bodyPr wrap="square" rtlCol="0">
              <a:spAutoFit/>
            </a:bodyPr>
            <a:lstStyle/>
            <a:p>
              <a:pPr algn="ctr"/>
              <a:r>
                <a:rPr lang="en-GB" sz="1500" b="1">
                  <a:latin typeface="Times New Roman" panose="02020603050405020304" pitchFamily="18" charset="0"/>
                  <a:cs typeface="Times New Roman" panose="02020603050405020304" pitchFamily="18" charset="0"/>
                </a:rPr>
                <a:t>Patent Portfolio  </a:t>
              </a:r>
              <a:endParaRPr lang="en-IN" sz="1500" b="1">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DCDB533D-3796-8917-CB92-5E7A1892C4D8}"/>
                </a:ext>
              </a:extLst>
            </p:cNvPr>
            <p:cNvSpPr txBox="1"/>
            <p:nvPr/>
          </p:nvSpPr>
          <p:spPr>
            <a:xfrm>
              <a:off x="2340112" y="1322029"/>
              <a:ext cx="2141114" cy="1492716"/>
            </a:xfrm>
            <a:prstGeom prst="rect">
              <a:avLst/>
            </a:prstGeom>
            <a:noFill/>
          </p:spPr>
          <p:txBody>
            <a:bodyPr wrap="square" rtlCol="0">
              <a:spAutoFit/>
            </a:bodyPr>
            <a:lstStyle/>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Examine the startup's patent portfolios related to AI chip design. </a:t>
              </a:r>
            </a:p>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Ensure alignment with OpenAI's strategic interests and freedom to operate.</a:t>
              </a:r>
              <a:endParaRPr lang="en-IN" sz="1300">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4E13F755-6A3E-7014-0D90-9D9E86B4AF1C}"/>
                </a:ext>
              </a:extLst>
            </p:cNvPr>
            <p:cNvSpPr/>
            <p:nvPr/>
          </p:nvSpPr>
          <p:spPr>
            <a:xfrm>
              <a:off x="4750119" y="1013437"/>
              <a:ext cx="2459951" cy="2069128"/>
            </a:xfrm>
            <a:prstGeom prst="roundRect">
              <a:avLst>
                <a:gd name="adj" fmla="val 3153"/>
              </a:avLst>
            </a:prstGeom>
            <a:noFill/>
            <a:ln w="28575">
              <a:solidFill>
                <a:srgbClr val="4472C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35CA4F25-06C1-2BAA-EFD4-16488ECE1F05}"/>
                </a:ext>
              </a:extLst>
            </p:cNvPr>
            <p:cNvSpPr txBox="1"/>
            <p:nvPr/>
          </p:nvSpPr>
          <p:spPr>
            <a:xfrm>
              <a:off x="4384456" y="1064051"/>
              <a:ext cx="3176833" cy="292388"/>
            </a:xfrm>
            <a:prstGeom prst="rect">
              <a:avLst/>
            </a:prstGeom>
            <a:noFill/>
          </p:spPr>
          <p:txBody>
            <a:bodyPr wrap="square" rtlCol="0">
              <a:spAutoFit/>
            </a:bodyPr>
            <a:lstStyle/>
            <a:p>
              <a:pPr algn="ctr"/>
              <a:r>
                <a:rPr lang="en-GB" sz="1300" b="1">
                  <a:latin typeface="Times New Roman" panose="02020603050405020304" pitchFamily="18" charset="0"/>
                  <a:cs typeface="Times New Roman" panose="02020603050405020304" pitchFamily="18" charset="0"/>
                </a:rPr>
                <a:t>Alignment with AI Requirements  </a:t>
              </a:r>
              <a:endParaRPr lang="en-IN" sz="1300" b="1">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14D8B504-8CB0-C547-374A-34F9ADA0C665}"/>
                </a:ext>
              </a:extLst>
            </p:cNvPr>
            <p:cNvSpPr txBox="1"/>
            <p:nvPr/>
          </p:nvSpPr>
          <p:spPr>
            <a:xfrm>
              <a:off x="4748333" y="1355772"/>
              <a:ext cx="2396373" cy="1492716"/>
            </a:xfrm>
            <a:prstGeom prst="rect">
              <a:avLst/>
            </a:prstGeom>
            <a:noFill/>
          </p:spPr>
          <p:txBody>
            <a:bodyPr wrap="square" rtlCol="0">
              <a:spAutoFit/>
            </a:bodyPr>
            <a:lstStyle/>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Evaluate how well the startup's technology aligns with OpenAI's specific AI requirements. </a:t>
              </a:r>
            </a:p>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Ensure compatibility with existing and future AI projects.</a:t>
              </a:r>
              <a:endParaRPr lang="en-IN" sz="1300">
                <a:latin typeface="Times New Roman" panose="02020603050405020304" pitchFamily="18" charset="0"/>
                <a:cs typeface="Times New Roman" panose="02020603050405020304" pitchFamily="18" charset="0"/>
              </a:endParaRPr>
            </a:p>
          </p:txBody>
        </p:sp>
      </p:grpSp>
      <p:sp>
        <p:nvSpPr>
          <p:cNvPr id="24" name="TextBox 23">
            <a:extLst>
              <a:ext uri="{FF2B5EF4-FFF2-40B4-BE49-F238E27FC236}">
                <a16:creationId xmlns:a16="http://schemas.microsoft.com/office/drawing/2014/main" id="{579DE273-C713-38AD-14DA-E87BA1C912D0}"/>
              </a:ext>
            </a:extLst>
          </p:cNvPr>
          <p:cNvSpPr txBox="1"/>
          <p:nvPr/>
        </p:nvSpPr>
        <p:spPr>
          <a:xfrm>
            <a:off x="2523436" y="703955"/>
            <a:ext cx="2401972" cy="400110"/>
          </a:xfrm>
          <a:prstGeom prst="rect">
            <a:avLst/>
          </a:prstGeom>
          <a:noFill/>
        </p:spPr>
        <p:txBody>
          <a:bodyPr wrap="square" rtlCol="0">
            <a:spAutoFit/>
          </a:bodyPr>
          <a:lstStyle/>
          <a:p>
            <a:r>
              <a:rPr lang="en-GB" sz="2000" b="1" i="1"/>
              <a:t>Technical Evaluation</a:t>
            </a:r>
            <a:endParaRPr lang="en-IN" sz="2000" b="1" i="1"/>
          </a:p>
        </p:txBody>
      </p:sp>
      <p:grpSp>
        <p:nvGrpSpPr>
          <p:cNvPr id="7" name="Group 6">
            <a:extLst>
              <a:ext uri="{FF2B5EF4-FFF2-40B4-BE49-F238E27FC236}">
                <a16:creationId xmlns:a16="http://schemas.microsoft.com/office/drawing/2014/main" id="{E72C4D71-849C-ACF0-C1EE-156DB9539D72}"/>
              </a:ext>
            </a:extLst>
          </p:cNvPr>
          <p:cNvGrpSpPr/>
          <p:nvPr/>
        </p:nvGrpSpPr>
        <p:grpSpPr>
          <a:xfrm>
            <a:off x="7360747" y="736254"/>
            <a:ext cx="4873963" cy="2335610"/>
            <a:chOff x="-44387" y="3388818"/>
            <a:chExt cx="4953241" cy="2326178"/>
          </a:xfrm>
        </p:grpSpPr>
        <p:cxnSp>
          <p:nvCxnSpPr>
            <p:cNvPr id="18" name="Straight Connector 17">
              <a:extLst>
                <a:ext uri="{FF2B5EF4-FFF2-40B4-BE49-F238E27FC236}">
                  <a16:creationId xmlns:a16="http://schemas.microsoft.com/office/drawing/2014/main" id="{8B84880C-08D7-2C81-06B6-490E21AC67D4}"/>
                </a:ext>
              </a:extLst>
            </p:cNvPr>
            <p:cNvCxnSpPr>
              <a:cxnSpLocks/>
            </p:cNvCxnSpPr>
            <p:nvPr/>
          </p:nvCxnSpPr>
          <p:spPr>
            <a:xfrm>
              <a:off x="2339952" y="3930479"/>
              <a:ext cx="12035" cy="1632973"/>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63AFAAD-E610-D738-555D-73A301B7CDA4}"/>
                </a:ext>
              </a:extLst>
            </p:cNvPr>
            <p:cNvGrpSpPr/>
            <p:nvPr/>
          </p:nvGrpSpPr>
          <p:grpSpPr>
            <a:xfrm>
              <a:off x="-44387" y="3388818"/>
              <a:ext cx="4953241" cy="2326178"/>
              <a:chOff x="176253" y="3094650"/>
              <a:chExt cx="4953241" cy="2326178"/>
            </a:xfrm>
          </p:grpSpPr>
          <p:sp>
            <p:nvSpPr>
              <p:cNvPr id="8" name="Rectangle: Rounded Corners 7">
                <a:extLst>
                  <a:ext uri="{FF2B5EF4-FFF2-40B4-BE49-F238E27FC236}">
                    <a16:creationId xmlns:a16="http://schemas.microsoft.com/office/drawing/2014/main" id="{213A0342-C456-430F-0E6F-EFA05CFB71C2}"/>
                  </a:ext>
                </a:extLst>
              </p:cNvPr>
              <p:cNvSpPr/>
              <p:nvPr/>
            </p:nvSpPr>
            <p:spPr>
              <a:xfrm>
                <a:off x="295613" y="3478968"/>
                <a:ext cx="4690175" cy="1915894"/>
              </a:xfrm>
              <a:prstGeom prst="roundRect">
                <a:avLst>
                  <a:gd name="adj" fmla="val 3153"/>
                </a:avLst>
              </a:prstGeom>
              <a:noFill/>
              <a:ln w="28575">
                <a:solidFill>
                  <a:srgbClr val="4472C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FD8B2917-81F7-823B-E236-9A5CC9CBF365}"/>
                  </a:ext>
                </a:extLst>
              </p:cNvPr>
              <p:cNvSpPr txBox="1"/>
              <p:nvPr/>
            </p:nvSpPr>
            <p:spPr>
              <a:xfrm>
                <a:off x="1353675" y="3094650"/>
                <a:ext cx="2911019" cy="400110"/>
              </a:xfrm>
              <a:prstGeom prst="rect">
                <a:avLst/>
              </a:prstGeom>
              <a:noFill/>
            </p:spPr>
            <p:txBody>
              <a:bodyPr wrap="square" rtlCol="0">
                <a:spAutoFit/>
              </a:bodyPr>
              <a:lstStyle/>
              <a:p>
                <a:r>
                  <a:rPr lang="en-GB" sz="2000" b="1" i="1"/>
                  <a:t>Financial Assessment</a:t>
                </a:r>
                <a:endParaRPr lang="en-IN" sz="2000" b="1" i="1"/>
              </a:p>
            </p:txBody>
          </p:sp>
          <p:sp>
            <p:nvSpPr>
              <p:cNvPr id="9" name="TextBox 8">
                <a:extLst>
                  <a:ext uri="{FF2B5EF4-FFF2-40B4-BE49-F238E27FC236}">
                    <a16:creationId xmlns:a16="http://schemas.microsoft.com/office/drawing/2014/main" id="{B16E77D2-9182-EE3B-CBFF-E1110D99C118}"/>
                  </a:ext>
                </a:extLst>
              </p:cNvPr>
              <p:cNvSpPr txBox="1"/>
              <p:nvPr/>
            </p:nvSpPr>
            <p:spPr>
              <a:xfrm>
                <a:off x="3003749" y="3615773"/>
                <a:ext cx="2125745" cy="323165"/>
              </a:xfrm>
              <a:prstGeom prst="rect">
                <a:avLst/>
              </a:prstGeom>
              <a:noFill/>
            </p:spPr>
            <p:txBody>
              <a:bodyPr wrap="square" rtlCol="0">
                <a:spAutoFit/>
              </a:bodyPr>
              <a:lstStyle/>
              <a:p>
                <a:r>
                  <a:rPr lang="en-GB" sz="1500" b="1" i="1">
                    <a:latin typeface="Times New Roman" panose="02020603050405020304" pitchFamily="18" charset="0"/>
                    <a:cs typeface="Times New Roman" panose="02020603050405020304" pitchFamily="18" charset="0"/>
                  </a:rPr>
                  <a:t>Market Valuation</a:t>
                </a:r>
                <a:endParaRPr lang="en-IN" sz="1500" b="1" i="1">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1F0E411-4C67-F7C3-4024-9E693FC4DD77}"/>
                  </a:ext>
                </a:extLst>
              </p:cNvPr>
              <p:cNvSpPr txBox="1"/>
              <p:nvPr/>
            </p:nvSpPr>
            <p:spPr>
              <a:xfrm>
                <a:off x="613595" y="3638723"/>
                <a:ext cx="1847559" cy="323165"/>
              </a:xfrm>
              <a:prstGeom prst="rect">
                <a:avLst/>
              </a:prstGeom>
              <a:noFill/>
            </p:spPr>
            <p:txBody>
              <a:bodyPr wrap="square" rtlCol="0">
                <a:spAutoFit/>
              </a:bodyPr>
              <a:lstStyle/>
              <a:p>
                <a:r>
                  <a:rPr lang="en-GB" sz="1500" b="1" i="1">
                    <a:latin typeface="Times New Roman" panose="02020603050405020304" pitchFamily="18" charset="0"/>
                    <a:cs typeface="Times New Roman" panose="02020603050405020304" pitchFamily="18" charset="0"/>
                  </a:rPr>
                  <a:t>Financial Health</a:t>
                </a:r>
                <a:endParaRPr lang="en-IN" sz="1500" b="1" i="1">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8F1E69BC-E206-D31B-3C7D-5616EFC63795}"/>
                  </a:ext>
                </a:extLst>
              </p:cNvPr>
              <p:cNvSpPr txBox="1"/>
              <p:nvPr/>
            </p:nvSpPr>
            <p:spPr>
              <a:xfrm>
                <a:off x="176253" y="3934140"/>
                <a:ext cx="2396373" cy="1292662"/>
              </a:xfrm>
              <a:prstGeom prst="rect">
                <a:avLst/>
              </a:prstGeom>
              <a:noFill/>
            </p:spPr>
            <p:txBody>
              <a:bodyPr wrap="square" rtlCol="0">
                <a:spAutoFit/>
              </a:bodyPr>
              <a:lstStyle/>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Conduct a financial analysis of the startup's health, considering revenue, profit margins, and cash flow.</a:t>
                </a:r>
              </a:p>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Assess financial stability and sustainability.</a:t>
                </a:r>
                <a:endParaRPr lang="en-IN" sz="130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7F0B8AD-9440-BE56-592A-8895D7DA616E}"/>
                  </a:ext>
                </a:extLst>
              </p:cNvPr>
              <p:cNvSpPr txBox="1"/>
              <p:nvPr/>
            </p:nvSpPr>
            <p:spPr>
              <a:xfrm>
                <a:off x="2412366" y="3934139"/>
                <a:ext cx="2573422" cy="1486689"/>
              </a:xfrm>
              <a:prstGeom prst="rect">
                <a:avLst/>
              </a:prstGeom>
              <a:noFill/>
            </p:spPr>
            <p:txBody>
              <a:bodyPr wrap="square" rtlCol="0">
                <a:spAutoFit/>
              </a:bodyPr>
              <a:lstStyle/>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Determine the market valuation of the startup and its potential impact on the overall acquisition or partnership deal.</a:t>
                </a:r>
              </a:p>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Consider the valuation in the context of OpenAI's budget and financial goals.</a:t>
                </a:r>
                <a:endParaRPr lang="en-IN" sz="1300">
                  <a:latin typeface="Times New Roman" panose="02020603050405020304" pitchFamily="18" charset="0"/>
                  <a:cs typeface="Times New Roman" panose="02020603050405020304" pitchFamily="18" charset="0"/>
                </a:endParaRPr>
              </a:p>
            </p:txBody>
          </p:sp>
        </p:grpSp>
      </p:grpSp>
      <p:sp>
        <p:nvSpPr>
          <p:cNvPr id="23" name="Rectangle 22">
            <a:extLst>
              <a:ext uri="{FF2B5EF4-FFF2-40B4-BE49-F238E27FC236}">
                <a16:creationId xmlns:a16="http://schemas.microsoft.com/office/drawing/2014/main" id="{71FE670E-DA40-E1AC-84A2-05B3571D2883}"/>
              </a:ext>
            </a:extLst>
          </p:cNvPr>
          <p:cNvSpPr/>
          <p:nvPr/>
        </p:nvSpPr>
        <p:spPr>
          <a:xfrm>
            <a:off x="168551" y="3790475"/>
            <a:ext cx="3803238" cy="28931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237C7D66-2DD4-E3E6-F37C-8A0CB5343382}"/>
              </a:ext>
            </a:extLst>
          </p:cNvPr>
          <p:cNvSpPr/>
          <p:nvPr/>
        </p:nvSpPr>
        <p:spPr>
          <a:xfrm>
            <a:off x="4070770" y="3797785"/>
            <a:ext cx="3926849" cy="28858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E8D02FD0-C805-5EC6-3437-24B63282D415}"/>
              </a:ext>
            </a:extLst>
          </p:cNvPr>
          <p:cNvSpPr/>
          <p:nvPr/>
        </p:nvSpPr>
        <p:spPr>
          <a:xfrm>
            <a:off x="8097626" y="3797785"/>
            <a:ext cx="3865774" cy="2867523"/>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6C0068EE-3EA2-ECD9-62BE-6E1E0D366D13}"/>
              </a:ext>
            </a:extLst>
          </p:cNvPr>
          <p:cNvSpPr txBox="1"/>
          <p:nvPr/>
        </p:nvSpPr>
        <p:spPr>
          <a:xfrm>
            <a:off x="3643547" y="3143035"/>
            <a:ext cx="4875777" cy="400110"/>
          </a:xfrm>
          <a:prstGeom prst="rect">
            <a:avLst/>
          </a:prstGeom>
          <a:noFill/>
          <a:ln>
            <a:noFill/>
          </a:ln>
        </p:spPr>
        <p:txBody>
          <a:bodyPr wrap="square" rtlCol="0">
            <a:spAutoFit/>
          </a:bodyPr>
          <a:lstStyle/>
          <a:p>
            <a:pPr algn="ctr"/>
            <a:r>
              <a:rPr lang="en-GB" sz="2000" b="1" i="1" err="1">
                <a:solidFill>
                  <a:schemeClr val="bg1"/>
                </a:solidFill>
              </a:rPr>
              <a:t>Cerebras</a:t>
            </a:r>
            <a:r>
              <a:rPr lang="en-GB" sz="2000" b="1" i="1">
                <a:solidFill>
                  <a:schemeClr val="bg1"/>
                </a:solidFill>
              </a:rPr>
              <a:t> or </a:t>
            </a:r>
            <a:r>
              <a:rPr lang="en-GB" sz="2000" b="1" i="1" err="1">
                <a:solidFill>
                  <a:schemeClr val="bg1"/>
                </a:solidFill>
              </a:rPr>
              <a:t>Graphcore</a:t>
            </a:r>
            <a:r>
              <a:rPr lang="en-GB" sz="2000" b="1" i="1">
                <a:solidFill>
                  <a:schemeClr val="bg1"/>
                </a:solidFill>
              </a:rPr>
              <a:t> -- An Example </a:t>
            </a:r>
            <a:endParaRPr lang="en-IN" sz="2000" b="1" i="1">
              <a:solidFill>
                <a:schemeClr val="bg1"/>
              </a:solidFill>
            </a:endParaRPr>
          </a:p>
        </p:txBody>
      </p:sp>
      <p:sp>
        <p:nvSpPr>
          <p:cNvPr id="34" name="TextBox 33">
            <a:extLst>
              <a:ext uri="{FF2B5EF4-FFF2-40B4-BE49-F238E27FC236}">
                <a16:creationId xmlns:a16="http://schemas.microsoft.com/office/drawing/2014/main" id="{07534B99-73EA-6883-8A90-A7B635C91452}"/>
              </a:ext>
            </a:extLst>
          </p:cNvPr>
          <p:cNvSpPr txBox="1"/>
          <p:nvPr/>
        </p:nvSpPr>
        <p:spPr>
          <a:xfrm>
            <a:off x="1570479" y="3485643"/>
            <a:ext cx="1408347" cy="323165"/>
          </a:xfrm>
          <a:prstGeom prst="rect">
            <a:avLst/>
          </a:prstGeom>
          <a:noFill/>
        </p:spPr>
        <p:txBody>
          <a:bodyPr wrap="square" rtlCol="0">
            <a:spAutoFit/>
          </a:bodyPr>
          <a:lstStyle/>
          <a:p>
            <a:r>
              <a:rPr lang="en-GB" sz="1500" b="1" err="1">
                <a:latin typeface="Times New Roman" panose="02020603050405020304" pitchFamily="18" charset="0"/>
                <a:cs typeface="Times New Roman" panose="02020603050405020304" pitchFamily="18" charset="0"/>
              </a:rPr>
              <a:t>Cerebras</a:t>
            </a:r>
            <a:endParaRPr lang="en-IN" sz="1500" b="1">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FC642C58-AEEC-7BD3-762F-D3CC66D6B5B6}"/>
              </a:ext>
            </a:extLst>
          </p:cNvPr>
          <p:cNvSpPr txBox="1"/>
          <p:nvPr/>
        </p:nvSpPr>
        <p:spPr>
          <a:xfrm>
            <a:off x="5472698" y="3500679"/>
            <a:ext cx="1408347" cy="323165"/>
          </a:xfrm>
          <a:prstGeom prst="rect">
            <a:avLst/>
          </a:prstGeom>
          <a:noFill/>
        </p:spPr>
        <p:txBody>
          <a:bodyPr wrap="square" rtlCol="0">
            <a:spAutoFit/>
          </a:bodyPr>
          <a:lstStyle/>
          <a:p>
            <a:r>
              <a:rPr lang="en-GB" sz="1500" b="1" err="1">
                <a:latin typeface="Times New Roman" panose="02020603050405020304" pitchFamily="18" charset="0"/>
                <a:cs typeface="Times New Roman" panose="02020603050405020304" pitchFamily="18" charset="0"/>
              </a:rPr>
              <a:t>Graphcore</a:t>
            </a:r>
            <a:endParaRPr lang="en-IN" sz="1500" b="1">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D8FED141-D3C3-69BE-8BAC-013CE951C32E}"/>
              </a:ext>
            </a:extLst>
          </p:cNvPr>
          <p:cNvSpPr txBox="1"/>
          <p:nvPr/>
        </p:nvSpPr>
        <p:spPr>
          <a:xfrm>
            <a:off x="204489" y="3924984"/>
            <a:ext cx="3803238" cy="1384995"/>
          </a:xfrm>
          <a:prstGeom prst="rect">
            <a:avLst/>
          </a:prstGeom>
          <a:noFill/>
        </p:spPr>
        <p:txBody>
          <a:bodyPr wrap="square" rtlCol="0">
            <a:spAutoFit/>
          </a:bodyPr>
          <a:lstStyle/>
          <a:p>
            <a:r>
              <a:rPr lang="en-GB" sz="1400" b="1">
                <a:latin typeface="Times New Roman" panose="02020603050405020304" pitchFamily="18" charset="0"/>
                <a:cs typeface="Times New Roman" panose="02020603050405020304" pitchFamily="18" charset="0"/>
              </a:rPr>
              <a:t>Revenue</a:t>
            </a:r>
            <a:r>
              <a:rPr lang="en-GB" sz="1400">
                <a:latin typeface="Times New Roman" panose="02020603050405020304" pitchFamily="18" charset="0"/>
                <a:cs typeface="Times New Roman" panose="02020603050405020304" pitchFamily="18" charset="0"/>
              </a:rPr>
              <a:t>: </a:t>
            </a:r>
            <a:r>
              <a:rPr lang="en-GB" sz="1400" b="1">
                <a:latin typeface="Times New Roman" panose="02020603050405020304" pitchFamily="18" charset="0"/>
                <a:cs typeface="Times New Roman" panose="02020603050405020304" pitchFamily="18" charset="0"/>
              </a:rPr>
              <a:t>$ 169.7 Million</a:t>
            </a:r>
            <a:r>
              <a:rPr lang="en-GB" sz="1400">
                <a:latin typeface="Times New Roman" panose="02020603050405020304" pitchFamily="18" charset="0"/>
                <a:cs typeface="Times New Roman" panose="02020603050405020304" pitchFamily="18" charset="0"/>
              </a:rPr>
              <a:t>, estimated to be in the single-digit million USD as of 2023.</a:t>
            </a:r>
          </a:p>
          <a:p>
            <a:r>
              <a:rPr lang="en-GB" sz="1400" b="1">
                <a:latin typeface="Times New Roman" panose="02020603050405020304" pitchFamily="18" charset="0"/>
                <a:cs typeface="Times New Roman" panose="02020603050405020304" pitchFamily="18" charset="0"/>
              </a:rPr>
              <a:t>Profit:</a:t>
            </a:r>
            <a:r>
              <a:rPr lang="en-GB" sz="1400">
                <a:latin typeface="Times New Roman" panose="02020603050405020304" pitchFamily="18" charset="0"/>
                <a:cs typeface="Times New Roman" panose="02020603050405020304" pitchFamily="18" charset="0"/>
              </a:rPr>
              <a:t> operates at a significant loss due to high hardware development costs.</a:t>
            </a:r>
          </a:p>
          <a:p>
            <a:r>
              <a:rPr lang="en-GB" sz="1400" b="1">
                <a:latin typeface="Times New Roman" panose="02020603050405020304" pitchFamily="18" charset="0"/>
                <a:cs typeface="Times New Roman" panose="02020603050405020304" pitchFamily="18" charset="0"/>
              </a:rPr>
              <a:t>Cashflow: </a:t>
            </a:r>
            <a:r>
              <a:rPr lang="en-GB" sz="1400">
                <a:latin typeface="Times New Roman" panose="02020603050405020304" pitchFamily="18" charset="0"/>
                <a:cs typeface="Times New Roman" panose="02020603050405020304" pitchFamily="18" charset="0"/>
              </a:rPr>
              <a:t>Backed by prominent investors like BlackRock and Fidelity</a:t>
            </a:r>
            <a:endParaRPr lang="en-IN" sz="140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B5B7378B-DA38-0A60-AE97-0F69EDD41387}"/>
              </a:ext>
            </a:extLst>
          </p:cNvPr>
          <p:cNvSpPr txBox="1"/>
          <p:nvPr/>
        </p:nvSpPr>
        <p:spPr>
          <a:xfrm>
            <a:off x="4138989" y="3884293"/>
            <a:ext cx="3921673" cy="1384995"/>
          </a:xfrm>
          <a:prstGeom prst="rect">
            <a:avLst/>
          </a:prstGeom>
          <a:noFill/>
        </p:spPr>
        <p:txBody>
          <a:bodyPr wrap="square" rtlCol="0">
            <a:spAutoFit/>
          </a:bodyPr>
          <a:lstStyle/>
          <a:p>
            <a:r>
              <a:rPr lang="en-GB" sz="1400" b="1">
                <a:latin typeface="Times New Roman" panose="02020603050405020304" pitchFamily="18" charset="0"/>
                <a:cs typeface="Times New Roman" panose="02020603050405020304" pitchFamily="18" charset="0"/>
              </a:rPr>
              <a:t>Revenue</a:t>
            </a:r>
            <a:r>
              <a:rPr lang="en-GB" sz="1400">
                <a:latin typeface="Times New Roman" panose="02020603050405020304" pitchFamily="18" charset="0"/>
                <a:cs typeface="Times New Roman" panose="02020603050405020304" pitchFamily="18" charset="0"/>
              </a:rPr>
              <a:t>: Revenue declined 46%  to $ 2.7 million</a:t>
            </a:r>
          </a:p>
          <a:p>
            <a:r>
              <a:rPr lang="en-GB" sz="1400" b="1">
                <a:latin typeface="Times New Roman" panose="02020603050405020304" pitchFamily="18" charset="0"/>
                <a:cs typeface="Times New Roman" panose="02020603050405020304" pitchFamily="18" charset="0"/>
              </a:rPr>
              <a:t>Profit:</a:t>
            </a:r>
            <a:r>
              <a:rPr lang="en-GB" sz="1400">
                <a:latin typeface="Times New Roman" panose="02020603050405020304" pitchFamily="18" charset="0"/>
                <a:cs typeface="Times New Roman" panose="02020603050405020304" pitchFamily="18" charset="0"/>
              </a:rPr>
              <a:t> It reported pre-tax losses widened 11% to $204.6 million.</a:t>
            </a:r>
          </a:p>
          <a:p>
            <a:r>
              <a:rPr lang="en-GB" sz="1400" b="1">
                <a:latin typeface="Times New Roman" panose="02020603050405020304" pitchFamily="18" charset="0"/>
                <a:cs typeface="Times New Roman" panose="02020603050405020304" pitchFamily="18" charset="0"/>
              </a:rPr>
              <a:t>Cashflow: </a:t>
            </a:r>
            <a:r>
              <a:rPr lang="en-GB" sz="1400">
                <a:latin typeface="Times New Roman" panose="02020603050405020304" pitchFamily="18" charset="0"/>
                <a:cs typeface="Times New Roman" panose="02020603050405020304" pitchFamily="18" charset="0"/>
              </a:rPr>
              <a:t>Generated positive operating cash flow of £8.5 million for FY22, indicating some financial stability.</a:t>
            </a:r>
            <a:endParaRPr lang="en-IN" sz="140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39CFD795-5EC8-3186-38FC-552BF65EF5F6}"/>
              </a:ext>
            </a:extLst>
          </p:cNvPr>
          <p:cNvSpPr txBox="1"/>
          <p:nvPr/>
        </p:nvSpPr>
        <p:spPr>
          <a:xfrm>
            <a:off x="228600" y="5412315"/>
            <a:ext cx="3841144" cy="523220"/>
          </a:xfrm>
          <a:prstGeom prst="rect">
            <a:avLst/>
          </a:prstGeom>
          <a:noFill/>
        </p:spPr>
        <p:txBody>
          <a:bodyPr wrap="square" rtlCol="0">
            <a:spAutoFit/>
          </a:bodyPr>
          <a:lstStyle/>
          <a:p>
            <a:r>
              <a:rPr lang="en-GB" sz="1400">
                <a:latin typeface="Times New Roman" panose="02020603050405020304" pitchFamily="18" charset="0"/>
                <a:cs typeface="Times New Roman" panose="02020603050405020304" pitchFamily="18" charset="0"/>
              </a:rPr>
              <a:t>Reliant on future funding rounds for sustainability, profitability uncertain due to high hardware costs.</a:t>
            </a:r>
          </a:p>
        </p:txBody>
      </p:sp>
      <p:sp>
        <p:nvSpPr>
          <p:cNvPr id="41" name="TextBox 40">
            <a:extLst>
              <a:ext uri="{FF2B5EF4-FFF2-40B4-BE49-F238E27FC236}">
                <a16:creationId xmlns:a16="http://schemas.microsoft.com/office/drawing/2014/main" id="{9FD75FD8-021E-2960-C45B-525F302F7623}"/>
              </a:ext>
            </a:extLst>
          </p:cNvPr>
          <p:cNvSpPr txBox="1"/>
          <p:nvPr/>
        </p:nvSpPr>
        <p:spPr>
          <a:xfrm>
            <a:off x="4070770" y="5288725"/>
            <a:ext cx="4025830" cy="692497"/>
          </a:xfrm>
          <a:prstGeom prst="rect">
            <a:avLst/>
          </a:prstGeom>
          <a:noFill/>
        </p:spPr>
        <p:txBody>
          <a:bodyPr wrap="square" rtlCol="0">
            <a:spAutoFit/>
          </a:bodyPr>
          <a:lstStyle/>
          <a:p>
            <a:r>
              <a:rPr lang="en-GB" sz="1300">
                <a:latin typeface="Times New Roman" panose="02020603050405020304" pitchFamily="18" charset="0"/>
                <a:cs typeface="Times New Roman" panose="02020603050405020304" pitchFamily="18" charset="0"/>
              </a:rPr>
              <a:t>Demonstrates early signs of financial stability with positive operating cash flow, but needs to turn a net profit for long-term sustainability.</a:t>
            </a:r>
          </a:p>
        </p:txBody>
      </p:sp>
      <p:sp>
        <p:nvSpPr>
          <p:cNvPr id="42" name="TextBox 41">
            <a:extLst>
              <a:ext uri="{FF2B5EF4-FFF2-40B4-BE49-F238E27FC236}">
                <a16:creationId xmlns:a16="http://schemas.microsoft.com/office/drawing/2014/main" id="{2C47AD28-5B79-10CC-E99A-A4E8C3C3623A}"/>
              </a:ext>
            </a:extLst>
          </p:cNvPr>
          <p:cNvSpPr txBox="1"/>
          <p:nvPr/>
        </p:nvSpPr>
        <p:spPr>
          <a:xfrm>
            <a:off x="228599" y="5972811"/>
            <a:ext cx="3579829" cy="707886"/>
          </a:xfrm>
          <a:prstGeom prst="rect">
            <a:avLst/>
          </a:prstGeom>
          <a:noFill/>
        </p:spPr>
        <p:txBody>
          <a:bodyPr wrap="square" rtlCol="0">
            <a:spAutoFit/>
          </a:bodyPr>
          <a:lstStyle/>
          <a:p>
            <a:r>
              <a:rPr lang="en-GB" sz="1300" b="1">
                <a:latin typeface="Times New Roman" panose="02020603050405020304" pitchFamily="18" charset="0"/>
                <a:cs typeface="Times New Roman" panose="02020603050405020304" pitchFamily="18" charset="0"/>
              </a:rPr>
              <a:t>Market </a:t>
            </a:r>
            <a:r>
              <a:rPr lang="en-GB" sz="1400" b="1">
                <a:latin typeface="Times New Roman" panose="02020603050405020304" pitchFamily="18" charset="0"/>
                <a:cs typeface="Times New Roman" panose="02020603050405020304" pitchFamily="18" charset="0"/>
              </a:rPr>
              <a:t>Valuation</a:t>
            </a:r>
            <a:r>
              <a:rPr lang="en-GB" sz="1300" b="1">
                <a:latin typeface="Times New Roman" panose="02020603050405020304" pitchFamily="18" charset="0"/>
                <a:cs typeface="Times New Roman" panose="02020603050405020304" pitchFamily="18" charset="0"/>
              </a:rPr>
              <a:t>: </a:t>
            </a:r>
            <a:endParaRPr lang="en-GB" sz="1400" b="1">
              <a:latin typeface="Times New Roman" panose="02020603050405020304" pitchFamily="18" charset="0"/>
              <a:cs typeface="Times New Roman" panose="02020603050405020304" pitchFamily="18" charset="0"/>
            </a:endParaRPr>
          </a:p>
          <a:p>
            <a:r>
              <a:rPr lang="en-GB" sz="1300">
                <a:latin typeface="Times New Roman" panose="02020603050405020304" pitchFamily="18" charset="0"/>
                <a:cs typeface="Times New Roman" panose="02020603050405020304" pitchFamily="18" charset="0"/>
              </a:rPr>
              <a:t>Estimated valuation of $4 billion based on limited data and hardware focus.</a:t>
            </a:r>
          </a:p>
        </p:txBody>
      </p:sp>
      <p:sp>
        <p:nvSpPr>
          <p:cNvPr id="43" name="TextBox 42">
            <a:extLst>
              <a:ext uri="{FF2B5EF4-FFF2-40B4-BE49-F238E27FC236}">
                <a16:creationId xmlns:a16="http://schemas.microsoft.com/office/drawing/2014/main" id="{B6DA8F00-EF51-53BD-3054-787ED00EEE3E}"/>
              </a:ext>
            </a:extLst>
          </p:cNvPr>
          <p:cNvSpPr txBox="1"/>
          <p:nvPr/>
        </p:nvSpPr>
        <p:spPr>
          <a:xfrm>
            <a:off x="4123984" y="5986845"/>
            <a:ext cx="3871959" cy="738664"/>
          </a:xfrm>
          <a:prstGeom prst="rect">
            <a:avLst/>
          </a:prstGeom>
          <a:noFill/>
        </p:spPr>
        <p:txBody>
          <a:bodyPr wrap="square" rtlCol="0">
            <a:spAutoFit/>
          </a:bodyPr>
          <a:lstStyle/>
          <a:p>
            <a:r>
              <a:rPr lang="en-GB" sz="1400" b="1">
                <a:latin typeface="Times New Roman" panose="02020603050405020304" pitchFamily="18" charset="0"/>
                <a:cs typeface="Times New Roman" panose="02020603050405020304" pitchFamily="18" charset="0"/>
              </a:rPr>
              <a:t>Market Valuation: </a:t>
            </a:r>
            <a:r>
              <a:rPr lang="en-GB" sz="1400">
                <a:latin typeface="Times New Roman" panose="02020603050405020304" pitchFamily="18" charset="0"/>
                <a:cs typeface="Times New Roman" panose="02020603050405020304" pitchFamily="18" charset="0"/>
              </a:rPr>
              <a:t>. Current market capitalization around $3 billion reflects lower but established revenue stream.</a:t>
            </a:r>
          </a:p>
        </p:txBody>
      </p:sp>
      <p:sp>
        <p:nvSpPr>
          <p:cNvPr id="44" name="TextBox 43">
            <a:extLst>
              <a:ext uri="{FF2B5EF4-FFF2-40B4-BE49-F238E27FC236}">
                <a16:creationId xmlns:a16="http://schemas.microsoft.com/office/drawing/2014/main" id="{10B71717-B588-F651-7CCC-30D415C35D30}"/>
              </a:ext>
            </a:extLst>
          </p:cNvPr>
          <p:cNvSpPr txBox="1"/>
          <p:nvPr/>
        </p:nvSpPr>
        <p:spPr>
          <a:xfrm>
            <a:off x="8521777" y="3808808"/>
            <a:ext cx="2958319" cy="338554"/>
          </a:xfrm>
          <a:prstGeom prst="rect">
            <a:avLst/>
          </a:prstGeom>
          <a:noFill/>
        </p:spPr>
        <p:txBody>
          <a:bodyPr wrap="square" rtlCol="0">
            <a:spAutoFit/>
          </a:bodyPr>
          <a:lstStyle/>
          <a:p>
            <a:pPr algn="ctr"/>
            <a:r>
              <a:rPr lang="en-GB" sz="1600" b="1" u="sng">
                <a:latin typeface="Times New Roman" panose="02020603050405020304" pitchFamily="18" charset="0"/>
                <a:cs typeface="Times New Roman" panose="02020603050405020304" pitchFamily="18" charset="0"/>
              </a:rPr>
              <a:t>Conclusion</a:t>
            </a:r>
            <a:endParaRPr lang="en-IN" sz="1600" b="1" u="sng">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6D5BC475-897B-07F2-71E5-6909ADD31A93}"/>
              </a:ext>
            </a:extLst>
          </p:cNvPr>
          <p:cNvSpPr txBox="1"/>
          <p:nvPr/>
        </p:nvSpPr>
        <p:spPr>
          <a:xfrm>
            <a:off x="8006654" y="4190020"/>
            <a:ext cx="3926849" cy="2292935"/>
          </a:xfrm>
          <a:prstGeom prst="rect">
            <a:avLst/>
          </a:prstGeom>
          <a:noFill/>
        </p:spPr>
        <p:txBody>
          <a:bodyPr wrap="square" rtlCol="0">
            <a:spAutoFit/>
          </a:bodyPr>
          <a:lstStyle/>
          <a:p>
            <a:pPr marL="285750" indent="-180000" algn="just">
              <a:buSzPct val="140000"/>
              <a:buFont typeface="Arial" panose="020B0604020202020204" pitchFamily="34" charset="0"/>
              <a:buChar char="•"/>
            </a:pPr>
            <a:r>
              <a:rPr lang="en-GB" sz="1300" b="1">
                <a:latin typeface="Times New Roman" panose="02020603050405020304" pitchFamily="18" charset="0"/>
                <a:cs typeface="Times New Roman" panose="02020603050405020304" pitchFamily="18" charset="0"/>
              </a:rPr>
              <a:t>Technology:</a:t>
            </a:r>
            <a:r>
              <a:rPr lang="en-GB" sz="1300">
                <a:latin typeface="Times New Roman" panose="02020603050405020304" pitchFamily="18" charset="0"/>
                <a:cs typeface="Times New Roman" panose="02020603050405020304" pitchFamily="18" charset="0"/>
              </a:rPr>
              <a:t> </a:t>
            </a:r>
            <a:r>
              <a:rPr lang="en-GB" sz="1300" err="1">
                <a:latin typeface="Times New Roman" panose="02020603050405020304" pitchFamily="18" charset="0"/>
                <a:cs typeface="Times New Roman" panose="02020603050405020304" pitchFamily="18" charset="0"/>
              </a:rPr>
              <a:t>Cerebras</a:t>
            </a:r>
            <a:r>
              <a:rPr lang="en-GB" sz="1300">
                <a:latin typeface="Times New Roman" panose="02020603050405020304" pitchFamily="18" charset="0"/>
                <a:cs typeface="Times New Roman" panose="02020603050405020304" pitchFamily="18" charset="0"/>
              </a:rPr>
              <a:t> offers a unique and potentially game-changing architecture, while </a:t>
            </a:r>
            <a:r>
              <a:rPr lang="en-GB" sz="1300" err="1">
                <a:latin typeface="Times New Roman" panose="02020603050405020304" pitchFamily="18" charset="0"/>
                <a:cs typeface="Times New Roman" panose="02020603050405020304" pitchFamily="18" charset="0"/>
              </a:rPr>
              <a:t>Graphcore</a:t>
            </a:r>
            <a:r>
              <a:rPr lang="en-GB" sz="1300">
                <a:latin typeface="Times New Roman" panose="02020603050405020304" pitchFamily="18" charset="0"/>
                <a:cs typeface="Times New Roman" panose="02020603050405020304" pitchFamily="18" charset="0"/>
              </a:rPr>
              <a:t> provides a more mature and flexible solution.</a:t>
            </a:r>
          </a:p>
          <a:p>
            <a:pPr marL="285750" indent="-180000" algn="just">
              <a:buSzPct val="140000"/>
              <a:buFont typeface="Arial" panose="020B0604020202020204" pitchFamily="34" charset="0"/>
              <a:buChar char="•"/>
            </a:pPr>
            <a:r>
              <a:rPr lang="en-GB" sz="1300" b="1">
                <a:latin typeface="Times New Roman" panose="02020603050405020304" pitchFamily="18" charset="0"/>
                <a:cs typeface="Times New Roman" panose="02020603050405020304" pitchFamily="18" charset="0"/>
              </a:rPr>
              <a:t>Financial Viability</a:t>
            </a:r>
            <a:r>
              <a:rPr lang="en-GB" sz="1300">
                <a:latin typeface="Times New Roman" panose="02020603050405020304" pitchFamily="18" charset="0"/>
                <a:cs typeface="Times New Roman" panose="02020603050405020304" pitchFamily="18" charset="0"/>
              </a:rPr>
              <a:t>: </a:t>
            </a:r>
            <a:r>
              <a:rPr lang="en-GB" sz="1300" err="1">
                <a:latin typeface="Times New Roman" panose="02020603050405020304" pitchFamily="18" charset="0"/>
                <a:cs typeface="Times New Roman" panose="02020603050405020304" pitchFamily="18" charset="0"/>
              </a:rPr>
              <a:t>Graphcore</a:t>
            </a:r>
            <a:r>
              <a:rPr lang="en-GB" sz="1300">
                <a:latin typeface="Times New Roman" panose="02020603050405020304" pitchFamily="18" charset="0"/>
                <a:cs typeface="Times New Roman" panose="02020603050405020304" pitchFamily="18" charset="0"/>
              </a:rPr>
              <a:t> appears more affordable and has near-term profitability potential, while </a:t>
            </a:r>
            <a:r>
              <a:rPr lang="en-GB" sz="1300" err="1">
                <a:latin typeface="Times New Roman" panose="02020603050405020304" pitchFamily="18" charset="0"/>
                <a:cs typeface="Times New Roman" panose="02020603050405020304" pitchFamily="18" charset="0"/>
              </a:rPr>
              <a:t>Cerebras</a:t>
            </a:r>
            <a:r>
              <a:rPr lang="en-GB" sz="1300">
                <a:latin typeface="Times New Roman" panose="02020603050405020304" pitchFamily="18" charset="0"/>
                <a:cs typeface="Times New Roman" panose="02020603050405020304" pitchFamily="18" charset="0"/>
              </a:rPr>
              <a:t> carries higher risks but could offer significant long-term value if successful.</a:t>
            </a:r>
          </a:p>
          <a:p>
            <a:pPr marL="285750" indent="-180000" algn="just">
              <a:buSzPct val="140000"/>
              <a:buFont typeface="Arial" panose="020B0604020202020204" pitchFamily="34" charset="0"/>
              <a:buChar char="•"/>
            </a:pPr>
            <a:r>
              <a:rPr lang="en-GB" sz="1300" b="1">
                <a:latin typeface="Times New Roman" panose="02020603050405020304" pitchFamily="18" charset="0"/>
                <a:cs typeface="Times New Roman" panose="02020603050405020304" pitchFamily="18" charset="0"/>
              </a:rPr>
              <a:t>Risk Tolerance:</a:t>
            </a:r>
            <a:r>
              <a:rPr lang="en-GB" sz="1300">
                <a:latin typeface="Times New Roman" panose="02020603050405020304" pitchFamily="18" charset="0"/>
                <a:cs typeface="Times New Roman" panose="02020603050405020304" pitchFamily="18" charset="0"/>
              </a:rPr>
              <a:t> </a:t>
            </a:r>
            <a:r>
              <a:rPr lang="en-GB" sz="1300" err="1">
                <a:latin typeface="Times New Roman" panose="02020603050405020304" pitchFamily="18" charset="0"/>
                <a:cs typeface="Times New Roman" panose="02020603050405020304" pitchFamily="18" charset="0"/>
              </a:rPr>
              <a:t>Cerebras</a:t>
            </a:r>
            <a:r>
              <a:rPr lang="en-GB" sz="1300">
                <a:latin typeface="Times New Roman" panose="02020603050405020304" pitchFamily="18" charset="0"/>
                <a:cs typeface="Times New Roman" panose="02020603050405020304" pitchFamily="18" charset="0"/>
              </a:rPr>
              <a:t> involves greater financial and technological risk, while </a:t>
            </a:r>
            <a:r>
              <a:rPr lang="en-GB" sz="1300" err="1">
                <a:latin typeface="Times New Roman" panose="02020603050405020304" pitchFamily="18" charset="0"/>
                <a:cs typeface="Times New Roman" panose="02020603050405020304" pitchFamily="18" charset="0"/>
              </a:rPr>
              <a:t>Graphcore</a:t>
            </a:r>
            <a:r>
              <a:rPr lang="en-GB" sz="1300">
                <a:latin typeface="Times New Roman" panose="02020603050405020304" pitchFamily="18" charset="0"/>
                <a:cs typeface="Times New Roman" panose="02020603050405020304" pitchFamily="18" charset="0"/>
              </a:rPr>
              <a:t> presents a safer but potentially less impactful option.</a:t>
            </a:r>
            <a:endParaRPr lang="en-IN" sz="1300">
              <a:latin typeface="Times New Roman" panose="02020603050405020304" pitchFamily="18" charset="0"/>
              <a:cs typeface="Times New Roman" panose="02020603050405020304" pitchFamily="18" charset="0"/>
            </a:endParaRPr>
          </a:p>
        </p:txBody>
      </p:sp>
      <p:graphicFrame>
        <p:nvGraphicFramePr>
          <p:cNvPr id="12" name="Diagram 11">
            <a:extLst>
              <a:ext uri="{FF2B5EF4-FFF2-40B4-BE49-F238E27FC236}">
                <a16:creationId xmlns:a16="http://schemas.microsoft.com/office/drawing/2014/main" id="{B8BA3E58-6AD6-C422-EA0C-E24030449390}"/>
              </a:ext>
            </a:extLst>
          </p:cNvPr>
          <p:cNvGraphicFramePr/>
          <p:nvPr>
            <p:extLst>
              <p:ext uri="{D42A27DB-BD31-4B8C-83A1-F6EECF244321}">
                <p14:modId xmlns:p14="http://schemas.microsoft.com/office/powerpoint/2010/main" val="537707476"/>
              </p:ext>
            </p:extLst>
          </p:nvPr>
        </p:nvGraphicFramePr>
        <p:xfrm>
          <a:off x="0" y="0"/>
          <a:ext cx="12192000" cy="442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68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oordinate Axes and Coordinate Planes in Three Dimensional Space">
            <a:extLst>
              <a:ext uri="{FF2B5EF4-FFF2-40B4-BE49-F238E27FC236}">
                <a16:creationId xmlns:a16="http://schemas.microsoft.com/office/drawing/2014/main" id="{E363D4A6-9055-5659-8EFC-1F0B20124C0C}"/>
              </a:ext>
            </a:extLst>
          </p:cNvPr>
          <p:cNvPicPr>
            <a:picLocks noChangeAspect="1"/>
          </p:cNvPicPr>
          <p:nvPr/>
        </p:nvPicPr>
        <p:blipFill rotWithShape="1">
          <a:blip r:embed="rId2"/>
          <a:srcRect t="720" r="17237" b="-285"/>
          <a:stretch/>
        </p:blipFill>
        <p:spPr>
          <a:xfrm>
            <a:off x="7902163" y="896178"/>
            <a:ext cx="4130597" cy="3396437"/>
          </a:xfrm>
          <a:prstGeom prst="rect">
            <a:avLst/>
          </a:prstGeom>
        </p:spPr>
      </p:pic>
      <p:sp>
        <p:nvSpPr>
          <p:cNvPr id="56" name="Rectangle: Rounded Corners 55">
            <a:extLst>
              <a:ext uri="{FF2B5EF4-FFF2-40B4-BE49-F238E27FC236}">
                <a16:creationId xmlns:a16="http://schemas.microsoft.com/office/drawing/2014/main" id="{C2D74B76-4C06-FF1B-698E-EB9BDE145638}"/>
              </a:ext>
            </a:extLst>
          </p:cNvPr>
          <p:cNvSpPr/>
          <p:nvPr/>
        </p:nvSpPr>
        <p:spPr>
          <a:xfrm>
            <a:off x="125195" y="3720132"/>
            <a:ext cx="8180165" cy="2652954"/>
          </a:xfrm>
          <a:prstGeom prst="roundRect">
            <a:avLst>
              <a:gd name="adj" fmla="val 11839"/>
            </a:avLst>
          </a:prstGeom>
          <a:solidFill>
            <a:schemeClr val="accent1">
              <a:lumMod val="20000"/>
              <a:lumOff val="80000"/>
            </a:schemeClr>
          </a:solidFill>
          <a:ln w="28575">
            <a:solidFill>
              <a:srgbClr val="4472C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Rounded Corners 53">
            <a:extLst>
              <a:ext uri="{FF2B5EF4-FFF2-40B4-BE49-F238E27FC236}">
                <a16:creationId xmlns:a16="http://schemas.microsoft.com/office/drawing/2014/main" id="{EAF9B9AB-7A4A-B5A9-D8C3-14AFEB519979}"/>
              </a:ext>
            </a:extLst>
          </p:cNvPr>
          <p:cNvSpPr/>
          <p:nvPr/>
        </p:nvSpPr>
        <p:spPr>
          <a:xfrm>
            <a:off x="2734380" y="4091237"/>
            <a:ext cx="2481718" cy="1857080"/>
          </a:xfrm>
          <a:prstGeom prst="roundRect">
            <a:avLst/>
          </a:prstGeom>
          <a:solidFill>
            <a:schemeClr val="accent1">
              <a:lumMod val="40000"/>
              <a:lumOff val="60000"/>
            </a:schemeClr>
          </a:solidFill>
          <a:ln>
            <a:noFill/>
          </a:ln>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Rounded Corners 62">
            <a:extLst>
              <a:ext uri="{FF2B5EF4-FFF2-40B4-BE49-F238E27FC236}">
                <a16:creationId xmlns:a16="http://schemas.microsoft.com/office/drawing/2014/main" id="{2BE3D613-450C-D4DD-7D12-22B93EC5A114}"/>
              </a:ext>
            </a:extLst>
          </p:cNvPr>
          <p:cNvSpPr/>
          <p:nvPr/>
        </p:nvSpPr>
        <p:spPr>
          <a:xfrm>
            <a:off x="8392687" y="4316818"/>
            <a:ext cx="3693315" cy="2056268"/>
          </a:xfrm>
          <a:prstGeom prst="roundRect">
            <a:avLst>
              <a:gd name="adj" fmla="val 9774"/>
            </a:avLst>
          </a:prstGeom>
          <a:noFill/>
          <a:ln w="19050">
            <a:solidFill>
              <a:srgbClr val="7030A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Picture 38" descr="A blue icon with a magnet and people&#10;&#10;Description automatically generated">
            <a:extLst>
              <a:ext uri="{FF2B5EF4-FFF2-40B4-BE49-F238E27FC236}">
                <a16:creationId xmlns:a16="http://schemas.microsoft.com/office/drawing/2014/main" id="{94BDD434-A5EF-EA21-A009-AF3ACE711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638" y="1259485"/>
            <a:ext cx="1137836" cy="886517"/>
          </a:xfrm>
          <a:prstGeom prst="rect">
            <a:avLst/>
          </a:prstGeom>
        </p:spPr>
      </p:pic>
      <p:pic>
        <p:nvPicPr>
          <p:cNvPr id="10" name="Picture 9" descr="A blue and green hands holding each other&#10;&#10;Description automatically generated">
            <a:extLst>
              <a:ext uri="{FF2B5EF4-FFF2-40B4-BE49-F238E27FC236}">
                <a16:creationId xmlns:a16="http://schemas.microsoft.com/office/drawing/2014/main" id="{53FB75AC-FB29-FAA3-71CC-6E103399E4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438" y="1276165"/>
            <a:ext cx="917801" cy="917801"/>
          </a:xfrm>
          <a:prstGeom prst="rect">
            <a:avLst/>
          </a:prstGeom>
        </p:spPr>
      </p:pic>
      <p:sp>
        <p:nvSpPr>
          <p:cNvPr id="4" name="TextBox 3">
            <a:extLst>
              <a:ext uri="{FF2B5EF4-FFF2-40B4-BE49-F238E27FC236}">
                <a16:creationId xmlns:a16="http://schemas.microsoft.com/office/drawing/2014/main" id="{21DFE95F-3C2E-7C8C-FBB4-96C6F7680392}"/>
              </a:ext>
            </a:extLst>
          </p:cNvPr>
          <p:cNvSpPr txBox="1"/>
          <p:nvPr/>
        </p:nvSpPr>
        <p:spPr>
          <a:xfrm>
            <a:off x="3824140" y="484914"/>
            <a:ext cx="4543721" cy="369332"/>
          </a:xfrm>
          <a:prstGeom prst="rect">
            <a:avLst/>
          </a:prstGeom>
          <a:noFill/>
        </p:spPr>
        <p:txBody>
          <a:bodyPr wrap="square" rtlCol="0">
            <a:spAutoFit/>
          </a:bodyPr>
          <a:lstStyle/>
          <a:p>
            <a:pPr algn="ctr"/>
            <a:r>
              <a:rPr lang="en-GB" b="1" i="1" u="sng"/>
              <a:t>Phase 3: Integration and Talent Retention</a:t>
            </a:r>
            <a:endParaRPr lang="en-IN" b="1" i="1" u="sng"/>
          </a:p>
        </p:txBody>
      </p:sp>
      <p:sp>
        <p:nvSpPr>
          <p:cNvPr id="7" name="Rectangle: Rounded Corners 6">
            <a:extLst>
              <a:ext uri="{FF2B5EF4-FFF2-40B4-BE49-F238E27FC236}">
                <a16:creationId xmlns:a16="http://schemas.microsoft.com/office/drawing/2014/main" id="{6FD01566-8E93-2CDE-343E-CF2A9F11B0F5}"/>
              </a:ext>
            </a:extLst>
          </p:cNvPr>
          <p:cNvSpPr/>
          <p:nvPr/>
        </p:nvSpPr>
        <p:spPr>
          <a:xfrm>
            <a:off x="172035" y="1264842"/>
            <a:ext cx="2666609" cy="2283615"/>
          </a:xfrm>
          <a:prstGeom prst="roundRect">
            <a:avLst>
              <a:gd name="adj" fmla="val 5077"/>
            </a:avLst>
          </a:prstGeom>
          <a:noFill/>
          <a:ln w="28575">
            <a:solidFill>
              <a:srgbClr val="4472C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A0B6894-88E1-A1A9-4EE3-C160B4FE5576}"/>
              </a:ext>
            </a:extLst>
          </p:cNvPr>
          <p:cNvSpPr txBox="1"/>
          <p:nvPr/>
        </p:nvSpPr>
        <p:spPr>
          <a:xfrm>
            <a:off x="326987" y="855122"/>
            <a:ext cx="2356701" cy="369332"/>
          </a:xfrm>
          <a:prstGeom prst="rect">
            <a:avLst/>
          </a:prstGeom>
          <a:noFill/>
        </p:spPr>
        <p:txBody>
          <a:bodyPr wrap="square" rtlCol="0">
            <a:spAutoFit/>
          </a:bodyPr>
          <a:lstStyle/>
          <a:p>
            <a:pPr algn="ctr"/>
            <a:r>
              <a:rPr lang="en-GB" b="1" i="1">
                <a:latin typeface="Times New Roman" panose="02020603050405020304" pitchFamily="18" charset="0"/>
                <a:cs typeface="Times New Roman" panose="02020603050405020304" pitchFamily="18" charset="0"/>
              </a:rPr>
              <a:t>Cultural Fit </a:t>
            </a:r>
            <a:endParaRPr lang="en-IN" b="1" i="1">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5A07BB7-9EAB-98BD-4ED2-9015FB25F23A}"/>
              </a:ext>
            </a:extLst>
          </p:cNvPr>
          <p:cNvSpPr txBox="1"/>
          <p:nvPr/>
        </p:nvSpPr>
        <p:spPr>
          <a:xfrm>
            <a:off x="172035" y="2055741"/>
            <a:ext cx="2476894" cy="1492716"/>
          </a:xfrm>
          <a:prstGeom prst="rect">
            <a:avLst/>
          </a:prstGeom>
          <a:noFill/>
        </p:spPr>
        <p:txBody>
          <a:bodyPr wrap="square" rtlCol="0">
            <a:spAutoFit/>
          </a:bodyPr>
          <a:lstStyle/>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Assess the extent of alignment between OpenAI's culture and that of target company. </a:t>
            </a:r>
          </a:p>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Prioritize the startup with a cultural fit that enhances collaboration.</a:t>
            </a:r>
            <a:endParaRPr lang="en-IN" sz="130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8E177134-C162-3460-B550-F7933D5F96AA}"/>
              </a:ext>
            </a:extLst>
          </p:cNvPr>
          <p:cNvSpPr txBox="1"/>
          <p:nvPr/>
        </p:nvSpPr>
        <p:spPr>
          <a:xfrm>
            <a:off x="2734380" y="854765"/>
            <a:ext cx="3123809" cy="369332"/>
          </a:xfrm>
          <a:prstGeom prst="rect">
            <a:avLst/>
          </a:prstGeom>
          <a:noFill/>
        </p:spPr>
        <p:txBody>
          <a:bodyPr wrap="square" lIns="91440" tIns="45720" rIns="91440" bIns="45720" rtlCol="0" anchor="t">
            <a:spAutoFit/>
          </a:bodyPr>
          <a:lstStyle/>
          <a:p>
            <a:pPr algn="ctr"/>
            <a:r>
              <a:rPr lang="en-GB" b="1" i="1">
                <a:latin typeface="Times New Roman"/>
                <a:cs typeface="Times New Roman"/>
              </a:rPr>
              <a:t>Technological Integration </a:t>
            </a:r>
            <a:endParaRPr lang="en-IN" b="1" i="1">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51B41731-229C-0FD5-91C5-AE24C1093B17}"/>
              </a:ext>
            </a:extLst>
          </p:cNvPr>
          <p:cNvSpPr/>
          <p:nvPr/>
        </p:nvSpPr>
        <p:spPr>
          <a:xfrm>
            <a:off x="2973367" y="1264842"/>
            <a:ext cx="2764807" cy="2283615"/>
          </a:xfrm>
          <a:prstGeom prst="roundRect">
            <a:avLst>
              <a:gd name="adj" fmla="val 2600"/>
            </a:avLst>
          </a:prstGeom>
          <a:noFill/>
          <a:ln w="28575">
            <a:solidFill>
              <a:srgbClr val="4472C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423412B8-D3FD-931A-A20B-724F9C8AE154}"/>
              </a:ext>
            </a:extLst>
          </p:cNvPr>
          <p:cNvSpPr txBox="1"/>
          <p:nvPr/>
        </p:nvSpPr>
        <p:spPr>
          <a:xfrm>
            <a:off x="2838642" y="2055741"/>
            <a:ext cx="2899532" cy="1492716"/>
          </a:xfrm>
          <a:prstGeom prst="rect">
            <a:avLst/>
          </a:prstGeom>
          <a:noFill/>
        </p:spPr>
        <p:txBody>
          <a:bodyPr wrap="square" rtlCol="0">
            <a:spAutoFit/>
          </a:bodyPr>
          <a:lstStyle/>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Evaluate the compatibility and synergies of each startup's technology with OpenAI's systems. </a:t>
            </a:r>
          </a:p>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Prioritize the startup with a technology that seamlessly integrates into OpenAI's infrastructure.</a:t>
            </a:r>
            <a:endParaRPr lang="en-IN" sz="1300">
              <a:latin typeface="Times New Roman" panose="02020603050405020304" pitchFamily="18" charset="0"/>
              <a:cs typeface="Times New Roman" panose="02020603050405020304" pitchFamily="18" charset="0"/>
            </a:endParaRPr>
          </a:p>
        </p:txBody>
      </p:sp>
      <p:pic>
        <p:nvPicPr>
          <p:cNvPr id="23" name="Picture 22" descr="A computer hardware with many dots and lines&#10;&#10;Description automatically generated with medium confidence">
            <a:extLst>
              <a:ext uri="{FF2B5EF4-FFF2-40B4-BE49-F238E27FC236}">
                <a16:creationId xmlns:a16="http://schemas.microsoft.com/office/drawing/2014/main" id="{18EB0167-A9B1-8B87-79FF-1904701B6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3195" y="1324943"/>
            <a:ext cx="710425" cy="710425"/>
          </a:xfrm>
          <a:prstGeom prst="rect">
            <a:avLst/>
          </a:prstGeom>
        </p:spPr>
      </p:pic>
      <p:sp>
        <p:nvSpPr>
          <p:cNvPr id="24" name="Rectangle: Rounded Corners 23">
            <a:extLst>
              <a:ext uri="{FF2B5EF4-FFF2-40B4-BE49-F238E27FC236}">
                <a16:creationId xmlns:a16="http://schemas.microsoft.com/office/drawing/2014/main" id="{E36FDD00-97F8-4C2C-601B-3BC2CAE23DBF}"/>
              </a:ext>
            </a:extLst>
          </p:cNvPr>
          <p:cNvSpPr/>
          <p:nvPr/>
        </p:nvSpPr>
        <p:spPr>
          <a:xfrm>
            <a:off x="5872897" y="1264842"/>
            <a:ext cx="2413266" cy="2283615"/>
          </a:xfrm>
          <a:prstGeom prst="roundRect">
            <a:avLst>
              <a:gd name="adj" fmla="val 2600"/>
            </a:avLst>
          </a:prstGeom>
          <a:noFill/>
          <a:ln w="28575">
            <a:solidFill>
              <a:srgbClr val="4472C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538877B7-BA7E-20B3-5EC1-6DA349C58450}"/>
              </a:ext>
            </a:extLst>
          </p:cNvPr>
          <p:cNvSpPr txBox="1"/>
          <p:nvPr/>
        </p:nvSpPr>
        <p:spPr>
          <a:xfrm>
            <a:off x="5701252" y="864549"/>
            <a:ext cx="2666609" cy="369332"/>
          </a:xfrm>
          <a:prstGeom prst="rect">
            <a:avLst/>
          </a:prstGeom>
          <a:noFill/>
        </p:spPr>
        <p:txBody>
          <a:bodyPr wrap="square" rtlCol="0">
            <a:spAutoFit/>
          </a:bodyPr>
          <a:lstStyle/>
          <a:p>
            <a:pPr algn="ctr"/>
            <a:r>
              <a:rPr lang="en-GB" b="1" i="1">
                <a:latin typeface="Times New Roman" panose="02020603050405020304" pitchFamily="18" charset="0"/>
                <a:cs typeface="Times New Roman" panose="02020603050405020304" pitchFamily="18" charset="0"/>
              </a:rPr>
              <a:t>Talent Retention </a:t>
            </a:r>
            <a:endParaRPr lang="en-IN" b="1" i="1">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BF98938D-88D8-026E-B0A8-12F7E9515971}"/>
              </a:ext>
            </a:extLst>
          </p:cNvPr>
          <p:cNvSpPr txBox="1"/>
          <p:nvPr/>
        </p:nvSpPr>
        <p:spPr>
          <a:xfrm>
            <a:off x="5738174" y="2074130"/>
            <a:ext cx="2547989" cy="1292662"/>
          </a:xfrm>
          <a:prstGeom prst="rect">
            <a:avLst/>
          </a:prstGeom>
          <a:noFill/>
        </p:spPr>
        <p:txBody>
          <a:bodyPr wrap="square" rtlCol="0">
            <a:spAutoFit/>
          </a:bodyPr>
          <a:lstStyle/>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Identify the startup with a talent retention strategy that aligns with OpenAI's goals.</a:t>
            </a:r>
          </a:p>
          <a:p>
            <a:pPr marL="285750" indent="-180000" algn="just">
              <a:buSzPct val="140000"/>
              <a:buFont typeface="Arial" panose="020B0604020202020204" pitchFamily="34" charset="0"/>
              <a:buChar char="•"/>
            </a:pPr>
            <a:r>
              <a:rPr lang="en-GB" sz="1300">
                <a:latin typeface="Times New Roman" panose="02020603050405020304" pitchFamily="18" charset="0"/>
                <a:cs typeface="Times New Roman" panose="02020603050405020304" pitchFamily="18" charset="0"/>
              </a:rPr>
              <a:t>Prioritize the startup with key personnel critical for achieving OpenAI's objectives.</a:t>
            </a:r>
            <a:endParaRPr lang="en-IN" sz="1300">
              <a:latin typeface="Times New Roman" panose="02020603050405020304" pitchFamily="18" charset="0"/>
              <a:cs typeface="Times New Roman" panose="02020603050405020304" pitchFamily="18" charset="0"/>
            </a:endParaRPr>
          </a:p>
        </p:txBody>
      </p:sp>
      <p:sp>
        <p:nvSpPr>
          <p:cNvPr id="50" name="Rectangle 49">
            <a:extLst>
              <a:ext uri="{FF2B5EF4-FFF2-40B4-BE49-F238E27FC236}">
                <a16:creationId xmlns:a16="http://schemas.microsoft.com/office/drawing/2014/main" id="{055B5EF9-887D-9206-DFDC-4602D351DABC}"/>
              </a:ext>
            </a:extLst>
          </p:cNvPr>
          <p:cNvSpPr/>
          <p:nvPr/>
        </p:nvSpPr>
        <p:spPr>
          <a:xfrm>
            <a:off x="10692288" y="2670175"/>
            <a:ext cx="1168400" cy="487680"/>
          </a:xfrm>
          <a:prstGeom prst="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21B3576D-0CBC-052D-14FD-8CF5EE0D6291}"/>
              </a:ext>
            </a:extLst>
          </p:cNvPr>
          <p:cNvSpPr/>
          <p:nvPr/>
        </p:nvSpPr>
        <p:spPr>
          <a:xfrm>
            <a:off x="9217660" y="913296"/>
            <a:ext cx="1413123" cy="564984"/>
          </a:xfrm>
          <a:prstGeom prst="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8CA08E3E-525A-F78C-948B-BD0AF3691DD5}"/>
              </a:ext>
            </a:extLst>
          </p:cNvPr>
          <p:cNvSpPr/>
          <p:nvPr/>
        </p:nvSpPr>
        <p:spPr>
          <a:xfrm>
            <a:off x="8638540" y="3096577"/>
            <a:ext cx="1402080" cy="487680"/>
          </a:xfrm>
          <a:prstGeom prst="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DD0DF736-0FB6-1721-EE35-9091766A0B6E}"/>
              </a:ext>
            </a:extLst>
          </p:cNvPr>
          <p:cNvSpPr txBox="1"/>
          <p:nvPr/>
        </p:nvSpPr>
        <p:spPr>
          <a:xfrm>
            <a:off x="8639969" y="3102451"/>
            <a:ext cx="14224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200">
                <a:latin typeface="Times New Roman"/>
                <a:cs typeface="Calibri"/>
              </a:rPr>
              <a:t>Talent Retention</a:t>
            </a:r>
            <a:endParaRPr lang="en-US"/>
          </a:p>
          <a:p>
            <a:pPr algn="ctr"/>
            <a:r>
              <a:rPr lang="en-GB" sz="1200">
                <a:latin typeface="Times New Roman"/>
                <a:cs typeface="Calibri"/>
              </a:rPr>
              <a:t>(High)</a:t>
            </a:r>
          </a:p>
        </p:txBody>
      </p:sp>
      <p:sp>
        <p:nvSpPr>
          <p:cNvPr id="58" name="TextBox 57">
            <a:extLst>
              <a:ext uri="{FF2B5EF4-FFF2-40B4-BE49-F238E27FC236}">
                <a16:creationId xmlns:a16="http://schemas.microsoft.com/office/drawing/2014/main" id="{BA9EF147-539E-DEAD-F64E-DE2A28AF2787}"/>
              </a:ext>
            </a:extLst>
          </p:cNvPr>
          <p:cNvSpPr txBox="1"/>
          <p:nvPr/>
        </p:nvSpPr>
        <p:spPr>
          <a:xfrm>
            <a:off x="9251343" y="910093"/>
            <a:ext cx="13843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200">
                <a:latin typeface="Times New Roman"/>
                <a:cs typeface="Times New Roman"/>
              </a:rPr>
              <a:t>Technological Integration</a:t>
            </a:r>
            <a:endParaRPr lang="en-US"/>
          </a:p>
          <a:p>
            <a:pPr algn="ctr"/>
            <a:r>
              <a:rPr lang="en-GB" sz="1200">
                <a:latin typeface="Times New Roman"/>
                <a:cs typeface="Times New Roman"/>
              </a:rPr>
              <a:t>(High)</a:t>
            </a:r>
          </a:p>
        </p:txBody>
      </p:sp>
      <p:sp>
        <p:nvSpPr>
          <p:cNvPr id="59" name="TextBox 58">
            <a:extLst>
              <a:ext uri="{FF2B5EF4-FFF2-40B4-BE49-F238E27FC236}">
                <a16:creationId xmlns:a16="http://schemas.microsoft.com/office/drawing/2014/main" id="{840A5D76-1F75-CFAF-74E6-4C52F927CF27}"/>
              </a:ext>
            </a:extLst>
          </p:cNvPr>
          <p:cNvSpPr txBox="1"/>
          <p:nvPr/>
        </p:nvSpPr>
        <p:spPr>
          <a:xfrm>
            <a:off x="10633869" y="2622549"/>
            <a:ext cx="1267460" cy="471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200">
                <a:latin typeface="Times New Roman"/>
                <a:cs typeface="Times New Roman"/>
              </a:rPr>
              <a:t>Cultural Fit</a:t>
            </a:r>
            <a:endParaRPr lang="en-US"/>
          </a:p>
          <a:p>
            <a:pPr algn="ctr"/>
            <a:r>
              <a:rPr lang="en-GB" sz="1200">
                <a:latin typeface="Times New Roman"/>
                <a:cs typeface="Times New Roman"/>
              </a:rPr>
              <a:t>(High)</a:t>
            </a:r>
          </a:p>
        </p:txBody>
      </p:sp>
      <p:sp>
        <p:nvSpPr>
          <p:cNvPr id="60" name="Rectangle: Rounded Corners 59">
            <a:extLst>
              <a:ext uri="{FF2B5EF4-FFF2-40B4-BE49-F238E27FC236}">
                <a16:creationId xmlns:a16="http://schemas.microsoft.com/office/drawing/2014/main" id="{2B4FCA59-C508-2E92-71DB-BE2708126900}"/>
              </a:ext>
            </a:extLst>
          </p:cNvPr>
          <p:cNvSpPr/>
          <p:nvPr/>
        </p:nvSpPr>
        <p:spPr>
          <a:xfrm>
            <a:off x="8372256" y="909967"/>
            <a:ext cx="3713746" cy="3340255"/>
          </a:xfrm>
          <a:prstGeom prst="roundRect">
            <a:avLst>
              <a:gd name="adj" fmla="val 5422"/>
            </a:avLst>
          </a:prstGeom>
          <a:noFill/>
          <a:ln w="19050">
            <a:solidFill>
              <a:srgbClr val="7030A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TextBox 61">
            <a:extLst>
              <a:ext uri="{FF2B5EF4-FFF2-40B4-BE49-F238E27FC236}">
                <a16:creationId xmlns:a16="http://schemas.microsoft.com/office/drawing/2014/main" id="{DCF85A66-DF91-CDC0-179C-535BE5566843}"/>
              </a:ext>
            </a:extLst>
          </p:cNvPr>
          <p:cNvSpPr txBox="1"/>
          <p:nvPr/>
        </p:nvSpPr>
        <p:spPr>
          <a:xfrm>
            <a:off x="9129023" y="4140962"/>
            <a:ext cx="2403051" cy="400110"/>
          </a:xfrm>
          <a:prstGeom prst="rect">
            <a:avLst/>
          </a:prstGeom>
          <a:ln w="28575"/>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b="1" i="1">
                <a:latin typeface="Times New Roman"/>
                <a:cs typeface="Times New Roman"/>
              </a:rPr>
              <a:t>Evaluation Matrix</a:t>
            </a:r>
            <a:endParaRPr lang="en-GB" sz="2000" b="1" i="1">
              <a:latin typeface="Times New Roman"/>
              <a:cs typeface="Calibri" panose="020F0502020204030204"/>
            </a:endParaRPr>
          </a:p>
        </p:txBody>
      </p:sp>
      <p:sp>
        <p:nvSpPr>
          <p:cNvPr id="64" name="TextBox 63">
            <a:extLst>
              <a:ext uri="{FF2B5EF4-FFF2-40B4-BE49-F238E27FC236}">
                <a16:creationId xmlns:a16="http://schemas.microsoft.com/office/drawing/2014/main" id="{62D4B0BD-5FEA-5114-5F28-7FA94BB06F51}"/>
              </a:ext>
            </a:extLst>
          </p:cNvPr>
          <p:cNvSpPr txBox="1"/>
          <p:nvPr/>
        </p:nvSpPr>
        <p:spPr>
          <a:xfrm>
            <a:off x="8699500" y="4679185"/>
            <a:ext cx="289733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1400">
                <a:latin typeface="Times New Roman"/>
                <a:ea typeface="+mn-lt"/>
                <a:cs typeface="+mn-lt"/>
              </a:rPr>
              <a:t>Scale: 1(low) to 5(high)</a:t>
            </a:r>
            <a:endParaRPr lang="en-US">
              <a:latin typeface="Times New Roman"/>
              <a:cs typeface="Times New Roman"/>
            </a:endParaRPr>
          </a:p>
          <a:p>
            <a:pPr marL="285750" indent="-285750">
              <a:buFont typeface="Arial"/>
              <a:buChar char="•"/>
            </a:pPr>
            <a:r>
              <a:rPr lang="en-GB" sz="1400">
                <a:latin typeface="Times New Roman"/>
                <a:cs typeface="Times New Roman"/>
              </a:rPr>
              <a:t>Assign rating to Firms based on criteria using Data and analysis</a:t>
            </a:r>
          </a:p>
          <a:p>
            <a:pPr marL="285750" indent="-285750">
              <a:buFont typeface="Arial"/>
              <a:buChar char="•"/>
            </a:pPr>
            <a:r>
              <a:rPr lang="en-GB" sz="1400">
                <a:latin typeface="Times New Roman"/>
                <a:cs typeface="Times New Roman"/>
              </a:rPr>
              <a:t>Weight the criteria according to their relative importance and impact on the decision using fractions</a:t>
            </a:r>
            <a:endParaRPr lang="en-GB"/>
          </a:p>
          <a:p>
            <a:endParaRPr lang="en-GB" sz="1400">
              <a:latin typeface="Times New Roman"/>
              <a:cs typeface="Calibri" panose="020F0502020204030204"/>
            </a:endParaRPr>
          </a:p>
        </p:txBody>
      </p:sp>
      <p:grpSp>
        <p:nvGrpSpPr>
          <p:cNvPr id="38" name="Group 37">
            <a:extLst>
              <a:ext uri="{FF2B5EF4-FFF2-40B4-BE49-F238E27FC236}">
                <a16:creationId xmlns:a16="http://schemas.microsoft.com/office/drawing/2014/main" id="{803209AC-9E56-253B-3C4A-116B6131E276}"/>
              </a:ext>
            </a:extLst>
          </p:cNvPr>
          <p:cNvGrpSpPr/>
          <p:nvPr/>
        </p:nvGrpSpPr>
        <p:grpSpPr>
          <a:xfrm>
            <a:off x="103697" y="3729464"/>
            <a:ext cx="2476893" cy="2432290"/>
            <a:chOff x="241037" y="3981448"/>
            <a:chExt cx="2476893" cy="2432290"/>
          </a:xfrm>
        </p:grpSpPr>
        <p:grpSp>
          <p:nvGrpSpPr>
            <p:cNvPr id="15" name="Google Shape;825;p59">
              <a:extLst>
                <a:ext uri="{FF2B5EF4-FFF2-40B4-BE49-F238E27FC236}">
                  <a16:creationId xmlns:a16="http://schemas.microsoft.com/office/drawing/2014/main" id="{331FF400-239B-A0EA-2344-0BCEC9F0CDBE}"/>
                </a:ext>
              </a:extLst>
            </p:cNvPr>
            <p:cNvGrpSpPr/>
            <p:nvPr/>
          </p:nvGrpSpPr>
          <p:grpSpPr>
            <a:xfrm rot="2442517">
              <a:off x="241037" y="3981448"/>
              <a:ext cx="2476893" cy="2432290"/>
              <a:chOff x="4815575" y="1416800"/>
              <a:chExt cx="73750" cy="71400"/>
            </a:xfrm>
            <a:solidFill>
              <a:schemeClr val="accent2">
                <a:lumMod val="75000"/>
              </a:schemeClr>
            </a:solidFill>
          </p:grpSpPr>
          <p:sp>
            <p:nvSpPr>
              <p:cNvPr id="18" name="Google Shape;826;p59">
                <a:extLst>
                  <a:ext uri="{FF2B5EF4-FFF2-40B4-BE49-F238E27FC236}">
                    <a16:creationId xmlns:a16="http://schemas.microsoft.com/office/drawing/2014/main" id="{6E0ED12A-CDD3-247B-8AA1-B184A9DC5626}"/>
                  </a:ext>
                </a:extLst>
              </p:cNvPr>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grpFill/>
              <a:ln w="9525" cap="flat" cmpd="sng">
                <a:solidFill>
                  <a:srgbClr val="A5B7C6"/>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0" name="Google Shape;827;p59">
                <a:extLst>
                  <a:ext uri="{FF2B5EF4-FFF2-40B4-BE49-F238E27FC236}">
                    <a16:creationId xmlns:a16="http://schemas.microsoft.com/office/drawing/2014/main" id="{1C13FEC7-2DE5-4756-2DDB-C59A7CFBCEA5}"/>
                  </a:ext>
                </a:extLst>
              </p:cNvPr>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grp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2" name="Google Shape;828;p59">
                <a:extLst>
                  <a:ext uri="{FF2B5EF4-FFF2-40B4-BE49-F238E27FC236}">
                    <a16:creationId xmlns:a16="http://schemas.microsoft.com/office/drawing/2014/main" id="{268717BE-B451-4588-B23E-A6AEBDF2CB96}"/>
                  </a:ext>
                </a:extLst>
              </p:cNvPr>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grpFill/>
              <a:ln w="9525" cap="flat" cmpd="sng">
                <a:solidFill>
                  <a:srgbClr val="5F7D95"/>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grpSp>
          <p:nvGrpSpPr>
            <p:cNvPr id="33" name="Group 32">
              <a:extLst>
                <a:ext uri="{FF2B5EF4-FFF2-40B4-BE49-F238E27FC236}">
                  <a16:creationId xmlns:a16="http://schemas.microsoft.com/office/drawing/2014/main" id="{84FA7E3F-0C79-A3DC-2980-BFB0132681F0}"/>
                </a:ext>
              </a:extLst>
            </p:cNvPr>
            <p:cNvGrpSpPr/>
            <p:nvPr/>
          </p:nvGrpSpPr>
          <p:grpSpPr>
            <a:xfrm rot="1878008">
              <a:off x="574463" y="4365892"/>
              <a:ext cx="1861747" cy="1878131"/>
              <a:chOff x="634059" y="4316662"/>
              <a:chExt cx="1861747" cy="1878131"/>
            </a:xfrm>
          </p:grpSpPr>
          <p:sp>
            <p:nvSpPr>
              <p:cNvPr id="29" name="TextBox 28">
                <a:extLst>
                  <a:ext uri="{FF2B5EF4-FFF2-40B4-BE49-F238E27FC236}">
                    <a16:creationId xmlns:a16="http://schemas.microsoft.com/office/drawing/2014/main" id="{3B9AB851-96B4-9DD9-E250-748326B4531E}"/>
                  </a:ext>
                </a:extLst>
              </p:cNvPr>
              <p:cNvSpPr txBox="1"/>
              <p:nvPr/>
            </p:nvSpPr>
            <p:spPr>
              <a:xfrm rot="2167794">
                <a:off x="684558" y="4339018"/>
                <a:ext cx="1800000" cy="1800000"/>
              </a:xfrm>
              <a:prstGeom prst="rect">
                <a:avLst/>
              </a:prstGeom>
              <a:noFill/>
            </p:spPr>
            <p:txBody>
              <a:bodyPr wrap="square" rtlCol="0">
                <a:prstTxWarp prst="textCircle">
                  <a:avLst>
                    <a:gd name="adj" fmla="val 8012395"/>
                  </a:avLst>
                </a:prstTxWarp>
                <a:spAutoFit/>
              </a:bodyPr>
              <a:lstStyle/>
              <a:p>
                <a:r>
                  <a:rPr lang="en-GB" b="1">
                    <a:solidFill>
                      <a:schemeClr val="bg1"/>
                    </a:solidFill>
                  </a:rPr>
                  <a:t>Conduct Surveys</a:t>
                </a:r>
                <a:endParaRPr lang="en-IN" b="1">
                  <a:solidFill>
                    <a:schemeClr val="bg1"/>
                  </a:solidFill>
                </a:endParaRPr>
              </a:p>
            </p:txBody>
          </p:sp>
          <p:sp>
            <p:nvSpPr>
              <p:cNvPr id="30" name="TextBox 29">
                <a:extLst>
                  <a:ext uri="{FF2B5EF4-FFF2-40B4-BE49-F238E27FC236}">
                    <a16:creationId xmlns:a16="http://schemas.microsoft.com/office/drawing/2014/main" id="{7BC57C96-9A2C-3963-AEC6-C63BF6FDFE8F}"/>
                  </a:ext>
                </a:extLst>
              </p:cNvPr>
              <p:cNvSpPr txBox="1"/>
              <p:nvPr/>
            </p:nvSpPr>
            <p:spPr>
              <a:xfrm rot="9976272">
                <a:off x="695806" y="4316662"/>
                <a:ext cx="1800000" cy="1800000"/>
              </a:xfrm>
              <a:prstGeom prst="rect">
                <a:avLst/>
              </a:prstGeom>
              <a:noFill/>
            </p:spPr>
            <p:txBody>
              <a:bodyPr wrap="square" rtlCol="0">
                <a:prstTxWarp prst="textCircle">
                  <a:avLst>
                    <a:gd name="adj" fmla="val 8012395"/>
                  </a:avLst>
                </a:prstTxWarp>
                <a:spAutoFit/>
              </a:bodyPr>
              <a:lstStyle/>
              <a:p>
                <a:pPr algn="ctr"/>
                <a:r>
                  <a:rPr lang="en-GB" b="1">
                    <a:solidFill>
                      <a:schemeClr val="bg1"/>
                    </a:solidFill>
                  </a:rPr>
                  <a:t>Workshops</a:t>
                </a:r>
                <a:endParaRPr lang="en-IN" b="1">
                  <a:solidFill>
                    <a:schemeClr val="bg1"/>
                  </a:solidFill>
                </a:endParaRPr>
              </a:p>
            </p:txBody>
          </p:sp>
          <p:sp>
            <p:nvSpPr>
              <p:cNvPr id="32" name="TextBox 31">
                <a:extLst>
                  <a:ext uri="{FF2B5EF4-FFF2-40B4-BE49-F238E27FC236}">
                    <a16:creationId xmlns:a16="http://schemas.microsoft.com/office/drawing/2014/main" id="{81C79561-3DDE-28C9-B98A-D6ABF5326CF2}"/>
                  </a:ext>
                </a:extLst>
              </p:cNvPr>
              <p:cNvSpPr txBox="1"/>
              <p:nvPr/>
            </p:nvSpPr>
            <p:spPr>
              <a:xfrm rot="16418866">
                <a:off x="634059" y="4394793"/>
                <a:ext cx="1800000" cy="1800000"/>
              </a:xfrm>
              <a:prstGeom prst="rect">
                <a:avLst/>
              </a:prstGeom>
              <a:noFill/>
            </p:spPr>
            <p:txBody>
              <a:bodyPr wrap="square" rtlCol="0">
                <a:prstTxWarp prst="textCircle">
                  <a:avLst>
                    <a:gd name="adj" fmla="val 8012395"/>
                  </a:avLst>
                </a:prstTxWarp>
                <a:spAutoFit/>
              </a:bodyPr>
              <a:lstStyle/>
              <a:p>
                <a:pPr algn="ctr"/>
                <a:r>
                  <a:rPr lang="en-GB" b="1">
                    <a:solidFill>
                      <a:schemeClr val="bg1"/>
                    </a:solidFill>
                  </a:rPr>
                  <a:t>Audits</a:t>
                </a:r>
                <a:endParaRPr lang="en-IN" b="1">
                  <a:solidFill>
                    <a:schemeClr val="bg1"/>
                  </a:solidFill>
                </a:endParaRPr>
              </a:p>
            </p:txBody>
          </p:sp>
        </p:grpSp>
        <p:sp>
          <p:nvSpPr>
            <p:cNvPr id="36" name="TextBox 35">
              <a:extLst>
                <a:ext uri="{FF2B5EF4-FFF2-40B4-BE49-F238E27FC236}">
                  <a16:creationId xmlns:a16="http://schemas.microsoft.com/office/drawing/2014/main" id="{AEAEFC14-23B8-FD84-EC87-E9CF005AA259}"/>
                </a:ext>
              </a:extLst>
            </p:cNvPr>
            <p:cNvSpPr txBox="1"/>
            <p:nvPr/>
          </p:nvSpPr>
          <p:spPr>
            <a:xfrm>
              <a:off x="676417" y="4803850"/>
              <a:ext cx="1751190" cy="908864"/>
            </a:xfrm>
            <a:prstGeom prst="ellipse">
              <a:avLst/>
            </a:prstGeom>
            <a:noFill/>
          </p:spPr>
          <p:txBody>
            <a:bodyPr wrap="square" rtlCol="0">
              <a:spAutoFit/>
            </a:bodyPr>
            <a:lstStyle/>
            <a:p>
              <a:pPr algn="ctr"/>
              <a:r>
                <a:rPr lang="en-GB" b="1">
                  <a:latin typeface="Times New Roman" panose="02020603050405020304" pitchFamily="18" charset="0"/>
                  <a:cs typeface="Times New Roman" panose="02020603050405020304" pitchFamily="18" charset="0"/>
                </a:rPr>
                <a:t>Best Practices</a:t>
              </a:r>
              <a:endParaRPr lang="en-IN" b="1">
                <a:latin typeface="Times New Roman" panose="02020603050405020304" pitchFamily="18" charset="0"/>
                <a:cs typeface="Times New Roman" panose="02020603050405020304" pitchFamily="18" charset="0"/>
              </a:endParaRPr>
            </a:p>
          </p:txBody>
        </p:sp>
      </p:grpSp>
      <p:grpSp>
        <p:nvGrpSpPr>
          <p:cNvPr id="44" name="Group 43">
            <a:extLst>
              <a:ext uri="{FF2B5EF4-FFF2-40B4-BE49-F238E27FC236}">
                <a16:creationId xmlns:a16="http://schemas.microsoft.com/office/drawing/2014/main" id="{9C7331C9-99CF-90A4-8A17-8F9728DD2ECA}"/>
              </a:ext>
            </a:extLst>
          </p:cNvPr>
          <p:cNvGrpSpPr/>
          <p:nvPr/>
        </p:nvGrpSpPr>
        <p:grpSpPr>
          <a:xfrm>
            <a:off x="5460420" y="3864491"/>
            <a:ext cx="3069486" cy="2283614"/>
            <a:chOff x="3442377" y="4004244"/>
            <a:chExt cx="3069486" cy="2283614"/>
          </a:xfrm>
        </p:grpSpPr>
        <p:grpSp>
          <p:nvGrpSpPr>
            <p:cNvPr id="14" name="Google Shape;7721;p63">
              <a:extLst>
                <a:ext uri="{FF2B5EF4-FFF2-40B4-BE49-F238E27FC236}">
                  <a16:creationId xmlns:a16="http://schemas.microsoft.com/office/drawing/2014/main" id="{5C90DEA3-3168-17D4-4894-8292CF0095DD}"/>
                </a:ext>
              </a:extLst>
            </p:cNvPr>
            <p:cNvGrpSpPr/>
            <p:nvPr/>
          </p:nvGrpSpPr>
          <p:grpSpPr>
            <a:xfrm>
              <a:off x="3442377" y="4004244"/>
              <a:ext cx="2764807" cy="2283614"/>
              <a:chOff x="1187048" y="238125"/>
              <a:chExt cx="5256398" cy="5248476"/>
            </a:xfrm>
            <a:solidFill>
              <a:schemeClr val="accent2">
                <a:lumMod val="20000"/>
                <a:lumOff val="80000"/>
              </a:schemeClr>
            </a:solidFill>
          </p:grpSpPr>
          <p:sp>
            <p:nvSpPr>
              <p:cNvPr id="19" name="Google Shape;7722;p63">
                <a:extLst>
                  <a:ext uri="{FF2B5EF4-FFF2-40B4-BE49-F238E27FC236}">
                    <a16:creationId xmlns:a16="http://schemas.microsoft.com/office/drawing/2014/main" id="{5A10D401-8E4F-8508-91E7-FDD35B22D613}"/>
                  </a:ext>
                </a:extLst>
              </p:cNvPr>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grpFill/>
              <a:ln w="38100" cap="flat" cmpd="sng">
                <a:solidFill>
                  <a:schemeClr val="accent2">
                    <a:lumMod val="75000"/>
                  </a:schemeClr>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6" name="Google Shape;7723;p63">
                <a:extLst>
                  <a:ext uri="{FF2B5EF4-FFF2-40B4-BE49-F238E27FC236}">
                    <a16:creationId xmlns:a16="http://schemas.microsoft.com/office/drawing/2014/main" id="{7FBFF7B3-2573-0690-FD73-6F05F2CD4440}"/>
                  </a:ext>
                </a:extLst>
              </p:cNvPr>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grpFill/>
              <a:ln w="38100" cap="flat" cmpd="sng">
                <a:solidFill>
                  <a:schemeClr val="accent2">
                    <a:lumMod val="75000"/>
                  </a:schemeClr>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7" name="Google Shape;7724;p63">
                <a:extLst>
                  <a:ext uri="{FF2B5EF4-FFF2-40B4-BE49-F238E27FC236}">
                    <a16:creationId xmlns:a16="http://schemas.microsoft.com/office/drawing/2014/main" id="{A5DBCAF3-66BB-1FB5-54C5-E2E836CE7277}"/>
                  </a:ext>
                </a:extLst>
              </p:cNvPr>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grpFill/>
              <a:ln w="38100" cap="flat" cmpd="sng">
                <a:solidFill>
                  <a:schemeClr val="accent2">
                    <a:lumMod val="75000"/>
                  </a:schemeClr>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8" name="Google Shape;7725;p63">
                <a:extLst>
                  <a:ext uri="{FF2B5EF4-FFF2-40B4-BE49-F238E27FC236}">
                    <a16:creationId xmlns:a16="http://schemas.microsoft.com/office/drawing/2014/main" id="{800DC1FC-4997-4E2B-FF3E-0DBA75A711A7}"/>
                  </a:ext>
                </a:extLst>
              </p:cNvPr>
              <p:cNvSpPr/>
              <p:nvPr/>
            </p:nvSpPr>
            <p:spPr>
              <a:xfrm>
                <a:off x="3244846" y="2847950"/>
                <a:ext cx="3198600" cy="2628499"/>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grpFill/>
              <a:ln w="38100" cap="flat" cmpd="sng">
                <a:solidFill>
                  <a:schemeClr val="accent2">
                    <a:lumMod val="75000"/>
                  </a:schemeClr>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43" name="Oval 42">
              <a:extLst>
                <a:ext uri="{FF2B5EF4-FFF2-40B4-BE49-F238E27FC236}">
                  <a16:creationId xmlns:a16="http://schemas.microsoft.com/office/drawing/2014/main" id="{EC4D9170-D88F-C543-CE3F-EDC5C6E3E17D}"/>
                </a:ext>
              </a:extLst>
            </p:cNvPr>
            <p:cNvSpPr/>
            <p:nvPr/>
          </p:nvSpPr>
          <p:spPr>
            <a:xfrm>
              <a:off x="4466314" y="4913597"/>
              <a:ext cx="733727" cy="43644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8889CAB4-B679-AE1E-7ACF-ECFC14277F35}"/>
                </a:ext>
              </a:extLst>
            </p:cNvPr>
            <p:cNvSpPr txBox="1"/>
            <p:nvPr/>
          </p:nvSpPr>
          <p:spPr>
            <a:xfrm>
              <a:off x="3489646" y="4240985"/>
              <a:ext cx="1557648" cy="553998"/>
            </a:xfrm>
            <a:prstGeom prst="rect">
              <a:avLst/>
            </a:prstGeom>
            <a:noFill/>
          </p:spPr>
          <p:txBody>
            <a:bodyPr wrap="square" rtlCol="0">
              <a:spAutoFit/>
            </a:bodyPr>
            <a:lstStyle/>
            <a:p>
              <a:r>
                <a:rPr lang="en-GB" sz="1500" b="1">
                  <a:latin typeface="Times New Roman" panose="02020603050405020304" pitchFamily="18" charset="0"/>
                  <a:cs typeface="Times New Roman" panose="02020603050405020304" pitchFamily="18" charset="0"/>
                </a:rPr>
                <a:t>Employee Turnover Rate</a:t>
              </a:r>
              <a:endParaRPr lang="en-IN" sz="1500" b="1">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BDDDFBDB-AFFF-B142-C3A7-061A362F8269}"/>
                </a:ext>
              </a:extLst>
            </p:cNvPr>
            <p:cNvSpPr txBox="1"/>
            <p:nvPr/>
          </p:nvSpPr>
          <p:spPr>
            <a:xfrm>
              <a:off x="5086192" y="4397433"/>
              <a:ext cx="1425671" cy="323165"/>
            </a:xfrm>
            <a:prstGeom prst="rect">
              <a:avLst/>
            </a:prstGeom>
            <a:noFill/>
          </p:spPr>
          <p:txBody>
            <a:bodyPr wrap="square" rtlCol="0">
              <a:spAutoFit/>
            </a:bodyPr>
            <a:lstStyle/>
            <a:p>
              <a:r>
                <a:rPr lang="en-GB" sz="1500" b="1">
                  <a:latin typeface="Times New Roman" panose="02020603050405020304" pitchFamily="18" charset="0"/>
                  <a:cs typeface="Times New Roman" panose="02020603050405020304" pitchFamily="18" charset="0"/>
                </a:rPr>
                <a:t>Productivity</a:t>
              </a:r>
              <a:endParaRPr lang="en-IN" sz="1500" b="1">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493882C1-51B9-839E-FF99-5C29EB67BE71}"/>
                </a:ext>
              </a:extLst>
            </p:cNvPr>
            <p:cNvSpPr txBox="1"/>
            <p:nvPr/>
          </p:nvSpPr>
          <p:spPr>
            <a:xfrm>
              <a:off x="3642146" y="5485633"/>
              <a:ext cx="1557648" cy="323165"/>
            </a:xfrm>
            <a:prstGeom prst="rect">
              <a:avLst/>
            </a:prstGeom>
            <a:noFill/>
          </p:spPr>
          <p:txBody>
            <a:bodyPr wrap="square" rtlCol="0">
              <a:spAutoFit/>
            </a:bodyPr>
            <a:lstStyle/>
            <a:p>
              <a:r>
                <a:rPr lang="en-GB" sz="1500" b="1">
                  <a:latin typeface="Times New Roman" panose="02020603050405020304" pitchFamily="18" charset="0"/>
                  <a:cs typeface="Times New Roman" panose="02020603050405020304" pitchFamily="18" charset="0"/>
                </a:rPr>
                <a:t>Quality</a:t>
              </a:r>
              <a:endParaRPr lang="en-IN" sz="1500" b="1">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1BA48EB3-0ACF-C241-B040-117E8DABD3C9}"/>
                </a:ext>
              </a:extLst>
            </p:cNvPr>
            <p:cNvSpPr txBox="1"/>
            <p:nvPr/>
          </p:nvSpPr>
          <p:spPr>
            <a:xfrm>
              <a:off x="4868893" y="5556326"/>
              <a:ext cx="1557648" cy="323165"/>
            </a:xfrm>
            <a:prstGeom prst="rect">
              <a:avLst/>
            </a:prstGeom>
            <a:noFill/>
          </p:spPr>
          <p:txBody>
            <a:bodyPr wrap="square" rtlCol="0">
              <a:spAutoFit/>
            </a:bodyPr>
            <a:lstStyle/>
            <a:p>
              <a:r>
                <a:rPr lang="en-GB" sz="1500" b="1">
                  <a:latin typeface="Times New Roman" panose="02020603050405020304" pitchFamily="18" charset="0"/>
                  <a:cs typeface="Times New Roman" panose="02020603050405020304" pitchFamily="18" charset="0"/>
                </a:rPr>
                <a:t>Engagement</a:t>
              </a:r>
              <a:endParaRPr lang="en-IN" sz="1500" b="1">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3C8ECA13-96B1-DC2F-409F-9AA8652729F1}"/>
                </a:ext>
              </a:extLst>
            </p:cNvPr>
            <p:cNvSpPr txBox="1"/>
            <p:nvPr/>
          </p:nvSpPr>
          <p:spPr>
            <a:xfrm>
              <a:off x="4447595" y="4888270"/>
              <a:ext cx="1307527" cy="461665"/>
            </a:xfrm>
            <a:prstGeom prst="rect">
              <a:avLst/>
            </a:prstGeom>
            <a:noFill/>
          </p:spPr>
          <p:txBody>
            <a:bodyPr wrap="square" rtlCol="0">
              <a:spAutoFit/>
            </a:bodyPr>
            <a:lstStyle/>
            <a:p>
              <a:r>
                <a:rPr lang="en-GB" sz="240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KPIs</a:t>
              </a:r>
              <a:endParaRPr lang="en-IN" sz="240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grpSp>
      <p:sp>
        <p:nvSpPr>
          <p:cNvPr id="45" name="TextBox 44">
            <a:extLst>
              <a:ext uri="{FF2B5EF4-FFF2-40B4-BE49-F238E27FC236}">
                <a16:creationId xmlns:a16="http://schemas.microsoft.com/office/drawing/2014/main" id="{2078DCF3-3FD7-D34B-2FD0-D5933967189E}"/>
              </a:ext>
            </a:extLst>
          </p:cNvPr>
          <p:cNvSpPr txBox="1"/>
          <p:nvPr/>
        </p:nvSpPr>
        <p:spPr>
          <a:xfrm>
            <a:off x="2798772" y="4219429"/>
            <a:ext cx="2530419" cy="400110"/>
          </a:xfrm>
          <a:prstGeom prst="rect">
            <a:avLst/>
          </a:prstGeom>
          <a:noFill/>
        </p:spPr>
        <p:txBody>
          <a:bodyPr wrap="square" lIns="91440" tIns="45720" rIns="91440" bIns="45720" rtlCol="0" anchor="t">
            <a:spAutoFit/>
          </a:bodyPr>
          <a:lstStyle/>
          <a:p>
            <a:r>
              <a:rPr lang="en-GB" sz="2000" b="1">
                <a:latin typeface="Times New Roman"/>
                <a:cs typeface="Times New Roman"/>
              </a:rPr>
              <a:t>Outcomes &amp; Benefits</a:t>
            </a:r>
            <a:endParaRPr lang="en-IN" sz="2000" b="1">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0B503614-349A-1BCE-0A94-5B822D40C439}"/>
              </a:ext>
            </a:extLst>
          </p:cNvPr>
          <p:cNvSpPr txBox="1"/>
          <p:nvPr/>
        </p:nvSpPr>
        <p:spPr>
          <a:xfrm>
            <a:off x="2747894" y="4632128"/>
            <a:ext cx="2476894" cy="1077218"/>
          </a:xfrm>
          <a:prstGeom prst="rect">
            <a:avLst/>
          </a:prstGeom>
          <a:noFill/>
        </p:spPr>
        <p:txBody>
          <a:bodyPr wrap="square" rtlCol="0">
            <a:spAutoFit/>
          </a:bodyPr>
          <a:lstStyle/>
          <a:p>
            <a:pPr marL="285750" indent="-180000" algn="just">
              <a:buSzPct val="140000"/>
              <a:buFont typeface="Arial" panose="020B0604020202020204" pitchFamily="34" charset="0"/>
              <a:buChar char="•"/>
            </a:pPr>
            <a:r>
              <a:rPr lang="en-GB" sz="1600">
                <a:latin typeface="Times New Roman" panose="02020603050405020304" pitchFamily="18" charset="0"/>
                <a:cs typeface="Times New Roman" panose="02020603050405020304" pitchFamily="18" charset="0"/>
              </a:rPr>
              <a:t>Improves Performance. </a:t>
            </a:r>
          </a:p>
          <a:p>
            <a:pPr marL="285750" indent="-180000" algn="just">
              <a:buSzPct val="140000"/>
              <a:buFont typeface="Arial" panose="020B0604020202020204" pitchFamily="34" charset="0"/>
              <a:buChar char="•"/>
            </a:pPr>
            <a:r>
              <a:rPr lang="en-GB" sz="1600">
                <a:latin typeface="Times New Roman" panose="02020603050405020304" pitchFamily="18" charset="0"/>
                <a:cs typeface="Times New Roman" panose="02020603050405020304" pitchFamily="18" charset="0"/>
              </a:rPr>
              <a:t>Increased Innovation,</a:t>
            </a:r>
          </a:p>
          <a:p>
            <a:pPr marL="285750" indent="-180000" algn="just">
              <a:buSzPct val="140000"/>
              <a:buFont typeface="Arial" panose="020B0604020202020204" pitchFamily="34" charset="0"/>
              <a:buChar char="•"/>
            </a:pPr>
            <a:r>
              <a:rPr lang="en-GB" sz="1600">
                <a:latin typeface="Times New Roman" panose="02020603050405020304" pitchFamily="18" charset="0"/>
                <a:cs typeface="Times New Roman" panose="02020603050405020304" pitchFamily="18" charset="0"/>
              </a:rPr>
              <a:t>Enhanced Efficiency.</a:t>
            </a:r>
          </a:p>
          <a:p>
            <a:pPr marL="285750" indent="-180000" algn="just">
              <a:buSzPct val="140000"/>
              <a:buFont typeface="Arial" panose="020B0604020202020204" pitchFamily="34" charset="0"/>
              <a:buChar char="•"/>
            </a:pPr>
            <a:r>
              <a:rPr lang="en-GB" sz="1600">
                <a:latin typeface="Times New Roman" panose="02020603050405020304" pitchFamily="18" charset="0"/>
                <a:cs typeface="Times New Roman" panose="02020603050405020304" pitchFamily="18" charset="0"/>
              </a:rPr>
              <a:t>Higher Satisfaction</a:t>
            </a:r>
            <a:endParaRPr lang="en-IN" sz="1600">
              <a:latin typeface="Times New Roman" panose="02020603050405020304" pitchFamily="18" charset="0"/>
              <a:cs typeface="Times New Roman" panose="02020603050405020304" pitchFamily="18" charset="0"/>
            </a:endParaRPr>
          </a:p>
        </p:txBody>
      </p:sp>
      <p:graphicFrame>
        <p:nvGraphicFramePr>
          <p:cNvPr id="6" name="Diagram 5">
            <a:extLst>
              <a:ext uri="{FF2B5EF4-FFF2-40B4-BE49-F238E27FC236}">
                <a16:creationId xmlns:a16="http://schemas.microsoft.com/office/drawing/2014/main" id="{08AEE24A-C7ED-7B82-3911-3D803F9A8382}"/>
              </a:ext>
            </a:extLst>
          </p:cNvPr>
          <p:cNvGraphicFramePr/>
          <p:nvPr>
            <p:extLst>
              <p:ext uri="{D42A27DB-BD31-4B8C-83A1-F6EECF244321}">
                <p14:modId xmlns:p14="http://schemas.microsoft.com/office/powerpoint/2010/main" val="3101025217"/>
              </p:ext>
            </p:extLst>
          </p:nvPr>
        </p:nvGraphicFramePr>
        <p:xfrm>
          <a:off x="0" y="0"/>
          <a:ext cx="12192000" cy="44298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102042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3" name="Rectangle: Rounded Corners 3202">
            <a:extLst>
              <a:ext uri="{FF2B5EF4-FFF2-40B4-BE49-F238E27FC236}">
                <a16:creationId xmlns:a16="http://schemas.microsoft.com/office/drawing/2014/main" id="{E3093E06-0FE6-B8A8-B377-27C430E70AC8}"/>
              </a:ext>
            </a:extLst>
          </p:cNvPr>
          <p:cNvSpPr/>
          <p:nvPr/>
        </p:nvSpPr>
        <p:spPr>
          <a:xfrm>
            <a:off x="8659" y="4110181"/>
            <a:ext cx="7839362" cy="692728"/>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4" name="Picture 3173" descr="A graphic of a sign with a sign and a weighing scale&#10;&#10;Description automatically generated">
            <a:extLst>
              <a:ext uri="{FF2B5EF4-FFF2-40B4-BE49-F238E27FC236}">
                <a16:creationId xmlns:a16="http://schemas.microsoft.com/office/drawing/2014/main" id="{03CD8E27-C7CC-BB58-A703-68F8AFA010CE}"/>
              </a:ext>
            </a:extLst>
          </p:cNvPr>
          <p:cNvPicPr>
            <a:picLocks noChangeAspect="1"/>
          </p:cNvPicPr>
          <p:nvPr/>
        </p:nvPicPr>
        <p:blipFill>
          <a:blip r:embed="rId3"/>
          <a:stretch>
            <a:fillRect/>
          </a:stretch>
        </p:blipFill>
        <p:spPr>
          <a:xfrm>
            <a:off x="9806565" y="1716665"/>
            <a:ext cx="1376509" cy="1323399"/>
          </a:xfrm>
          <a:prstGeom prst="rect">
            <a:avLst/>
          </a:prstGeom>
        </p:spPr>
      </p:pic>
      <p:graphicFrame>
        <p:nvGraphicFramePr>
          <p:cNvPr id="2537" name="Table 2536">
            <a:extLst>
              <a:ext uri="{FF2B5EF4-FFF2-40B4-BE49-F238E27FC236}">
                <a16:creationId xmlns:a16="http://schemas.microsoft.com/office/drawing/2014/main" id="{551392ED-E6FF-309A-9ACB-A136861F96D0}"/>
              </a:ext>
            </a:extLst>
          </p:cNvPr>
          <p:cNvGraphicFramePr>
            <a:graphicFrameLocks noGrp="1"/>
          </p:cNvGraphicFramePr>
          <p:nvPr/>
        </p:nvGraphicFramePr>
        <p:xfrm>
          <a:off x="8007224" y="4197791"/>
          <a:ext cx="4090595" cy="2342719"/>
        </p:xfrm>
        <a:graphic>
          <a:graphicData uri="http://schemas.openxmlformats.org/drawingml/2006/table">
            <a:tbl>
              <a:tblPr firstRow="1" bandRow="1">
                <a:tableStyleId>{5C22544A-7EE6-4342-B048-85BDC9FD1C3A}</a:tableStyleId>
              </a:tblPr>
              <a:tblGrid>
                <a:gridCol w="866095">
                  <a:extLst>
                    <a:ext uri="{9D8B030D-6E8A-4147-A177-3AD203B41FA5}">
                      <a16:colId xmlns:a16="http://schemas.microsoft.com/office/drawing/2014/main" val="3550567419"/>
                    </a:ext>
                  </a:extLst>
                </a:gridCol>
                <a:gridCol w="1860968">
                  <a:extLst>
                    <a:ext uri="{9D8B030D-6E8A-4147-A177-3AD203B41FA5}">
                      <a16:colId xmlns:a16="http://schemas.microsoft.com/office/drawing/2014/main" val="4182821411"/>
                    </a:ext>
                  </a:extLst>
                </a:gridCol>
                <a:gridCol w="1363532">
                  <a:extLst>
                    <a:ext uri="{9D8B030D-6E8A-4147-A177-3AD203B41FA5}">
                      <a16:colId xmlns:a16="http://schemas.microsoft.com/office/drawing/2014/main" val="2297419243"/>
                    </a:ext>
                  </a:extLst>
                </a:gridCol>
              </a:tblGrid>
              <a:tr h="537823">
                <a:tc>
                  <a:txBody>
                    <a:bodyPr/>
                    <a:lstStyle/>
                    <a:p>
                      <a:pPr lvl="0">
                        <a:buNone/>
                      </a:pPr>
                      <a:endParaRPr lang="en-US" err="1">
                        <a:solidFill>
                          <a:srgbClr val="215968"/>
                        </a:solidFill>
                        <a:latin typeface="Times New Roman"/>
                      </a:endParaRPr>
                    </a:p>
                  </a:txBody>
                  <a:tcPr>
                    <a:solidFill>
                      <a:schemeClr val="bg1"/>
                    </a:solidFill>
                  </a:tcPr>
                </a:tc>
                <a:tc gridSpan="2">
                  <a:txBody>
                    <a:bodyPr/>
                    <a:lstStyle/>
                    <a:p>
                      <a:endParaRPr lang="en-US"/>
                    </a:p>
                  </a:txBody>
                  <a:tcPr/>
                </a:tc>
                <a:tc hMerge="1">
                  <a:txBody>
                    <a:bodyPr/>
                    <a:lstStyle/>
                    <a:p>
                      <a:endParaRPr lang="en-US"/>
                    </a:p>
                  </a:txBody>
                  <a:tcPr/>
                </a:tc>
                <a:extLst>
                  <a:ext uri="{0D108BD9-81ED-4DB2-BD59-A6C34878D82A}">
                    <a16:rowId xmlns:a16="http://schemas.microsoft.com/office/drawing/2014/main" val="279779503"/>
                  </a:ext>
                </a:extLst>
              </a:tr>
              <a:tr h="902448">
                <a:tc rowSpan="2">
                  <a:txBody>
                    <a:bodyPr/>
                    <a:lstStyle/>
                    <a:p>
                      <a:endParaRPr lang="en-US"/>
                    </a:p>
                  </a:txBody>
                  <a:tcPr>
                    <a:solidFill>
                      <a:srgbClr val="D40DA9"/>
                    </a:solidFill>
                  </a:tcPr>
                </a:tc>
                <a:tc>
                  <a:txBody>
                    <a:bodyPr/>
                    <a:lstStyle/>
                    <a:p>
                      <a:pPr algn="ctr"/>
                      <a:r>
                        <a:rPr lang="en-US" sz="1200">
                          <a:solidFill>
                            <a:schemeClr val="bg1"/>
                          </a:solidFill>
                          <a:latin typeface="Times New Roman"/>
                        </a:rPr>
                        <a:t>Risks with less probability of occurrence and High impact</a:t>
                      </a:r>
                    </a:p>
                  </a:txBody>
                  <a:tcPr>
                    <a:solidFill>
                      <a:schemeClr val="accent2">
                        <a:lumMod val="75000"/>
                      </a:schemeClr>
                    </a:solidFill>
                  </a:tcPr>
                </a:tc>
                <a:tc>
                  <a:txBody>
                    <a:bodyPr/>
                    <a:lstStyle/>
                    <a:p>
                      <a:pPr algn="ctr"/>
                      <a:r>
                        <a:rPr lang="en-US" sz="1200">
                          <a:solidFill>
                            <a:schemeClr val="bg1"/>
                          </a:solidFill>
                          <a:latin typeface="Times New Roman"/>
                        </a:rPr>
                        <a:t>Risk with high probability of occurrence and High Impact</a:t>
                      </a:r>
                      <a:endParaRPr lang="en-US">
                        <a:solidFill>
                          <a:schemeClr val="bg1"/>
                        </a:solidFill>
                      </a:endParaRPr>
                    </a:p>
                  </a:txBody>
                  <a:tcPr>
                    <a:solidFill>
                      <a:srgbClr val="FF0000"/>
                    </a:solidFill>
                  </a:tcPr>
                </a:tc>
                <a:extLst>
                  <a:ext uri="{0D108BD9-81ED-4DB2-BD59-A6C34878D82A}">
                    <a16:rowId xmlns:a16="http://schemas.microsoft.com/office/drawing/2014/main" val="1932252695"/>
                  </a:ext>
                </a:extLst>
              </a:tr>
              <a:tr h="902448">
                <a:tc vMerge="1">
                  <a:txBody>
                    <a:bodyPr/>
                    <a:lstStyle/>
                    <a:p>
                      <a:endParaRPr lang="en-US"/>
                    </a:p>
                  </a:txBody>
                  <a:tcPr/>
                </a:tc>
                <a:tc>
                  <a:txBody>
                    <a:bodyPr/>
                    <a:lstStyle/>
                    <a:p>
                      <a:pPr algn="ctr"/>
                      <a:r>
                        <a:rPr lang="en-US" sz="1200">
                          <a:solidFill>
                            <a:srgbClr val="8A8825"/>
                          </a:solidFill>
                          <a:latin typeface="Times New Roman"/>
                        </a:rPr>
                        <a:t>Risk with less  probability of occurrence and less impact</a:t>
                      </a:r>
                      <a:endParaRPr lang="en-US">
                        <a:solidFill>
                          <a:srgbClr val="8A8825"/>
                        </a:solidFill>
                      </a:endParaRPr>
                    </a:p>
                  </a:txBody>
                  <a:tcPr>
                    <a:solidFill>
                      <a:schemeClr val="accent4">
                        <a:lumMod val="40000"/>
                        <a:lumOff val="60000"/>
                      </a:schemeClr>
                    </a:solidFill>
                  </a:tcPr>
                </a:tc>
                <a:tc>
                  <a:txBody>
                    <a:bodyPr/>
                    <a:lstStyle/>
                    <a:p>
                      <a:pPr algn="ctr"/>
                      <a:r>
                        <a:rPr lang="en-US" sz="1200">
                          <a:solidFill>
                            <a:schemeClr val="bg1"/>
                          </a:solidFill>
                          <a:latin typeface="Times New Roman"/>
                        </a:rPr>
                        <a:t>Risk with High probability of </a:t>
                      </a:r>
                      <a:r>
                        <a:rPr lang="en-US" sz="1200" err="1">
                          <a:solidFill>
                            <a:schemeClr val="bg1"/>
                          </a:solidFill>
                          <a:latin typeface="Times New Roman"/>
                        </a:rPr>
                        <a:t>occurnce</a:t>
                      </a:r>
                      <a:r>
                        <a:rPr lang="en-US" sz="1200">
                          <a:solidFill>
                            <a:schemeClr val="bg1"/>
                          </a:solidFill>
                          <a:latin typeface="Times New Roman"/>
                        </a:rPr>
                        <a:t> and less impact</a:t>
                      </a:r>
                    </a:p>
                  </a:txBody>
                  <a:tcPr>
                    <a:solidFill>
                      <a:srgbClr val="215968"/>
                    </a:solidFill>
                  </a:tcPr>
                </a:tc>
                <a:extLst>
                  <a:ext uri="{0D108BD9-81ED-4DB2-BD59-A6C34878D82A}">
                    <a16:rowId xmlns:a16="http://schemas.microsoft.com/office/drawing/2014/main" val="3564283657"/>
                  </a:ext>
                </a:extLst>
              </a:tr>
            </a:tbl>
          </a:graphicData>
        </a:graphic>
      </p:graphicFrame>
      <p:graphicFrame>
        <p:nvGraphicFramePr>
          <p:cNvPr id="6" name="Table 5">
            <a:extLst>
              <a:ext uri="{FF2B5EF4-FFF2-40B4-BE49-F238E27FC236}">
                <a16:creationId xmlns:a16="http://schemas.microsoft.com/office/drawing/2014/main" id="{3DD4A5B0-C852-5F61-B031-7EA2478A4B7B}"/>
              </a:ext>
            </a:extLst>
          </p:cNvPr>
          <p:cNvGraphicFramePr>
            <a:graphicFrameLocks noGrp="1"/>
          </p:cNvGraphicFramePr>
          <p:nvPr/>
        </p:nvGraphicFramePr>
        <p:xfrm>
          <a:off x="-23089" y="738910"/>
          <a:ext cx="4338778" cy="3263525"/>
        </p:xfrm>
        <a:graphic>
          <a:graphicData uri="http://schemas.openxmlformats.org/drawingml/2006/table">
            <a:tbl>
              <a:tblPr firstRow="1" bandRow="1">
                <a:effectLst>
                  <a:innerShdw blurRad="114300">
                    <a:prstClr val="black"/>
                  </a:innerShdw>
                </a:effectLst>
                <a:tableStyleId>{5C22544A-7EE6-4342-B048-85BDC9FD1C3A}</a:tableStyleId>
              </a:tblPr>
              <a:tblGrid>
                <a:gridCol w="1113926">
                  <a:extLst>
                    <a:ext uri="{9D8B030D-6E8A-4147-A177-3AD203B41FA5}">
                      <a16:colId xmlns:a16="http://schemas.microsoft.com/office/drawing/2014/main" val="1468498440"/>
                    </a:ext>
                  </a:extLst>
                </a:gridCol>
                <a:gridCol w="1612426">
                  <a:extLst>
                    <a:ext uri="{9D8B030D-6E8A-4147-A177-3AD203B41FA5}">
                      <a16:colId xmlns:a16="http://schemas.microsoft.com/office/drawing/2014/main" val="2427810902"/>
                    </a:ext>
                  </a:extLst>
                </a:gridCol>
                <a:gridCol w="1612426">
                  <a:extLst>
                    <a:ext uri="{9D8B030D-6E8A-4147-A177-3AD203B41FA5}">
                      <a16:colId xmlns:a16="http://schemas.microsoft.com/office/drawing/2014/main" val="1851689031"/>
                    </a:ext>
                  </a:extLst>
                </a:gridCol>
              </a:tblGrid>
              <a:tr h="428885">
                <a:tc>
                  <a:txBody>
                    <a:bodyPr/>
                    <a:lstStyle/>
                    <a:p>
                      <a:pPr algn="ctr"/>
                      <a:r>
                        <a:rPr lang="en-GB" sz="1800">
                          <a:solidFill>
                            <a:schemeClr val="tx1"/>
                          </a:solidFill>
                          <a:latin typeface="Times New Roman"/>
                          <a:cs typeface="Times New Roman"/>
                        </a:rPr>
                        <a:t>Category</a:t>
                      </a:r>
                      <a:endParaRPr lang="en-IN" sz="1800">
                        <a:solidFill>
                          <a:schemeClr val="tx1"/>
                        </a:solidFill>
                        <a:latin typeface="Times New Roman"/>
                        <a:cs typeface="Times New Roman"/>
                      </a:endParaRPr>
                    </a:p>
                  </a:txBody>
                  <a:tcPr anchor="ctr">
                    <a:solidFill>
                      <a:srgbClr val="3EE1D0"/>
                    </a:solidFill>
                  </a:tcPr>
                </a:tc>
                <a:tc>
                  <a:txBody>
                    <a:bodyPr/>
                    <a:lstStyle/>
                    <a:p>
                      <a:pPr algn="ctr"/>
                      <a:r>
                        <a:rPr lang="en-GB" sz="1800" i="1">
                          <a:solidFill>
                            <a:schemeClr val="bg1"/>
                          </a:solidFill>
                          <a:latin typeface="Times New Roman"/>
                          <a:cs typeface="Times New Roman"/>
                        </a:rPr>
                        <a:t>Strength</a:t>
                      </a:r>
                      <a:endParaRPr lang="en-IN" sz="1800" i="1">
                        <a:solidFill>
                          <a:schemeClr val="bg1"/>
                        </a:solidFill>
                        <a:latin typeface="Times New Roman"/>
                        <a:cs typeface="Times New Roman"/>
                      </a:endParaRPr>
                    </a:p>
                  </a:txBody>
                  <a:tcPr anchor="ctr">
                    <a:solidFill>
                      <a:srgbClr val="111E6C"/>
                    </a:solidFill>
                  </a:tcPr>
                </a:tc>
                <a:tc>
                  <a:txBody>
                    <a:bodyPr/>
                    <a:lstStyle/>
                    <a:p>
                      <a:pPr algn="ctr"/>
                      <a:r>
                        <a:rPr lang="en-GB" sz="1800" i="1">
                          <a:solidFill>
                            <a:schemeClr val="bg1"/>
                          </a:solidFill>
                          <a:latin typeface="Times New Roman"/>
                          <a:cs typeface="Times New Roman"/>
                        </a:rPr>
                        <a:t>Weaknesses</a:t>
                      </a:r>
                      <a:endParaRPr lang="en-IN" sz="1800" i="1">
                        <a:solidFill>
                          <a:schemeClr val="bg1"/>
                        </a:solidFill>
                        <a:latin typeface="Times New Roman"/>
                        <a:cs typeface="Times New Roman"/>
                      </a:endParaRPr>
                    </a:p>
                  </a:txBody>
                  <a:tcPr anchor="ctr">
                    <a:solidFill>
                      <a:srgbClr val="111E6C"/>
                    </a:solidFill>
                  </a:tcPr>
                </a:tc>
                <a:extLst>
                  <a:ext uri="{0D108BD9-81ED-4DB2-BD59-A6C34878D82A}">
                    <a16:rowId xmlns:a16="http://schemas.microsoft.com/office/drawing/2014/main" val="478617388"/>
                  </a:ext>
                </a:extLst>
              </a:tr>
              <a:tr h="884013">
                <a:tc>
                  <a:txBody>
                    <a:bodyPr/>
                    <a:lstStyle/>
                    <a:p>
                      <a:pPr algn="ctr"/>
                      <a:r>
                        <a:rPr lang="en-GB" sz="1800" b="1" i="1">
                          <a:solidFill>
                            <a:schemeClr val="bg1"/>
                          </a:solidFill>
                          <a:latin typeface="Times New Roman"/>
                          <a:cs typeface="Times New Roman"/>
                        </a:rPr>
                        <a:t>Phase 1</a:t>
                      </a:r>
                      <a:endParaRPr lang="en-IN" sz="1800" b="1" i="1">
                        <a:solidFill>
                          <a:schemeClr val="bg1"/>
                        </a:solidFill>
                        <a:latin typeface="Times New Roman"/>
                        <a:cs typeface="Times New Roman"/>
                      </a:endParaRPr>
                    </a:p>
                  </a:txBody>
                  <a:tcPr anchor="ctr">
                    <a:solidFill>
                      <a:srgbClr val="111E6C"/>
                    </a:solidFill>
                  </a:tcPr>
                </a:tc>
                <a:tc>
                  <a:txBody>
                    <a:bodyPr/>
                    <a:lstStyle/>
                    <a:p>
                      <a:pPr algn="ctr"/>
                      <a:r>
                        <a:rPr lang="en-GB" sz="1400" b="0" i="0" kern="1200">
                          <a:solidFill>
                            <a:schemeClr val="dk1"/>
                          </a:solidFill>
                          <a:effectLst/>
                          <a:latin typeface="Times New Roman"/>
                          <a:ea typeface="+mn-ea"/>
                          <a:cs typeface="Times New Roman"/>
                        </a:rPr>
                        <a:t>Thorough target identification, cultural alignment, and market analysis</a:t>
                      </a:r>
                      <a:endParaRPr lang="en-IN" sz="1400">
                        <a:latin typeface="Times New Roman"/>
                        <a:cs typeface="Times New Roman"/>
                      </a:endParaRPr>
                    </a:p>
                  </a:txBody>
                  <a:tcPr anchor="ctr">
                    <a:solidFill>
                      <a:srgbClr val="6694F6"/>
                    </a:solidFill>
                  </a:tcPr>
                </a:tc>
                <a:tc>
                  <a:txBody>
                    <a:bodyPr/>
                    <a:lstStyle/>
                    <a:p>
                      <a:pPr algn="ctr"/>
                      <a:r>
                        <a:rPr lang="en-GB" sz="1400" b="0" i="0" kern="1200">
                          <a:solidFill>
                            <a:schemeClr val="dk1"/>
                          </a:solidFill>
                          <a:effectLst/>
                          <a:latin typeface="Times New Roman"/>
                          <a:ea typeface="+mn-ea"/>
                          <a:cs typeface="Times New Roman"/>
                        </a:rPr>
                        <a:t>Complexity in technological alignment</a:t>
                      </a:r>
                      <a:endParaRPr lang="en-IN" sz="1400">
                        <a:latin typeface="Times New Roman"/>
                        <a:cs typeface="Times New Roman"/>
                      </a:endParaRPr>
                    </a:p>
                  </a:txBody>
                  <a:tcPr anchor="ctr">
                    <a:solidFill>
                      <a:srgbClr val="4682B4"/>
                    </a:solidFill>
                  </a:tcPr>
                </a:tc>
                <a:extLst>
                  <a:ext uri="{0D108BD9-81ED-4DB2-BD59-A6C34878D82A}">
                    <a16:rowId xmlns:a16="http://schemas.microsoft.com/office/drawing/2014/main" val="3328653754"/>
                  </a:ext>
                </a:extLst>
              </a:tr>
              <a:tr h="884013">
                <a:tc>
                  <a:txBody>
                    <a:bodyPr/>
                    <a:lstStyle/>
                    <a:p>
                      <a:pPr algn="ctr"/>
                      <a:r>
                        <a:rPr lang="en-GB" sz="1800" b="1" i="1">
                          <a:solidFill>
                            <a:schemeClr val="bg1"/>
                          </a:solidFill>
                          <a:latin typeface="Times New Roman"/>
                          <a:cs typeface="Times New Roman"/>
                        </a:rPr>
                        <a:t>Phase 2</a:t>
                      </a:r>
                      <a:endParaRPr lang="en-IN" sz="1800" b="1" i="1">
                        <a:solidFill>
                          <a:schemeClr val="bg1"/>
                        </a:solidFill>
                        <a:latin typeface="Times New Roman"/>
                        <a:cs typeface="Times New Roman"/>
                      </a:endParaRPr>
                    </a:p>
                  </a:txBody>
                  <a:tcPr anchor="ctr">
                    <a:solidFill>
                      <a:srgbClr val="111E6C"/>
                    </a:solidFill>
                  </a:tcPr>
                </a:tc>
                <a:tc>
                  <a:txBody>
                    <a:bodyPr/>
                    <a:lstStyle/>
                    <a:p>
                      <a:pPr algn="ctr"/>
                      <a:r>
                        <a:rPr lang="en-GB" sz="1400" b="0" i="0" kern="1200">
                          <a:solidFill>
                            <a:schemeClr val="dk1"/>
                          </a:solidFill>
                          <a:effectLst/>
                          <a:latin typeface="Times New Roman"/>
                          <a:ea typeface="+mn-ea"/>
                          <a:cs typeface="Times New Roman"/>
                        </a:rPr>
                        <a:t>Comprehensive technical and financial assessment</a:t>
                      </a:r>
                      <a:endParaRPr lang="en-IN" sz="1400">
                        <a:latin typeface="Times New Roman"/>
                        <a:cs typeface="Times New Roman"/>
                      </a:endParaRPr>
                    </a:p>
                  </a:txBody>
                  <a:tcPr anchor="ctr">
                    <a:solidFill>
                      <a:srgbClr val="6694F6"/>
                    </a:solidFill>
                  </a:tcPr>
                </a:tc>
                <a:tc>
                  <a:txBody>
                    <a:bodyPr/>
                    <a:lstStyle/>
                    <a:p>
                      <a:pPr algn="ctr"/>
                      <a:r>
                        <a:rPr lang="en-GB" sz="1400" b="0" i="0" kern="1200">
                          <a:solidFill>
                            <a:schemeClr val="dk1"/>
                          </a:solidFill>
                          <a:effectLst/>
                          <a:latin typeface="Times New Roman"/>
                          <a:ea typeface="+mn-ea"/>
                          <a:cs typeface="Times New Roman"/>
                        </a:rPr>
                        <a:t>Challenges in talent retention and potential financial challenges</a:t>
                      </a:r>
                      <a:endParaRPr lang="en-IN" sz="1400">
                        <a:latin typeface="Times New Roman"/>
                        <a:cs typeface="Times New Roman"/>
                      </a:endParaRPr>
                    </a:p>
                  </a:txBody>
                  <a:tcPr anchor="ctr">
                    <a:solidFill>
                      <a:srgbClr val="4682B4"/>
                    </a:solidFill>
                  </a:tcPr>
                </a:tc>
                <a:extLst>
                  <a:ext uri="{0D108BD9-81ED-4DB2-BD59-A6C34878D82A}">
                    <a16:rowId xmlns:a16="http://schemas.microsoft.com/office/drawing/2014/main" val="1977282326"/>
                  </a:ext>
                </a:extLst>
              </a:tr>
              <a:tr h="884013">
                <a:tc>
                  <a:txBody>
                    <a:bodyPr/>
                    <a:lstStyle/>
                    <a:p>
                      <a:pPr algn="ctr"/>
                      <a:r>
                        <a:rPr lang="en-GB" sz="1800" b="1" i="1">
                          <a:solidFill>
                            <a:schemeClr val="bg1"/>
                          </a:solidFill>
                          <a:latin typeface="Times New Roman"/>
                          <a:cs typeface="Times New Roman"/>
                        </a:rPr>
                        <a:t>Phase 3</a:t>
                      </a:r>
                      <a:endParaRPr lang="en-IN" sz="1800" b="1" i="1">
                        <a:solidFill>
                          <a:schemeClr val="bg1"/>
                        </a:solidFill>
                        <a:latin typeface="Times New Roman"/>
                        <a:cs typeface="Times New Roman"/>
                      </a:endParaRPr>
                    </a:p>
                  </a:txBody>
                  <a:tcPr anchor="ctr">
                    <a:solidFill>
                      <a:srgbClr val="111E6C"/>
                    </a:solidFill>
                  </a:tcPr>
                </a:tc>
                <a:tc>
                  <a:txBody>
                    <a:bodyPr/>
                    <a:lstStyle/>
                    <a:p>
                      <a:pPr algn="ctr"/>
                      <a:r>
                        <a:rPr lang="en-GB" sz="1400" b="0" i="0" kern="1200">
                          <a:solidFill>
                            <a:schemeClr val="dk1"/>
                          </a:solidFill>
                          <a:effectLst/>
                          <a:latin typeface="Times New Roman"/>
                          <a:ea typeface="+mn-ea"/>
                          <a:cs typeface="Times New Roman"/>
                        </a:rPr>
                        <a:t>Focused cultural fit and technology integration</a:t>
                      </a:r>
                      <a:endParaRPr lang="en-IN" sz="1400">
                        <a:latin typeface="Times New Roman"/>
                        <a:cs typeface="Times New Roman"/>
                      </a:endParaRPr>
                    </a:p>
                  </a:txBody>
                  <a:tcPr anchor="ctr">
                    <a:solidFill>
                      <a:srgbClr val="6694F6"/>
                    </a:solidFill>
                  </a:tcPr>
                </a:tc>
                <a:tc>
                  <a:txBody>
                    <a:bodyPr/>
                    <a:lstStyle/>
                    <a:p>
                      <a:pPr algn="ctr"/>
                      <a:r>
                        <a:rPr lang="en-GB" sz="1400" b="0" i="0" kern="1200">
                          <a:solidFill>
                            <a:schemeClr val="dk1"/>
                          </a:solidFill>
                          <a:effectLst/>
                          <a:latin typeface="Times New Roman"/>
                          <a:ea typeface="+mn-ea"/>
                          <a:cs typeface="Times New Roman"/>
                        </a:rPr>
                        <a:t>Challenges in talent retention and potential cultural misalignment</a:t>
                      </a:r>
                      <a:endParaRPr lang="en-IN" sz="1400">
                        <a:latin typeface="Times New Roman"/>
                        <a:cs typeface="Times New Roman"/>
                      </a:endParaRPr>
                    </a:p>
                  </a:txBody>
                  <a:tcPr anchor="ctr">
                    <a:solidFill>
                      <a:srgbClr val="4682B4"/>
                    </a:solidFill>
                  </a:tcPr>
                </a:tc>
                <a:extLst>
                  <a:ext uri="{0D108BD9-81ED-4DB2-BD59-A6C34878D82A}">
                    <a16:rowId xmlns:a16="http://schemas.microsoft.com/office/drawing/2014/main" val="1703411687"/>
                  </a:ext>
                </a:extLst>
              </a:tr>
            </a:tbl>
          </a:graphicData>
        </a:graphic>
      </p:graphicFrame>
      <p:grpSp>
        <p:nvGrpSpPr>
          <p:cNvPr id="10" name="Google Shape;7919;p63">
            <a:extLst>
              <a:ext uri="{FF2B5EF4-FFF2-40B4-BE49-F238E27FC236}">
                <a16:creationId xmlns:a16="http://schemas.microsoft.com/office/drawing/2014/main" id="{88DC6F31-0B36-C03F-5472-287BAC581F4B}"/>
              </a:ext>
            </a:extLst>
          </p:cNvPr>
          <p:cNvGrpSpPr/>
          <p:nvPr/>
        </p:nvGrpSpPr>
        <p:grpSpPr>
          <a:xfrm>
            <a:off x="8779842" y="668889"/>
            <a:ext cx="3437150" cy="3303801"/>
            <a:chOff x="2559249" y="2078069"/>
            <a:chExt cx="685565" cy="676889"/>
          </a:xfrm>
          <a:solidFill>
            <a:schemeClr val="accent1">
              <a:lumMod val="40000"/>
              <a:lumOff val="60000"/>
            </a:schemeClr>
          </a:solidFill>
          <a:effectLst>
            <a:outerShdw blurRad="50800" dist="38100" dir="2700000" algn="tl" rotWithShape="0">
              <a:prstClr val="black">
                <a:alpha val="40000"/>
              </a:prstClr>
            </a:outerShdw>
          </a:effectLst>
          <a:scene3d>
            <a:camera prst="orthographicFront">
              <a:rot lat="0" lon="0" rev="0"/>
            </a:camera>
            <a:lightRig rig="glow" dir="t">
              <a:rot lat="0" lon="0" rev="4800000"/>
            </a:lightRig>
          </a:scene3d>
        </p:grpSpPr>
        <p:sp>
          <p:nvSpPr>
            <p:cNvPr id="11" name="Google Shape;7920;p63">
              <a:extLst>
                <a:ext uri="{FF2B5EF4-FFF2-40B4-BE49-F238E27FC236}">
                  <a16:creationId xmlns:a16="http://schemas.microsoft.com/office/drawing/2014/main" id="{A42962CC-6775-E0D3-05E2-A9DC75353F7A}"/>
                </a:ext>
              </a:extLst>
            </p:cNvPr>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grpFill/>
            <a:ln w="28575" cap="flat"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latin typeface="Times New Roman" panose="02020603050405020304" pitchFamily="18" charset="0"/>
                <a:cs typeface="Times New Roman" panose="02020603050405020304" pitchFamily="18" charset="0"/>
              </a:endParaRPr>
            </a:p>
          </p:txBody>
        </p:sp>
        <p:sp>
          <p:nvSpPr>
            <p:cNvPr id="12" name="Google Shape;7921;p63">
              <a:extLst>
                <a:ext uri="{FF2B5EF4-FFF2-40B4-BE49-F238E27FC236}">
                  <a16:creationId xmlns:a16="http://schemas.microsoft.com/office/drawing/2014/main" id="{E8D91AB7-2A12-2163-11CD-52BDF5D497F5}"/>
                </a:ext>
              </a:extLst>
            </p:cNvPr>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grpFill/>
            <a:ln w="28575" cap="flat"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latin typeface="Times New Roman" panose="02020603050405020304" pitchFamily="18" charset="0"/>
                <a:cs typeface="Times New Roman" panose="02020603050405020304" pitchFamily="18" charset="0"/>
              </a:endParaRPr>
            </a:p>
          </p:txBody>
        </p:sp>
        <p:sp>
          <p:nvSpPr>
            <p:cNvPr id="13" name="Google Shape;7922;p63">
              <a:extLst>
                <a:ext uri="{FF2B5EF4-FFF2-40B4-BE49-F238E27FC236}">
                  <a16:creationId xmlns:a16="http://schemas.microsoft.com/office/drawing/2014/main" id="{B66801F1-57F1-91B0-38B8-F626CF6865A8}"/>
                </a:ext>
              </a:extLst>
            </p:cNvPr>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grpFill/>
            <a:ln w="28575" cap="flat"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latin typeface="Times New Roman" panose="02020603050405020304" pitchFamily="18" charset="0"/>
                <a:cs typeface="Times New Roman" panose="02020603050405020304" pitchFamily="18" charset="0"/>
              </a:endParaRPr>
            </a:p>
          </p:txBody>
        </p:sp>
        <p:sp>
          <p:nvSpPr>
            <p:cNvPr id="14" name="Google Shape;7923;p63">
              <a:extLst>
                <a:ext uri="{FF2B5EF4-FFF2-40B4-BE49-F238E27FC236}">
                  <a16:creationId xmlns:a16="http://schemas.microsoft.com/office/drawing/2014/main" id="{6FF4BA31-9E47-607E-28EA-60547301E84B}"/>
                </a:ext>
              </a:extLst>
            </p:cNvPr>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grpFill/>
            <a:ln w="28575" cap="flat"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latin typeface="Times New Roman" panose="02020603050405020304" pitchFamily="18" charset="0"/>
                <a:cs typeface="Times New Roman" panose="02020603050405020304" pitchFamily="18" charset="0"/>
              </a:endParaRPr>
            </a:p>
          </p:txBody>
        </p:sp>
        <p:sp>
          <p:nvSpPr>
            <p:cNvPr id="15" name="Google Shape;7924;p63">
              <a:extLst>
                <a:ext uri="{FF2B5EF4-FFF2-40B4-BE49-F238E27FC236}">
                  <a16:creationId xmlns:a16="http://schemas.microsoft.com/office/drawing/2014/main" id="{96FFB647-0EA0-21C5-D57D-9AA8B9FE91A1}"/>
                </a:ext>
              </a:extLst>
            </p:cNvPr>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grpFill/>
            <a:ln w="28575" cap="flat"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latin typeface="Times New Roman" panose="02020603050405020304" pitchFamily="18" charset="0"/>
                <a:cs typeface="Times New Roman" panose="02020603050405020304" pitchFamily="18" charset="0"/>
              </a:endParaRPr>
            </a:p>
          </p:txBody>
        </p:sp>
        <p:sp>
          <p:nvSpPr>
            <p:cNvPr id="16" name="Google Shape;7925;p63">
              <a:extLst>
                <a:ext uri="{FF2B5EF4-FFF2-40B4-BE49-F238E27FC236}">
                  <a16:creationId xmlns:a16="http://schemas.microsoft.com/office/drawing/2014/main" id="{AF2A5B57-A768-6F54-3C15-6DE8BE45A242}"/>
                </a:ext>
              </a:extLst>
            </p:cNvPr>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grpFill/>
            <a:ln w="28575" cap="flat"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latin typeface="Times New Roman" panose="02020603050405020304" pitchFamily="18" charset="0"/>
                <a:cs typeface="Times New Roman" panose="02020603050405020304" pitchFamily="18" charset="0"/>
              </a:endParaRPr>
            </a:p>
          </p:txBody>
        </p:sp>
        <p:sp>
          <p:nvSpPr>
            <p:cNvPr id="17" name="Google Shape;7926;p63">
              <a:extLst>
                <a:ext uri="{FF2B5EF4-FFF2-40B4-BE49-F238E27FC236}">
                  <a16:creationId xmlns:a16="http://schemas.microsoft.com/office/drawing/2014/main" id="{C30AA5B7-1406-F0AA-B6E7-EC72D214AF0E}"/>
                </a:ext>
              </a:extLst>
            </p:cNvPr>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grpFill/>
            <a:ln w="28575" cap="flat"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latin typeface="Times New Roman" panose="02020603050405020304" pitchFamily="18" charset="0"/>
                <a:cs typeface="Times New Roman" panose="02020603050405020304" pitchFamily="18" charset="0"/>
              </a:endParaRPr>
            </a:p>
          </p:txBody>
        </p:sp>
        <p:sp>
          <p:nvSpPr>
            <p:cNvPr id="18" name="Google Shape;7927;p63">
              <a:extLst>
                <a:ext uri="{FF2B5EF4-FFF2-40B4-BE49-F238E27FC236}">
                  <a16:creationId xmlns:a16="http://schemas.microsoft.com/office/drawing/2014/main" id="{8D96A23D-C2D3-A8AE-5275-5F6CD2A8347E}"/>
                </a:ext>
              </a:extLst>
            </p:cNvPr>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grpFill/>
            <a:ln w="28575" cap="flat"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latin typeface="Times New Roman" panose="02020603050405020304" pitchFamily="18" charset="0"/>
                <a:cs typeface="Times New Roman" panose="02020603050405020304" pitchFamily="18" charset="0"/>
              </a:endParaRPr>
            </a:p>
          </p:txBody>
        </p:sp>
        <p:sp>
          <p:nvSpPr>
            <p:cNvPr id="19" name="Google Shape;7928;p63">
              <a:extLst>
                <a:ext uri="{FF2B5EF4-FFF2-40B4-BE49-F238E27FC236}">
                  <a16:creationId xmlns:a16="http://schemas.microsoft.com/office/drawing/2014/main" id="{2AB98D8C-8213-E2D5-99B1-B216E23068EC}"/>
                </a:ext>
              </a:extLst>
            </p:cNvPr>
            <p:cNvSpPr/>
            <p:nvPr/>
          </p:nvSpPr>
          <p:spPr>
            <a:xfrm>
              <a:off x="2795669" y="2078069"/>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grpFill/>
            <a:ln w="28575" cap="flat"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latin typeface="Times New Roman" panose="02020603050405020304" pitchFamily="18" charset="0"/>
                <a:cs typeface="Times New Roman" panose="02020603050405020304" pitchFamily="18" charset="0"/>
              </a:endParaRPr>
            </a:p>
          </p:txBody>
        </p:sp>
        <p:sp>
          <p:nvSpPr>
            <p:cNvPr id="20" name="Google Shape;7929;p63">
              <a:extLst>
                <a:ext uri="{FF2B5EF4-FFF2-40B4-BE49-F238E27FC236}">
                  <a16:creationId xmlns:a16="http://schemas.microsoft.com/office/drawing/2014/main" id="{B5ACFC65-63CA-4253-BBA6-2E1972D29C92}"/>
                </a:ext>
              </a:extLst>
            </p:cNvPr>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grpFill/>
            <a:ln w="28575" cap="flat"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latin typeface="Times New Roman" panose="02020603050405020304" pitchFamily="18" charset="0"/>
                <a:cs typeface="Times New Roman" panose="02020603050405020304" pitchFamily="18" charset="0"/>
              </a:endParaRPr>
            </a:p>
          </p:txBody>
        </p:sp>
        <p:sp>
          <p:nvSpPr>
            <p:cNvPr id="21" name="Google Shape;7930;p63">
              <a:extLst>
                <a:ext uri="{FF2B5EF4-FFF2-40B4-BE49-F238E27FC236}">
                  <a16:creationId xmlns:a16="http://schemas.microsoft.com/office/drawing/2014/main" id="{0DC7FA40-EA88-A4C6-B5D6-7E1994AE1CFF}"/>
                </a:ext>
              </a:extLst>
            </p:cNvPr>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grpFill/>
            <a:ln w="28575" cap="flat"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latin typeface="Times New Roman" panose="02020603050405020304" pitchFamily="18" charset="0"/>
                <a:cs typeface="Times New Roman" panose="02020603050405020304" pitchFamily="18" charset="0"/>
              </a:endParaRPr>
            </a:p>
          </p:txBody>
        </p:sp>
        <p:sp>
          <p:nvSpPr>
            <p:cNvPr id="22" name="Google Shape;7931;p63">
              <a:extLst>
                <a:ext uri="{FF2B5EF4-FFF2-40B4-BE49-F238E27FC236}">
                  <a16:creationId xmlns:a16="http://schemas.microsoft.com/office/drawing/2014/main" id="{1D74CEC0-4E4C-45A2-B8C9-97FF5D12E53F}"/>
                </a:ext>
              </a:extLst>
            </p:cNvPr>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grpFill/>
            <a:ln w="28575" cap="flat"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latin typeface="Times New Roman" panose="02020603050405020304" pitchFamily="18" charset="0"/>
                <a:cs typeface="Times New Roman" panose="02020603050405020304" pitchFamily="18" charset="0"/>
              </a:endParaRPr>
            </a:p>
          </p:txBody>
        </p:sp>
        <p:sp>
          <p:nvSpPr>
            <p:cNvPr id="23" name="Google Shape;7932;p63">
              <a:extLst>
                <a:ext uri="{FF2B5EF4-FFF2-40B4-BE49-F238E27FC236}">
                  <a16:creationId xmlns:a16="http://schemas.microsoft.com/office/drawing/2014/main" id="{641710B9-C4CF-E940-88EA-DFB4C89C16CA}"/>
                </a:ext>
              </a:extLst>
            </p:cNvPr>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grpFill/>
            <a:ln w="28575" cap="flat"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latin typeface="Times New Roman" panose="02020603050405020304" pitchFamily="18" charset="0"/>
                <a:cs typeface="Times New Roman" panose="02020603050405020304" pitchFamily="18" charset="0"/>
              </a:endParaRPr>
            </a:p>
          </p:txBody>
        </p:sp>
      </p:grpSp>
      <p:sp>
        <p:nvSpPr>
          <p:cNvPr id="24" name="TextBox 23">
            <a:extLst>
              <a:ext uri="{FF2B5EF4-FFF2-40B4-BE49-F238E27FC236}">
                <a16:creationId xmlns:a16="http://schemas.microsoft.com/office/drawing/2014/main" id="{A0197B80-73C4-D49B-E9DD-78223BDD41EF}"/>
              </a:ext>
            </a:extLst>
          </p:cNvPr>
          <p:cNvSpPr txBox="1"/>
          <p:nvPr/>
        </p:nvSpPr>
        <p:spPr>
          <a:xfrm>
            <a:off x="2262187" y="402908"/>
            <a:ext cx="4758830" cy="369332"/>
          </a:xfrm>
          <a:prstGeom prst="rect">
            <a:avLst/>
          </a:prstGeom>
          <a:noFill/>
        </p:spPr>
        <p:txBody>
          <a:bodyPr wrap="square" lIns="91440" tIns="45720" rIns="91440" bIns="45720" rtlCol="0" anchor="t">
            <a:spAutoFit/>
          </a:bodyPr>
          <a:lstStyle/>
          <a:p>
            <a:pPr algn="ctr"/>
            <a:r>
              <a:rPr lang="en-GB" b="1" i="1">
                <a:latin typeface="Times New Roman"/>
                <a:cs typeface="Times New Roman"/>
              </a:rPr>
              <a:t>Feasibility Analysis  </a:t>
            </a:r>
            <a:endParaRPr lang="en-IN" b="1" i="1">
              <a:latin typeface="Times New Roman"/>
              <a:cs typeface="Times New Roman"/>
            </a:endParaRPr>
          </a:p>
        </p:txBody>
      </p:sp>
      <p:sp>
        <p:nvSpPr>
          <p:cNvPr id="26" name="TextBox 25">
            <a:extLst>
              <a:ext uri="{FF2B5EF4-FFF2-40B4-BE49-F238E27FC236}">
                <a16:creationId xmlns:a16="http://schemas.microsoft.com/office/drawing/2014/main" id="{88675C35-53A5-7E57-88E3-845056411FB5}"/>
              </a:ext>
            </a:extLst>
          </p:cNvPr>
          <p:cNvSpPr txBox="1"/>
          <p:nvPr/>
        </p:nvSpPr>
        <p:spPr>
          <a:xfrm rot="13624905">
            <a:off x="9502849" y="1100105"/>
            <a:ext cx="2182232" cy="1993127"/>
          </a:xfrm>
          <a:prstGeom prst="rect">
            <a:avLst/>
          </a:prstGeom>
          <a:noFill/>
        </p:spPr>
        <p:txBody>
          <a:bodyPr wrap="square" rtlCol="0">
            <a:prstTxWarp prst="textCircle">
              <a:avLst>
                <a:gd name="adj" fmla="val 12610608"/>
              </a:avLst>
            </a:prstTxWarp>
            <a:spAutoFit/>
          </a:bodyPr>
          <a:lstStyle/>
          <a:p>
            <a:pPr algn="ctr"/>
            <a:r>
              <a:rPr lang="en-GB">
                <a:latin typeface="Times New Roman" panose="02020603050405020304" pitchFamily="18" charset="0"/>
                <a:cs typeface="Times New Roman" panose="02020603050405020304" pitchFamily="18" charset="0"/>
              </a:rPr>
              <a:t>ROI </a:t>
            </a:r>
            <a:br>
              <a:rPr lang="en-GB">
                <a:latin typeface="Times New Roman" panose="02020603050405020304" pitchFamily="18" charset="0"/>
                <a:cs typeface="Times New Roman" panose="02020603050405020304" pitchFamily="18" charset="0"/>
              </a:rPr>
            </a:br>
            <a:r>
              <a:rPr lang="en-GB">
                <a:latin typeface="Times New Roman" panose="02020603050405020304" pitchFamily="18" charset="0"/>
                <a:cs typeface="Times New Roman" panose="02020603050405020304" pitchFamily="18" charset="0"/>
              </a:rPr>
              <a:t>Expectations</a:t>
            </a:r>
            <a:endParaRPr lang="en-IN">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8E15A2B0-9623-C983-5C2C-C2EC6E73CBD1}"/>
              </a:ext>
            </a:extLst>
          </p:cNvPr>
          <p:cNvSpPr txBox="1"/>
          <p:nvPr/>
        </p:nvSpPr>
        <p:spPr>
          <a:xfrm rot="17940000">
            <a:off x="9270755" y="1128341"/>
            <a:ext cx="2182232" cy="1993127"/>
          </a:xfrm>
          <a:prstGeom prst="rect">
            <a:avLst/>
          </a:prstGeom>
          <a:noFill/>
        </p:spPr>
        <p:txBody>
          <a:bodyPr wrap="square" rtlCol="0">
            <a:prstTxWarp prst="textCircle">
              <a:avLst>
                <a:gd name="adj" fmla="val 12681965"/>
              </a:avLst>
            </a:prstTxWarp>
            <a:spAutoFit/>
          </a:bodyPr>
          <a:lstStyle/>
          <a:p>
            <a:r>
              <a:rPr lang="en-GB">
                <a:latin typeface="Times New Roman" panose="02020603050405020304" pitchFamily="18" charset="0"/>
                <a:cs typeface="Times New Roman" panose="02020603050405020304" pitchFamily="18" charset="0"/>
              </a:rPr>
              <a:t>Investment </a:t>
            </a:r>
            <a:br>
              <a:rPr lang="en-GB">
                <a:latin typeface="Times New Roman" panose="02020603050405020304" pitchFamily="18" charset="0"/>
                <a:cs typeface="Times New Roman" panose="02020603050405020304" pitchFamily="18" charset="0"/>
              </a:rPr>
            </a:br>
            <a:r>
              <a:rPr lang="en-GB">
                <a:latin typeface="Times New Roman" panose="02020603050405020304" pitchFamily="18" charset="0"/>
                <a:cs typeface="Times New Roman" panose="02020603050405020304" pitchFamily="18" charset="0"/>
              </a:rPr>
              <a:t>Capacity</a:t>
            </a:r>
            <a:endParaRPr lang="en-IN">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43733A7D-5594-84E5-5E33-F7A3A21657A8}"/>
              </a:ext>
            </a:extLst>
          </p:cNvPr>
          <p:cNvSpPr txBox="1"/>
          <p:nvPr/>
        </p:nvSpPr>
        <p:spPr>
          <a:xfrm rot="21353331">
            <a:off x="9689133" y="1403980"/>
            <a:ext cx="1991733" cy="1790721"/>
          </a:xfrm>
          <a:prstGeom prst="rect">
            <a:avLst/>
          </a:prstGeom>
          <a:noFill/>
        </p:spPr>
        <p:txBody>
          <a:bodyPr wrap="square" rtlCol="0">
            <a:prstTxWarp prst="textCircle">
              <a:avLst>
                <a:gd name="adj" fmla="val 12610608"/>
              </a:avLst>
            </a:prstTxWarp>
            <a:spAutoFit/>
          </a:bodyPr>
          <a:lstStyle/>
          <a:p>
            <a:pPr algn="ctr"/>
            <a:r>
              <a:rPr lang="en-GB">
                <a:latin typeface="Times New Roman" panose="02020603050405020304" pitchFamily="18" charset="0"/>
                <a:cs typeface="Times New Roman" panose="02020603050405020304" pitchFamily="18" charset="0"/>
              </a:rPr>
              <a:t>Technology </a:t>
            </a:r>
            <a:br>
              <a:rPr lang="en-GB">
                <a:latin typeface="Times New Roman" panose="02020603050405020304" pitchFamily="18" charset="0"/>
                <a:cs typeface="Times New Roman" panose="02020603050405020304" pitchFamily="18" charset="0"/>
              </a:rPr>
            </a:br>
            <a:r>
              <a:rPr lang="en-GB">
                <a:latin typeface="Times New Roman" panose="02020603050405020304" pitchFamily="18" charset="0"/>
                <a:cs typeface="Times New Roman" panose="02020603050405020304" pitchFamily="18" charset="0"/>
              </a:rPr>
              <a:t>Integration</a:t>
            </a:r>
            <a:endParaRPr lang="en-IN">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230DBB09-E49B-0AD6-2EE6-6A5F40484234}"/>
              </a:ext>
            </a:extLst>
          </p:cNvPr>
          <p:cNvSpPr txBox="1"/>
          <p:nvPr/>
        </p:nvSpPr>
        <p:spPr>
          <a:xfrm rot="17820000">
            <a:off x="9569064" y="1030768"/>
            <a:ext cx="2063170" cy="2005033"/>
          </a:xfrm>
          <a:prstGeom prst="rect">
            <a:avLst/>
          </a:prstGeom>
          <a:noFill/>
        </p:spPr>
        <p:txBody>
          <a:bodyPr wrap="square" rtlCol="0">
            <a:prstTxWarp prst="textCircle">
              <a:avLst>
                <a:gd name="adj" fmla="val 16704212"/>
              </a:avLst>
            </a:prstTxWarp>
            <a:spAutoFit/>
          </a:bodyPr>
          <a:lstStyle/>
          <a:p>
            <a:pPr algn="ctr"/>
            <a:r>
              <a:rPr lang="en-GB">
                <a:latin typeface="Times New Roman" panose="02020603050405020304" pitchFamily="18" charset="0"/>
                <a:cs typeface="Times New Roman" panose="02020603050405020304" pitchFamily="18" charset="0"/>
              </a:rPr>
              <a:t>Strategic Fit</a:t>
            </a:r>
            <a:endParaRPr lang="en-IN">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C951ED69-A643-A733-18F9-2081278B91AC}"/>
              </a:ext>
            </a:extLst>
          </p:cNvPr>
          <p:cNvSpPr txBox="1"/>
          <p:nvPr/>
        </p:nvSpPr>
        <p:spPr>
          <a:xfrm rot="3486501">
            <a:off x="9852892" y="1655545"/>
            <a:ext cx="1706344" cy="1661198"/>
          </a:xfrm>
          <a:prstGeom prst="rect">
            <a:avLst/>
          </a:prstGeom>
          <a:noFill/>
        </p:spPr>
        <p:txBody>
          <a:bodyPr wrap="square" rtlCol="0">
            <a:prstTxWarp prst="textCircle">
              <a:avLst>
                <a:gd name="adj" fmla="val 16815087"/>
              </a:avLst>
            </a:prstTxWarp>
            <a:spAutoFit/>
          </a:bodyPr>
          <a:lstStyle/>
          <a:p>
            <a:pPr algn="ctr"/>
            <a:r>
              <a:rPr lang="en-GB">
                <a:latin typeface="Times New Roman" panose="02020603050405020304" pitchFamily="18" charset="0"/>
                <a:cs typeface="Times New Roman" panose="02020603050405020304" pitchFamily="18" charset="0"/>
              </a:rPr>
              <a:t>Market </a:t>
            </a:r>
            <a:br>
              <a:rPr lang="en-GB">
                <a:latin typeface="Times New Roman" panose="02020603050405020304" pitchFamily="18" charset="0"/>
                <a:cs typeface="Times New Roman" panose="02020603050405020304" pitchFamily="18" charset="0"/>
              </a:rPr>
            </a:br>
            <a:r>
              <a:rPr lang="en-GB">
                <a:latin typeface="Times New Roman" panose="02020603050405020304" pitchFamily="18" charset="0"/>
                <a:cs typeface="Times New Roman" panose="02020603050405020304" pitchFamily="18" charset="0"/>
              </a:rPr>
              <a:t>Readiness</a:t>
            </a:r>
            <a:endParaRPr lang="en-IN">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4912FFE2-6AB4-0567-1F5A-52BD050E552D}"/>
              </a:ext>
            </a:extLst>
          </p:cNvPr>
          <p:cNvSpPr txBox="1"/>
          <p:nvPr/>
        </p:nvSpPr>
        <p:spPr>
          <a:xfrm rot="7320000">
            <a:off x="9927154" y="2232339"/>
            <a:ext cx="955890" cy="1004910"/>
          </a:xfrm>
          <a:prstGeom prst="rect">
            <a:avLst/>
          </a:prstGeom>
          <a:noFill/>
        </p:spPr>
        <p:txBody>
          <a:bodyPr spcFirstLastPara="1" wrap="square" lIns="91440" tIns="45720" rIns="91440" bIns="45720" numCol="1" rtlCol="0" anchor="t">
            <a:prstTxWarp prst="textCircle">
              <a:avLst>
                <a:gd name="adj" fmla="val 14468156"/>
              </a:avLst>
            </a:prstTxWarp>
            <a:spAutoFit/>
          </a:bodyPr>
          <a:lstStyle/>
          <a:p>
            <a:pPr algn="ctr"/>
            <a:r>
              <a:rPr lang="en-GB">
                <a:latin typeface="Times New Roman"/>
                <a:cs typeface="Times New Roman"/>
              </a:rPr>
              <a:t>Operational</a:t>
            </a:r>
            <a:br>
              <a:rPr lang="en-GB">
                <a:latin typeface="Times New Roman" panose="02020603050405020304" pitchFamily="18" charset="0"/>
                <a:cs typeface="Times New Roman" panose="02020603050405020304" pitchFamily="18" charset="0"/>
              </a:rPr>
            </a:br>
            <a:r>
              <a:rPr lang="en-GB">
                <a:latin typeface="Times New Roman"/>
                <a:cs typeface="Times New Roman"/>
              </a:rPr>
              <a:t>Synergy</a:t>
            </a:r>
            <a:endParaRPr lang="en-GB">
              <a:latin typeface="Times New Roman" panose="02020603050405020304" pitchFamily="18" charset="0"/>
              <a:cs typeface="Times New Roman" panose="02020603050405020304" pitchFamily="18" charset="0"/>
            </a:endParaRPr>
          </a:p>
          <a:p>
            <a:pPr algn="ctr"/>
            <a:endParaRPr lang="en-GB">
              <a:latin typeface="Times New Roman" panose="02020603050405020304" pitchFamily="18" charset="0"/>
              <a:cs typeface="Times New Roman" panose="02020603050405020304" pitchFamily="18" charset="0"/>
            </a:endParaRPr>
          </a:p>
        </p:txBody>
      </p:sp>
      <p:graphicFrame>
        <p:nvGraphicFramePr>
          <p:cNvPr id="36" name="Diagram 35">
            <a:extLst>
              <a:ext uri="{FF2B5EF4-FFF2-40B4-BE49-F238E27FC236}">
                <a16:creationId xmlns:a16="http://schemas.microsoft.com/office/drawing/2014/main" id="{97A386E5-B8A0-0D2A-560F-5E9463B114B8}"/>
              </a:ext>
            </a:extLst>
          </p:cNvPr>
          <p:cNvGraphicFramePr/>
          <p:nvPr/>
        </p:nvGraphicFramePr>
        <p:xfrm>
          <a:off x="0" y="0"/>
          <a:ext cx="12192000" cy="4429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4" name="Table 43">
            <a:extLst>
              <a:ext uri="{FF2B5EF4-FFF2-40B4-BE49-F238E27FC236}">
                <a16:creationId xmlns:a16="http://schemas.microsoft.com/office/drawing/2014/main" id="{BF61E386-5154-1737-D1D0-CFE2E57F9839}"/>
              </a:ext>
            </a:extLst>
          </p:cNvPr>
          <p:cNvGraphicFramePr>
            <a:graphicFrameLocks noGrp="1"/>
          </p:cNvGraphicFramePr>
          <p:nvPr/>
        </p:nvGraphicFramePr>
        <p:xfrm>
          <a:off x="4432986" y="740439"/>
          <a:ext cx="4285476" cy="3100149"/>
        </p:xfrm>
        <a:graphic>
          <a:graphicData uri="http://schemas.openxmlformats.org/drawingml/2006/table">
            <a:tbl>
              <a:tblPr firstRow="1" bandRow="1">
                <a:tableStyleId>{5C22544A-7EE6-4342-B048-85BDC9FD1C3A}</a:tableStyleId>
              </a:tblPr>
              <a:tblGrid>
                <a:gridCol w="2142738">
                  <a:extLst>
                    <a:ext uri="{9D8B030D-6E8A-4147-A177-3AD203B41FA5}">
                      <a16:colId xmlns:a16="http://schemas.microsoft.com/office/drawing/2014/main" val="3272670892"/>
                    </a:ext>
                  </a:extLst>
                </a:gridCol>
                <a:gridCol w="2142738">
                  <a:extLst>
                    <a:ext uri="{9D8B030D-6E8A-4147-A177-3AD203B41FA5}">
                      <a16:colId xmlns:a16="http://schemas.microsoft.com/office/drawing/2014/main" val="1426875668"/>
                    </a:ext>
                  </a:extLst>
                </a:gridCol>
              </a:tblGrid>
              <a:tr h="458283">
                <a:tc>
                  <a:txBody>
                    <a:bodyPr/>
                    <a:lstStyle/>
                    <a:p>
                      <a:pPr marL="0" algn="l" rtl="0" eaLnBrk="1" fontAlgn="base" latinLnBrk="0" hangingPunct="1">
                        <a:spcBef>
                          <a:spcPts val="0"/>
                        </a:spcBef>
                        <a:spcAft>
                          <a:spcPts val="0"/>
                        </a:spcAft>
                      </a:pPr>
                      <a:r>
                        <a:rPr lang="en-US" sz="1800" b="1" i="0" u="none" strike="noStrike" kern="1200">
                          <a:solidFill>
                            <a:schemeClr val="tx1"/>
                          </a:solidFill>
                          <a:effectLst/>
                          <a:latin typeface="Times New Roman"/>
                        </a:rPr>
                        <a:t>As Is Analysis</a:t>
                      </a:r>
                      <a:endParaRPr lang="en-US" sz="1800" b="0" i="0" u="none" strike="noStrike">
                        <a:solidFill>
                          <a:schemeClr val="tx1"/>
                        </a:solidFill>
                        <a:effectLst/>
                        <a:latin typeface="Times New Roman"/>
                      </a:endParaRPr>
                    </a:p>
                  </a:txBody>
                  <a:tcPr marL="73152" marR="73152" marT="36576" marB="36576">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8FAADC"/>
                    </a:solidFill>
                  </a:tcPr>
                </a:tc>
                <a:tc>
                  <a:txBody>
                    <a:bodyPr/>
                    <a:lstStyle/>
                    <a:p>
                      <a:pPr marL="0" algn="l" rtl="0" eaLnBrk="1" fontAlgn="base" latinLnBrk="0" hangingPunct="1">
                        <a:spcBef>
                          <a:spcPts val="0"/>
                        </a:spcBef>
                        <a:spcAft>
                          <a:spcPts val="0"/>
                        </a:spcAft>
                      </a:pPr>
                      <a:r>
                        <a:rPr lang="en-US" sz="1800" b="1" i="0" u="none" strike="noStrike" kern="1200">
                          <a:solidFill>
                            <a:srgbClr val="FFFFFF"/>
                          </a:solidFill>
                          <a:effectLst/>
                          <a:latin typeface="Times New Roman"/>
                        </a:rPr>
                        <a:t>To Be Analysis</a:t>
                      </a:r>
                      <a:endParaRPr lang="en-US" sz="1800" b="0" i="0" u="none" strike="noStrike">
                        <a:effectLst/>
                        <a:latin typeface="Times New Roman"/>
                      </a:endParaRPr>
                    </a:p>
                  </a:txBody>
                  <a:tcPr marL="73152" marR="73152" marT="36576" marB="36576">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0070C0"/>
                    </a:solidFill>
                  </a:tcPr>
                </a:tc>
                <a:extLst>
                  <a:ext uri="{0D108BD9-81ED-4DB2-BD59-A6C34878D82A}">
                    <a16:rowId xmlns:a16="http://schemas.microsoft.com/office/drawing/2014/main" val="3541442775"/>
                  </a:ext>
                </a:extLst>
              </a:tr>
              <a:tr h="727861">
                <a:tc>
                  <a:txBody>
                    <a:bodyPr/>
                    <a:lstStyle/>
                    <a:p>
                      <a:pPr marL="0" algn="l" rtl="0" eaLnBrk="1" fontAlgn="auto" latinLnBrk="0" hangingPunct="1">
                        <a:spcBef>
                          <a:spcPts val="0"/>
                        </a:spcBef>
                        <a:spcAft>
                          <a:spcPts val="0"/>
                        </a:spcAft>
                      </a:pPr>
                      <a:r>
                        <a:rPr lang="en-US" sz="1800" b="0" i="0" u="none" strike="noStrike" kern="1200">
                          <a:solidFill>
                            <a:schemeClr val="tx1"/>
                          </a:solidFill>
                          <a:effectLst/>
                          <a:latin typeface="Times New Roman"/>
                          <a:cs typeface="Times New Roman"/>
                        </a:rPr>
                        <a:t>Dependency on Nvidia GPUs</a:t>
                      </a:r>
                      <a:endParaRPr lang="en-US" sz="1800" b="0" i="0" u="none" strike="noStrike">
                        <a:solidFill>
                          <a:schemeClr val="tx1"/>
                        </a:solidFill>
                        <a:effectLst/>
                        <a:latin typeface="Times New Roman"/>
                        <a:cs typeface="Times New Roman"/>
                      </a:endParaRPr>
                    </a:p>
                  </a:txBody>
                  <a:tcPr marL="73152" marR="73152" marT="36576" marB="36576">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FBE5D6"/>
                    </a:solidFill>
                  </a:tcPr>
                </a:tc>
                <a:tc>
                  <a:txBody>
                    <a:bodyPr/>
                    <a:lstStyle/>
                    <a:p>
                      <a:pPr marL="0" algn="l" rtl="0" eaLnBrk="1" fontAlgn="auto" latinLnBrk="0" hangingPunct="1">
                        <a:spcBef>
                          <a:spcPts val="0"/>
                        </a:spcBef>
                        <a:spcAft>
                          <a:spcPts val="0"/>
                        </a:spcAft>
                      </a:pPr>
                      <a:r>
                        <a:rPr lang="en-US" sz="1800" b="0" i="0" u="none" strike="noStrike" kern="1200">
                          <a:solidFill>
                            <a:srgbClr val="FFFFFF"/>
                          </a:solidFill>
                          <a:effectLst/>
                          <a:latin typeface="Times New Roman"/>
                          <a:cs typeface="Times New Roman"/>
                        </a:rPr>
                        <a:t>Innovation Potential</a:t>
                      </a:r>
                    </a:p>
                  </a:txBody>
                  <a:tcPr marL="73152" marR="73152" marT="36576" marB="36576">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C55A11"/>
                    </a:solidFill>
                  </a:tcPr>
                </a:tc>
                <a:extLst>
                  <a:ext uri="{0D108BD9-81ED-4DB2-BD59-A6C34878D82A}">
                    <a16:rowId xmlns:a16="http://schemas.microsoft.com/office/drawing/2014/main" val="508900823"/>
                  </a:ext>
                </a:extLst>
              </a:tr>
              <a:tr h="458283">
                <a:tc>
                  <a:txBody>
                    <a:bodyPr/>
                    <a:lstStyle/>
                    <a:p>
                      <a:pPr marL="0" algn="l" rtl="0" eaLnBrk="1" fontAlgn="auto" latinLnBrk="0" hangingPunct="1">
                        <a:spcBef>
                          <a:spcPts val="0"/>
                        </a:spcBef>
                        <a:spcAft>
                          <a:spcPts val="0"/>
                        </a:spcAft>
                      </a:pPr>
                      <a:r>
                        <a:rPr lang="en-US" sz="1800" b="0" i="0" u="none" strike="noStrike" kern="1200">
                          <a:solidFill>
                            <a:schemeClr val="tx1"/>
                          </a:solidFill>
                          <a:effectLst/>
                          <a:latin typeface="Times New Roman"/>
                          <a:cs typeface="Times New Roman"/>
                        </a:rPr>
                        <a:t>Scaling Concerns</a:t>
                      </a:r>
                    </a:p>
                  </a:txBody>
                  <a:tcPr marL="73152" marR="73152" marT="36576" marB="36576">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A9D18E"/>
                    </a:solidFill>
                  </a:tcPr>
                </a:tc>
                <a:tc>
                  <a:txBody>
                    <a:bodyPr/>
                    <a:lstStyle/>
                    <a:p>
                      <a:pPr marL="0" algn="l" rtl="0" eaLnBrk="1" fontAlgn="auto" latinLnBrk="0" hangingPunct="1">
                        <a:spcBef>
                          <a:spcPts val="0"/>
                        </a:spcBef>
                        <a:spcAft>
                          <a:spcPts val="0"/>
                        </a:spcAft>
                      </a:pPr>
                      <a:r>
                        <a:rPr lang="en-IN" sz="1800" b="0" i="0" u="none" strike="noStrike" kern="1200">
                          <a:solidFill>
                            <a:srgbClr val="FFFFFF"/>
                          </a:solidFill>
                          <a:effectLst/>
                          <a:latin typeface="Times New Roman"/>
                          <a:cs typeface="Times New Roman"/>
                        </a:rPr>
                        <a:t>Speed to Market</a:t>
                      </a:r>
                    </a:p>
                  </a:txBody>
                  <a:tcPr marL="73152" marR="73152" marT="36576" marB="36576">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385723"/>
                    </a:solidFill>
                  </a:tcPr>
                </a:tc>
                <a:extLst>
                  <a:ext uri="{0D108BD9-81ED-4DB2-BD59-A6C34878D82A}">
                    <a16:rowId xmlns:a16="http://schemas.microsoft.com/office/drawing/2014/main" val="3047090060"/>
                  </a:ext>
                </a:extLst>
              </a:tr>
              <a:tr h="727861">
                <a:tc>
                  <a:txBody>
                    <a:bodyPr/>
                    <a:lstStyle/>
                    <a:p>
                      <a:pPr marL="0" algn="l" rtl="0" eaLnBrk="1" fontAlgn="auto" latinLnBrk="0" hangingPunct="1">
                        <a:spcBef>
                          <a:spcPts val="0"/>
                        </a:spcBef>
                        <a:spcAft>
                          <a:spcPts val="0"/>
                        </a:spcAft>
                      </a:pPr>
                      <a:r>
                        <a:rPr lang="en-US" sz="1800" b="0" i="0" u="none" strike="noStrike" kern="1200">
                          <a:solidFill>
                            <a:schemeClr val="tx1"/>
                          </a:solidFill>
                          <a:effectLst/>
                          <a:latin typeface="Times New Roman"/>
                          <a:cs typeface="Times New Roman"/>
                        </a:rPr>
                        <a:t>Poor Performance Efficiency</a:t>
                      </a:r>
                    </a:p>
                  </a:txBody>
                  <a:tcPr marL="73152" marR="73152" marT="36576" marB="36576">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BFBFBF"/>
                    </a:solidFill>
                  </a:tcPr>
                </a:tc>
                <a:tc>
                  <a:txBody>
                    <a:bodyPr/>
                    <a:lstStyle/>
                    <a:p>
                      <a:pPr marL="0" algn="l" rtl="0" eaLnBrk="1" fontAlgn="auto" latinLnBrk="0" hangingPunct="1">
                        <a:spcBef>
                          <a:spcPts val="0"/>
                        </a:spcBef>
                        <a:spcAft>
                          <a:spcPts val="0"/>
                        </a:spcAft>
                      </a:pPr>
                      <a:r>
                        <a:rPr lang="en-US" sz="1800" b="0" i="0" u="none" strike="noStrike" kern="1200">
                          <a:solidFill>
                            <a:srgbClr val="FFFFFF"/>
                          </a:solidFill>
                          <a:effectLst/>
                          <a:latin typeface="Times New Roman"/>
                          <a:cs typeface="Times New Roman"/>
                        </a:rPr>
                        <a:t>Reduced Computation time</a:t>
                      </a:r>
                    </a:p>
                  </a:txBody>
                  <a:tcPr marL="73152" marR="73152" marT="36576" marB="36576">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F7F7F"/>
                    </a:solidFill>
                  </a:tcPr>
                </a:tc>
                <a:extLst>
                  <a:ext uri="{0D108BD9-81ED-4DB2-BD59-A6C34878D82A}">
                    <a16:rowId xmlns:a16="http://schemas.microsoft.com/office/drawing/2014/main" val="3629200320"/>
                  </a:ext>
                </a:extLst>
              </a:tr>
              <a:tr h="727861">
                <a:tc>
                  <a:txBody>
                    <a:bodyPr/>
                    <a:lstStyle/>
                    <a:p>
                      <a:pPr marL="0" algn="l" rtl="0" eaLnBrk="1" fontAlgn="auto" latinLnBrk="0" hangingPunct="1">
                        <a:spcBef>
                          <a:spcPts val="0"/>
                        </a:spcBef>
                        <a:spcAft>
                          <a:spcPts val="0"/>
                        </a:spcAft>
                      </a:pPr>
                      <a:r>
                        <a:rPr lang="en-US" sz="1800" b="0" i="0" u="none" strike="noStrike" kern="1200">
                          <a:solidFill>
                            <a:schemeClr val="tx1"/>
                          </a:solidFill>
                          <a:effectLst/>
                          <a:latin typeface="Times New Roman"/>
                          <a:cs typeface="Times New Roman"/>
                        </a:rPr>
                        <a:t>Chip Shortage</a:t>
                      </a:r>
                      <a:endParaRPr lang="en-US" sz="1800" b="0" i="0" u="none" strike="noStrike">
                        <a:solidFill>
                          <a:schemeClr val="tx1"/>
                        </a:solidFill>
                        <a:effectLst/>
                        <a:latin typeface="Times New Roman"/>
                        <a:cs typeface="Times New Roman"/>
                      </a:endParaRPr>
                    </a:p>
                  </a:txBody>
                  <a:tcPr marL="73152" marR="73152" marT="36576" marB="36576">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F8CBAD"/>
                    </a:solidFill>
                  </a:tcPr>
                </a:tc>
                <a:tc>
                  <a:txBody>
                    <a:bodyPr/>
                    <a:lstStyle/>
                    <a:p>
                      <a:pPr marL="0" algn="l" rtl="0" eaLnBrk="1" fontAlgn="auto" latinLnBrk="0" hangingPunct="1">
                        <a:spcBef>
                          <a:spcPts val="0"/>
                        </a:spcBef>
                        <a:spcAft>
                          <a:spcPts val="0"/>
                        </a:spcAft>
                      </a:pPr>
                      <a:r>
                        <a:rPr lang="en-US" sz="1800" b="0" i="0" u="none" strike="noStrike" kern="1200">
                          <a:solidFill>
                            <a:srgbClr val="FFFFFF"/>
                          </a:solidFill>
                          <a:effectLst/>
                          <a:latin typeface="Times New Roman"/>
                          <a:cs typeface="Times New Roman"/>
                        </a:rPr>
                        <a:t>Hardware Software Synergy</a:t>
                      </a:r>
                      <a:endParaRPr lang="en-US" sz="1800" b="0" i="0" u="none" strike="noStrike">
                        <a:effectLst/>
                        <a:latin typeface="Times New Roman"/>
                        <a:cs typeface="Times New Roman"/>
                      </a:endParaRPr>
                    </a:p>
                  </a:txBody>
                  <a:tcPr marL="73152" marR="73152" marT="36576" marB="36576">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843C0C"/>
                    </a:solidFill>
                  </a:tcPr>
                </a:tc>
                <a:extLst>
                  <a:ext uri="{0D108BD9-81ED-4DB2-BD59-A6C34878D82A}">
                    <a16:rowId xmlns:a16="http://schemas.microsoft.com/office/drawing/2014/main" val="769283952"/>
                  </a:ext>
                </a:extLst>
              </a:tr>
            </a:tbl>
          </a:graphicData>
        </a:graphic>
      </p:graphicFrame>
      <p:sp>
        <p:nvSpPr>
          <p:cNvPr id="2487" name="Rectangle: Rounded Corners 2486">
            <a:extLst>
              <a:ext uri="{FF2B5EF4-FFF2-40B4-BE49-F238E27FC236}">
                <a16:creationId xmlns:a16="http://schemas.microsoft.com/office/drawing/2014/main" id="{DEB37260-7C0A-7750-45FA-3EED9E9D3221}"/>
              </a:ext>
            </a:extLst>
          </p:cNvPr>
          <p:cNvSpPr/>
          <p:nvPr/>
        </p:nvSpPr>
        <p:spPr>
          <a:xfrm>
            <a:off x="8284" y="4418719"/>
            <a:ext cx="7846218" cy="2381249"/>
          </a:xfrm>
          <a:prstGeom prst="roundRect">
            <a:avLst/>
          </a:prstGeom>
          <a:solidFill>
            <a:schemeClr val="accent2">
              <a:lumMod val="40000"/>
              <a:lumOff val="60000"/>
            </a:schemeClr>
          </a:solid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1" name="Diagram 40">
            <a:extLst>
              <a:ext uri="{FF2B5EF4-FFF2-40B4-BE49-F238E27FC236}">
                <a16:creationId xmlns:a16="http://schemas.microsoft.com/office/drawing/2014/main" id="{692649A7-1C03-83B2-A7B5-40D87DCEB045}"/>
              </a:ext>
            </a:extLst>
          </p:cNvPr>
          <p:cNvGraphicFramePr/>
          <p:nvPr/>
        </p:nvGraphicFramePr>
        <p:xfrm>
          <a:off x="297656" y="4267200"/>
          <a:ext cx="7238999" cy="278844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532" name="TextBox 2531">
            <a:extLst>
              <a:ext uri="{FF2B5EF4-FFF2-40B4-BE49-F238E27FC236}">
                <a16:creationId xmlns:a16="http://schemas.microsoft.com/office/drawing/2014/main" id="{1D3D86AE-469E-C538-FE36-D737CCC3D9D7}"/>
              </a:ext>
            </a:extLst>
          </p:cNvPr>
          <p:cNvSpPr txBox="1"/>
          <p:nvPr/>
        </p:nvSpPr>
        <p:spPr>
          <a:xfrm>
            <a:off x="2262187" y="4075508"/>
            <a:ext cx="29914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i="1">
                <a:solidFill>
                  <a:schemeClr val="bg1"/>
                </a:solidFill>
                <a:latin typeface="Times New Roman"/>
                <a:cs typeface="Calibri"/>
              </a:rPr>
              <a:t>Risk Analysis</a:t>
            </a:r>
            <a:endParaRPr lang="en-US">
              <a:solidFill>
                <a:schemeClr val="bg1"/>
              </a:solidFill>
              <a:cs typeface="Calibri"/>
            </a:endParaRPr>
          </a:p>
        </p:txBody>
      </p:sp>
      <p:sp>
        <p:nvSpPr>
          <p:cNvPr id="2534" name="TextBox 2533">
            <a:extLst>
              <a:ext uri="{FF2B5EF4-FFF2-40B4-BE49-F238E27FC236}">
                <a16:creationId xmlns:a16="http://schemas.microsoft.com/office/drawing/2014/main" id="{F4483E45-73EE-9AEA-E4EA-09D03FBACE48}"/>
              </a:ext>
            </a:extLst>
          </p:cNvPr>
          <p:cNvSpPr txBox="1"/>
          <p:nvPr/>
        </p:nvSpPr>
        <p:spPr>
          <a:xfrm>
            <a:off x="9292829" y="4152304"/>
            <a:ext cx="25717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latin typeface="Times New Roman"/>
                <a:cs typeface="Calibri"/>
              </a:rPr>
              <a:t>Likelihood/  probability of occurrence</a:t>
            </a:r>
            <a:endParaRPr lang="en-US">
              <a:solidFill>
                <a:schemeClr val="bg1"/>
              </a:solidFill>
            </a:endParaRPr>
          </a:p>
        </p:txBody>
      </p:sp>
      <p:sp>
        <p:nvSpPr>
          <p:cNvPr id="2535" name="TextBox 2534">
            <a:extLst>
              <a:ext uri="{FF2B5EF4-FFF2-40B4-BE49-F238E27FC236}">
                <a16:creationId xmlns:a16="http://schemas.microsoft.com/office/drawing/2014/main" id="{3377B77C-8FA6-955C-FE2F-18D71FC156C3}"/>
              </a:ext>
            </a:extLst>
          </p:cNvPr>
          <p:cNvSpPr txBox="1"/>
          <p:nvPr/>
        </p:nvSpPr>
        <p:spPr>
          <a:xfrm rot="16200000">
            <a:off x="7538009" y="5393126"/>
            <a:ext cx="18203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latin typeface="Times New Roman"/>
                <a:cs typeface="Calibri"/>
              </a:rPr>
              <a:t>Impact created by identified risk</a:t>
            </a:r>
          </a:p>
        </p:txBody>
      </p:sp>
      <p:sp>
        <p:nvSpPr>
          <p:cNvPr id="2720" name="TextBox 2719">
            <a:extLst>
              <a:ext uri="{FF2B5EF4-FFF2-40B4-BE49-F238E27FC236}">
                <a16:creationId xmlns:a16="http://schemas.microsoft.com/office/drawing/2014/main" id="{35201F9B-A294-7C2B-70FE-FF35523824B3}"/>
              </a:ext>
            </a:extLst>
          </p:cNvPr>
          <p:cNvSpPr txBox="1"/>
          <p:nvPr/>
        </p:nvSpPr>
        <p:spPr>
          <a:xfrm rot="20220000">
            <a:off x="7800299" y="4069155"/>
            <a:ext cx="146149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215968"/>
                </a:solidFill>
                <a:latin typeface="Times New Roman"/>
                <a:cs typeface="Times New Roman"/>
              </a:rPr>
              <a:t>Analysis    </a:t>
            </a:r>
          </a:p>
          <a:p>
            <a:pPr algn="ctr"/>
            <a:r>
              <a:rPr lang="en-US" b="1">
                <a:solidFill>
                  <a:srgbClr val="215968"/>
                </a:solidFill>
                <a:latin typeface="Times New Roman"/>
                <a:cs typeface="Times New Roman"/>
              </a:rPr>
              <a:t>metric</a:t>
            </a:r>
            <a:endParaRPr lang="en-US"/>
          </a:p>
          <a:p>
            <a:pPr algn="l"/>
            <a:endParaRPr lang="en-US">
              <a:cs typeface="Calibri"/>
            </a:endParaRPr>
          </a:p>
        </p:txBody>
      </p:sp>
      <p:sp>
        <p:nvSpPr>
          <p:cNvPr id="3173" name="Oval 3172">
            <a:extLst>
              <a:ext uri="{FF2B5EF4-FFF2-40B4-BE49-F238E27FC236}">
                <a16:creationId xmlns:a16="http://schemas.microsoft.com/office/drawing/2014/main" id="{DA9B1F43-0C04-273C-795C-4192E9575436}"/>
              </a:ext>
            </a:extLst>
          </p:cNvPr>
          <p:cNvSpPr/>
          <p:nvPr/>
        </p:nvSpPr>
        <p:spPr>
          <a:xfrm>
            <a:off x="9628910" y="1431637"/>
            <a:ext cx="1801089" cy="177799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6363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27301ED1-3ACF-8737-2D69-913056C3B50A}"/>
              </a:ext>
            </a:extLst>
          </p:cNvPr>
          <p:cNvGraphicFramePr/>
          <p:nvPr>
            <p:extLst>
              <p:ext uri="{D42A27DB-BD31-4B8C-83A1-F6EECF244321}">
                <p14:modId xmlns:p14="http://schemas.microsoft.com/office/powerpoint/2010/main" val="3001504881"/>
              </p:ext>
            </p:extLst>
          </p:nvPr>
        </p:nvGraphicFramePr>
        <p:xfrm>
          <a:off x="0" y="-47355"/>
          <a:ext cx="12192000" cy="4429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 1">
            <a:extLst>
              <a:ext uri="{FF2B5EF4-FFF2-40B4-BE49-F238E27FC236}">
                <a16:creationId xmlns:a16="http://schemas.microsoft.com/office/drawing/2014/main" id="{C085FE81-E223-AA99-5878-AF7BD3FD2833}"/>
              </a:ext>
            </a:extLst>
          </p:cNvPr>
          <p:cNvGraphicFramePr/>
          <p:nvPr>
            <p:extLst>
              <p:ext uri="{D42A27DB-BD31-4B8C-83A1-F6EECF244321}">
                <p14:modId xmlns:p14="http://schemas.microsoft.com/office/powerpoint/2010/main" val="869567044"/>
              </p:ext>
            </p:extLst>
          </p:nvPr>
        </p:nvGraphicFramePr>
        <p:xfrm>
          <a:off x="239485" y="632581"/>
          <a:ext cx="11832771" cy="58008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TextBox 4">
            <a:extLst>
              <a:ext uri="{FF2B5EF4-FFF2-40B4-BE49-F238E27FC236}">
                <a16:creationId xmlns:a16="http://schemas.microsoft.com/office/drawing/2014/main" id="{65F996DF-5E10-D3AB-80E0-9E69B5EA8E93}"/>
              </a:ext>
            </a:extLst>
          </p:cNvPr>
          <p:cNvSpPr txBox="1"/>
          <p:nvPr/>
        </p:nvSpPr>
        <p:spPr>
          <a:xfrm>
            <a:off x="2266953" y="3072784"/>
            <a:ext cx="1807029" cy="2585323"/>
          </a:xfrm>
          <a:prstGeom prst="rect">
            <a:avLst/>
          </a:prstGeom>
          <a:noFill/>
        </p:spPr>
        <p:txBody>
          <a:bodyPr wrap="square" lIns="91440" tIns="45720" rIns="91440" bIns="45720" rtlCol="0" anchor="t">
            <a:spAutoFit/>
          </a:bodyPr>
          <a:lstStyle/>
          <a:p>
            <a:pPr algn="ctr"/>
            <a:r>
              <a:rPr lang="en-US" b="1">
                <a:latin typeface="Times New Roman"/>
                <a:ea typeface="+mn-lt"/>
                <a:cs typeface="+mn-lt"/>
              </a:rPr>
              <a:t>Market Alignment</a:t>
            </a:r>
            <a:br>
              <a:rPr lang="en-US">
                <a:latin typeface="Times New Roman"/>
                <a:ea typeface="+mn-lt"/>
                <a:cs typeface="+mn-lt"/>
              </a:rPr>
            </a:br>
            <a:r>
              <a:rPr lang="en-US">
                <a:latin typeface="Times New Roman"/>
                <a:ea typeface="+mn-lt"/>
                <a:cs typeface="+mn-lt"/>
              </a:rPr>
              <a:t>Meets market demands for AI chips, positioning OpenAI to cater to evolving needs</a:t>
            </a:r>
            <a:endParaRPr lang="en-US">
              <a:latin typeface="Times New Roman"/>
              <a:ea typeface="Calibri"/>
              <a:cs typeface="Calibri"/>
            </a:endParaRPr>
          </a:p>
          <a:p>
            <a:pPr algn="ctr"/>
            <a:endParaRPr lang="en-IN"/>
          </a:p>
        </p:txBody>
      </p:sp>
      <p:sp>
        <p:nvSpPr>
          <p:cNvPr id="7" name="TextBox 6">
            <a:extLst>
              <a:ext uri="{FF2B5EF4-FFF2-40B4-BE49-F238E27FC236}">
                <a16:creationId xmlns:a16="http://schemas.microsoft.com/office/drawing/2014/main" id="{D305B97D-0E7B-D078-448A-D5C28A82F3F1}"/>
              </a:ext>
            </a:extLst>
          </p:cNvPr>
          <p:cNvSpPr txBox="1"/>
          <p:nvPr/>
        </p:nvSpPr>
        <p:spPr>
          <a:xfrm>
            <a:off x="4288971" y="3072784"/>
            <a:ext cx="1807029" cy="1754326"/>
          </a:xfrm>
          <a:prstGeom prst="rect">
            <a:avLst/>
          </a:prstGeom>
          <a:noFill/>
        </p:spPr>
        <p:txBody>
          <a:bodyPr wrap="square" rtlCol="0">
            <a:spAutoFit/>
          </a:bodyPr>
          <a:lstStyle/>
          <a:p>
            <a:pPr algn="ctr"/>
            <a:r>
              <a:rPr lang="en-US" b="1">
                <a:latin typeface="Times New Roman"/>
                <a:ea typeface="Calibri"/>
                <a:cs typeface="Times New Roman"/>
              </a:rPr>
              <a:t>Long Term Viability</a:t>
            </a:r>
            <a:br>
              <a:rPr lang="en-US">
                <a:latin typeface="Times New Roman"/>
                <a:ea typeface="Calibri"/>
                <a:cs typeface="Times New Roman"/>
              </a:rPr>
            </a:br>
            <a:r>
              <a:rPr lang="en-US">
                <a:latin typeface="Times New Roman"/>
                <a:ea typeface="Calibri"/>
                <a:cs typeface="Times New Roman"/>
              </a:rPr>
              <a:t>Ensures sustained growth and scalability </a:t>
            </a:r>
            <a:endParaRPr lang="en-IN"/>
          </a:p>
          <a:p>
            <a:pPr algn="ctr"/>
            <a:endParaRPr lang="en-IN"/>
          </a:p>
        </p:txBody>
      </p:sp>
      <p:sp>
        <p:nvSpPr>
          <p:cNvPr id="8" name="TextBox 7">
            <a:extLst>
              <a:ext uri="{FF2B5EF4-FFF2-40B4-BE49-F238E27FC236}">
                <a16:creationId xmlns:a16="http://schemas.microsoft.com/office/drawing/2014/main" id="{42A6FF56-FF45-158A-1910-DF0FC396966B}"/>
              </a:ext>
            </a:extLst>
          </p:cNvPr>
          <p:cNvSpPr txBox="1"/>
          <p:nvPr/>
        </p:nvSpPr>
        <p:spPr>
          <a:xfrm>
            <a:off x="341541" y="3043141"/>
            <a:ext cx="1807029" cy="2862322"/>
          </a:xfrm>
          <a:prstGeom prst="rect">
            <a:avLst/>
          </a:prstGeom>
          <a:noFill/>
        </p:spPr>
        <p:txBody>
          <a:bodyPr wrap="square" rtlCol="0">
            <a:spAutoFit/>
          </a:bodyPr>
          <a:lstStyle/>
          <a:p>
            <a:pPr lvl="0" algn="ctr"/>
            <a:r>
              <a:rPr lang="en-US" b="1">
                <a:latin typeface="Times New Roman"/>
                <a:ea typeface="+mn-lt"/>
                <a:cs typeface="+mn-lt"/>
              </a:rPr>
              <a:t>Economic Synergies</a:t>
            </a:r>
            <a:br>
              <a:rPr lang="en-US" b="1">
                <a:latin typeface="Times New Roman"/>
                <a:ea typeface="+mn-lt"/>
                <a:cs typeface="+mn-lt"/>
              </a:rPr>
            </a:br>
            <a:r>
              <a:rPr lang="en-US">
                <a:latin typeface="Times New Roman"/>
                <a:ea typeface="+mn-lt"/>
                <a:cs typeface="+mn-lt"/>
              </a:rPr>
              <a:t>Cost savings due to operational efficiencies and economies of scale, reducing long-term production costs</a:t>
            </a:r>
            <a:endParaRPr lang="en-IN"/>
          </a:p>
          <a:p>
            <a:pPr algn="ctr"/>
            <a:endParaRPr lang="en-IN"/>
          </a:p>
        </p:txBody>
      </p:sp>
      <p:sp>
        <p:nvSpPr>
          <p:cNvPr id="9" name="TextBox 8">
            <a:extLst>
              <a:ext uri="{FF2B5EF4-FFF2-40B4-BE49-F238E27FC236}">
                <a16:creationId xmlns:a16="http://schemas.microsoft.com/office/drawing/2014/main" id="{21B50F73-5B3E-452E-AB3B-C82EF9962595}"/>
              </a:ext>
            </a:extLst>
          </p:cNvPr>
          <p:cNvSpPr txBox="1"/>
          <p:nvPr/>
        </p:nvSpPr>
        <p:spPr>
          <a:xfrm>
            <a:off x="6200767" y="3078814"/>
            <a:ext cx="1924059" cy="2585323"/>
          </a:xfrm>
          <a:prstGeom prst="rect">
            <a:avLst/>
          </a:prstGeom>
          <a:noFill/>
        </p:spPr>
        <p:txBody>
          <a:bodyPr wrap="square" lIns="91440" tIns="45720" rIns="91440" bIns="45720" rtlCol="0" anchor="t">
            <a:spAutoFit/>
          </a:bodyPr>
          <a:lstStyle/>
          <a:p>
            <a:pPr algn="ctr"/>
            <a:r>
              <a:rPr lang="en-US" b="1">
                <a:latin typeface="Times New Roman"/>
                <a:ea typeface="+mn-lt"/>
                <a:cs typeface="+mn-lt"/>
              </a:rPr>
              <a:t>Strategic Goals</a:t>
            </a:r>
            <a:br>
              <a:rPr lang="en-US">
                <a:latin typeface="Times New Roman"/>
                <a:ea typeface="+mn-lt"/>
                <a:cs typeface="+mn-lt"/>
              </a:rPr>
            </a:br>
            <a:r>
              <a:rPr lang="en-US">
                <a:latin typeface="Times New Roman"/>
                <a:ea typeface="+mn-lt"/>
                <a:cs typeface="+mn-lt"/>
              </a:rPr>
              <a:t>Cements OpenAI's industry leadership, driving innovation in line with their AI advancement goals</a:t>
            </a:r>
            <a:endParaRPr lang="en-US">
              <a:latin typeface="Times New Roman"/>
              <a:cs typeface="Times New Roman"/>
            </a:endParaRPr>
          </a:p>
          <a:p>
            <a:pPr algn="ctr"/>
            <a:endParaRPr lang="en-IN">
              <a:latin typeface="Times New Roman"/>
              <a:cs typeface="Times New Roman"/>
            </a:endParaRPr>
          </a:p>
        </p:txBody>
      </p:sp>
      <p:sp>
        <p:nvSpPr>
          <p:cNvPr id="10" name="TextBox 9">
            <a:extLst>
              <a:ext uri="{FF2B5EF4-FFF2-40B4-BE49-F238E27FC236}">
                <a16:creationId xmlns:a16="http://schemas.microsoft.com/office/drawing/2014/main" id="{80504E1A-1290-2AB1-09A4-6044DF034E0E}"/>
              </a:ext>
            </a:extLst>
          </p:cNvPr>
          <p:cNvSpPr txBox="1"/>
          <p:nvPr/>
        </p:nvSpPr>
        <p:spPr>
          <a:xfrm>
            <a:off x="8243209" y="3043141"/>
            <a:ext cx="1807029" cy="2585323"/>
          </a:xfrm>
          <a:prstGeom prst="rect">
            <a:avLst/>
          </a:prstGeom>
          <a:noFill/>
        </p:spPr>
        <p:txBody>
          <a:bodyPr wrap="square" rtlCol="0">
            <a:spAutoFit/>
          </a:bodyPr>
          <a:lstStyle/>
          <a:p>
            <a:pPr algn="ctr"/>
            <a:r>
              <a:rPr lang="en-US" b="1">
                <a:latin typeface="Times New Roman"/>
                <a:ea typeface="+mn-lt"/>
                <a:cs typeface="+mn-lt"/>
              </a:rPr>
              <a:t>Competitive Edge</a:t>
            </a:r>
            <a:br>
              <a:rPr lang="en-US">
                <a:latin typeface="Times New Roman"/>
                <a:ea typeface="+mn-lt"/>
                <a:cs typeface="+mn-lt"/>
              </a:rPr>
            </a:br>
            <a:r>
              <a:rPr lang="en-US">
                <a:latin typeface="Times New Roman"/>
                <a:ea typeface="+mn-lt"/>
                <a:cs typeface="+mn-lt"/>
              </a:rPr>
              <a:t>Access to exclusive technology, patents, enabling development of exceptional chips</a:t>
            </a:r>
            <a:endParaRPr lang="en-US">
              <a:latin typeface="Times New Roman"/>
              <a:ea typeface="Calibri"/>
              <a:cs typeface="Calibri"/>
            </a:endParaRPr>
          </a:p>
          <a:p>
            <a:pPr algn="ctr"/>
            <a:endParaRPr lang="en-IN"/>
          </a:p>
        </p:txBody>
      </p:sp>
      <p:sp>
        <p:nvSpPr>
          <p:cNvPr id="14" name="TextBox 13">
            <a:extLst>
              <a:ext uri="{FF2B5EF4-FFF2-40B4-BE49-F238E27FC236}">
                <a16:creationId xmlns:a16="http://schemas.microsoft.com/office/drawing/2014/main" id="{B3452C17-35A1-E4ED-55F1-AEF410920944}"/>
              </a:ext>
            </a:extLst>
          </p:cNvPr>
          <p:cNvSpPr txBox="1"/>
          <p:nvPr/>
        </p:nvSpPr>
        <p:spPr>
          <a:xfrm>
            <a:off x="10265227" y="3072784"/>
            <a:ext cx="1807029" cy="2585323"/>
          </a:xfrm>
          <a:prstGeom prst="rect">
            <a:avLst/>
          </a:prstGeom>
          <a:noFill/>
        </p:spPr>
        <p:txBody>
          <a:bodyPr wrap="square" rtlCol="0">
            <a:spAutoFit/>
          </a:bodyPr>
          <a:lstStyle/>
          <a:p>
            <a:pPr algn="ctr"/>
            <a:r>
              <a:rPr lang="en-US" b="1">
                <a:latin typeface="Times New Roman"/>
                <a:ea typeface="+mn-lt"/>
                <a:cs typeface="+mn-lt"/>
              </a:rPr>
              <a:t>Risk Management</a:t>
            </a:r>
            <a:br>
              <a:rPr lang="en-US">
                <a:latin typeface="Times New Roman"/>
                <a:ea typeface="+mn-lt"/>
                <a:cs typeface="+mn-lt"/>
              </a:rPr>
            </a:br>
            <a:r>
              <a:rPr lang="en-US">
                <a:latin typeface="Times New Roman"/>
                <a:ea typeface="+mn-lt"/>
                <a:cs typeface="+mn-lt"/>
              </a:rPr>
              <a:t>Diversifying mitigates dependency risks, ensuring a reliable supply chain</a:t>
            </a:r>
            <a:endParaRPr lang="en-US">
              <a:latin typeface="Times New Roman"/>
              <a:ea typeface="Calibri"/>
              <a:cs typeface="Calibri"/>
            </a:endParaRPr>
          </a:p>
          <a:p>
            <a:pPr algn="ctr"/>
            <a:endParaRPr lang="en-IN"/>
          </a:p>
        </p:txBody>
      </p:sp>
    </p:spTree>
    <p:extLst>
      <p:ext uri="{BB962C8B-B14F-4D97-AF65-F5344CB8AC3E}">
        <p14:creationId xmlns:p14="http://schemas.microsoft.com/office/powerpoint/2010/main" val="812877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A5CED317-C721-E801-6F72-1BC3F57692CC}"/>
              </a:ext>
            </a:extLst>
          </p:cNvPr>
          <p:cNvGraphicFramePr>
            <a:graphicFrameLocks noGrp="1"/>
          </p:cNvGraphicFramePr>
          <p:nvPr>
            <p:extLst>
              <p:ext uri="{D42A27DB-BD31-4B8C-83A1-F6EECF244321}">
                <p14:modId xmlns:p14="http://schemas.microsoft.com/office/powerpoint/2010/main" val="3371724206"/>
              </p:ext>
            </p:extLst>
          </p:nvPr>
        </p:nvGraphicFramePr>
        <p:xfrm>
          <a:off x="-581" y="629005"/>
          <a:ext cx="5006978" cy="6228995"/>
        </p:xfrm>
        <a:graphic>
          <a:graphicData uri="http://schemas.openxmlformats.org/drawingml/2006/table">
            <a:tbl>
              <a:tblPr firstRow="1" bandRow="1">
                <a:tableStyleId>{5C22544A-7EE6-4342-B048-85BDC9FD1C3A}</a:tableStyleId>
              </a:tblPr>
              <a:tblGrid>
                <a:gridCol w="2503489">
                  <a:extLst>
                    <a:ext uri="{9D8B030D-6E8A-4147-A177-3AD203B41FA5}">
                      <a16:colId xmlns:a16="http://schemas.microsoft.com/office/drawing/2014/main" val="1823449227"/>
                    </a:ext>
                  </a:extLst>
                </a:gridCol>
                <a:gridCol w="2503489">
                  <a:extLst>
                    <a:ext uri="{9D8B030D-6E8A-4147-A177-3AD203B41FA5}">
                      <a16:colId xmlns:a16="http://schemas.microsoft.com/office/drawing/2014/main" val="3242409731"/>
                    </a:ext>
                  </a:extLst>
                </a:gridCol>
              </a:tblGrid>
              <a:tr h="479153">
                <a:tc>
                  <a:txBody>
                    <a:bodyPr/>
                    <a:lstStyle/>
                    <a:p>
                      <a:pPr algn="ctr" rtl="0" fontAlgn="base"/>
                      <a:r>
                        <a:rPr lang="en-GB" sz="1800" b="1" i="1">
                          <a:solidFill>
                            <a:srgbClr val="FFFFFF"/>
                          </a:solidFill>
                          <a:effectLst/>
                          <a:latin typeface="Times New Roman"/>
                        </a:rPr>
                        <a:t>Open AI </a:t>
                      </a:r>
                      <a:endParaRPr lang="en-GB" b="1" i="0">
                        <a:solidFill>
                          <a:srgbClr val="FFFFFF"/>
                        </a:solidFill>
                        <a:effectLst/>
                        <a:latin typeface="Times New Roman"/>
                      </a:endParaRPr>
                    </a:p>
                  </a:txBody>
                  <a:tcPr marL="58522" marR="58522" marT="29261" marB="2926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111E6C"/>
                    </a:solidFill>
                  </a:tcPr>
                </a:tc>
                <a:tc>
                  <a:txBody>
                    <a:bodyPr/>
                    <a:lstStyle/>
                    <a:p>
                      <a:pPr algn="ctr" rtl="0" fontAlgn="base"/>
                      <a:r>
                        <a:rPr lang="en-GB" sz="1800" b="1" i="1">
                          <a:solidFill>
                            <a:srgbClr val="FFFFFF"/>
                          </a:solidFill>
                          <a:effectLst/>
                          <a:latin typeface="Times New Roman"/>
                        </a:rPr>
                        <a:t>Startup</a:t>
                      </a:r>
                    </a:p>
                  </a:txBody>
                  <a:tcPr marL="58522" marR="58522" marT="29261" marB="2926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111E6C"/>
                    </a:solidFill>
                  </a:tcPr>
                </a:tc>
                <a:extLst>
                  <a:ext uri="{0D108BD9-81ED-4DB2-BD59-A6C34878D82A}">
                    <a16:rowId xmlns:a16="http://schemas.microsoft.com/office/drawing/2014/main" val="56983516"/>
                  </a:ext>
                </a:extLst>
              </a:tr>
              <a:tr h="958307">
                <a:tc>
                  <a:txBody>
                    <a:bodyPr/>
                    <a:lstStyle/>
                    <a:p>
                      <a:pPr lvl="0" algn="ctr">
                        <a:buNone/>
                      </a:pPr>
                      <a:r>
                        <a:rPr lang="en-IN" sz="1400" b="0" i="0" u="none" strike="noStrike" noProof="0">
                          <a:solidFill>
                            <a:srgbClr val="000000"/>
                          </a:solidFill>
                          <a:effectLst/>
                          <a:latin typeface="Calibri"/>
                        </a:rPr>
                        <a:t>Future-Proofing: Preparedness for evolving AI requirements.</a:t>
                      </a:r>
                      <a:endParaRPr lang="en-US"/>
                    </a:p>
                  </a:txBody>
                  <a:tcPr marL="58522" marR="58522" marT="29261" marB="2926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C000"/>
                    </a:solidFill>
                  </a:tcPr>
                </a:tc>
                <a:tc>
                  <a:txBody>
                    <a:bodyPr/>
                    <a:lstStyle/>
                    <a:p>
                      <a:pPr lvl="0" algn="ctr">
                        <a:buNone/>
                      </a:pPr>
                      <a:r>
                        <a:rPr lang="en-IN" sz="1400" b="0" i="0" u="none" strike="noStrike" noProof="0" dirty="0">
                          <a:solidFill>
                            <a:srgbClr val="000000"/>
                          </a:solidFill>
                          <a:effectLst/>
                        </a:rPr>
                        <a:t>Financial Support: Enhanced funding for R&amp;D and product development</a:t>
                      </a:r>
                      <a:endParaRPr lang="en-US" dirty="0"/>
                    </a:p>
                  </a:txBody>
                  <a:tcPr marL="58522" marR="58522" marT="29261" marB="2926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8081"/>
                    </a:solidFill>
                  </a:tcPr>
                </a:tc>
                <a:extLst>
                  <a:ext uri="{0D108BD9-81ED-4DB2-BD59-A6C34878D82A}">
                    <a16:rowId xmlns:a16="http://schemas.microsoft.com/office/drawing/2014/main" val="551036891"/>
                  </a:ext>
                </a:extLst>
              </a:tr>
              <a:tr h="958307">
                <a:tc>
                  <a:txBody>
                    <a:bodyPr/>
                    <a:lstStyle/>
                    <a:p>
                      <a:pPr lvl="0" algn="ctr">
                        <a:buNone/>
                      </a:pPr>
                      <a:r>
                        <a:rPr lang="en-IN" sz="1400" b="0" i="0" u="none" strike="noStrike" noProof="0">
                          <a:solidFill>
                            <a:srgbClr val="000000"/>
                          </a:solidFill>
                          <a:effectLst/>
                        </a:rPr>
                        <a:t>Customized Solutions: Tailored chip designs for optimized AI model performance</a:t>
                      </a:r>
                      <a:endParaRPr lang="en-US"/>
                    </a:p>
                  </a:txBody>
                  <a:tcPr marL="58522" marR="58522" marT="29261" marB="2926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2">
                        <a:lumMod val="75000"/>
                      </a:schemeClr>
                    </a:solidFill>
                  </a:tcPr>
                </a:tc>
                <a:tc>
                  <a:txBody>
                    <a:bodyPr/>
                    <a:lstStyle/>
                    <a:p>
                      <a:pPr lvl="0" algn="ctr">
                        <a:buNone/>
                      </a:pPr>
                      <a:r>
                        <a:rPr lang="en-IN" sz="1400" b="0" i="0" u="none" strike="noStrike" noProof="0" dirty="0">
                          <a:solidFill>
                            <a:srgbClr val="000000"/>
                          </a:solidFill>
                          <a:effectLst/>
                        </a:rPr>
                        <a:t>Resource Access: Utilization of OpenAI's expertise and infrastructure.</a:t>
                      </a:r>
                      <a:endParaRPr lang="en-US" dirty="0"/>
                    </a:p>
                  </a:txBody>
                  <a:tcPr marL="58522" marR="58522" marT="29261" marB="2926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B0F0"/>
                    </a:solidFill>
                  </a:tcPr>
                </a:tc>
                <a:extLst>
                  <a:ext uri="{0D108BD9-81ED-4DB2-BD59-A6C34878D82A}">
                    <a16:rowId xmlns:a16="http://schemas.microsoft.com/office/drawing/2014/main" val="1923517653"/>
                  </a:ext>
                </a:extLst>
              </a:tr>
              <a:tr h="958307">
                <a:tc>
                  <a:txBody>
                    <a:bodyPr/>
                    <a:lstStyle/>
                    <a:p>
                      <a:pPr lvl="0" algn="ctr">
                        <a:buNone/>
                      </a:pPr>
                      <a:r>
                        <a:rPr lang="en-IN" sz="1400" b="0" i="0" u="none" strike="noStrike" noProof="0">
                          <a:solidFill>
                            <a:srgbClr val="000000"/>
                          </a:solidFill>
                          <a:effectLst/>
                        </a:rPr>
                        <a:t>Strategic Control: Increased autonomy in chip design and strategy.</a:t>
                      </a:r>
                      <a:endParaRPr lang="en-US"/>
                    </a:p>
                  </a:txBody>
                  <a:tcPr marL="58522" marR="58522" marT="29261" marB="2926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4">
                        <a:lumMod val="75000"/>
                      </a:schemeClr>
                    </a:solidFill>
                  </a:tcPr>
                </a:tc>
                <a:tc>
                  <a:txBody>
                    <a:bodyPr/>
                    <a:lstStyle/>
                    <a:p>
                      <a:pPr lvl="0" algn="ctr">
                        <a:buNone/>
                      </a:pPr>
                      <a:r>
                        <a:rPr lang="en-GB" sz="1400" b="0" i="0" u="none" strike="noStrike" noProof="0">
                          <a:solidFill>
                            <a:srgbClr val="000000"/>
                          </a:solidFill>
                          <a:effectLst/>
                        </a:rPr>
                        <a:t>Market Validation: Credibility boost through association with OpenAI.</a:t>
                      </a:r>
                      <a:endParaRPr lang="en-US"/>
                    </a:p>
                  </a:txBody>
                  <a:tcPr marL="58522" marR="58522" marT="29261" marB="2926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70C0"/>
                    </a:solidFill>
                  </a:tcPr>
                </a:tc>
                <a:extLst>
                  <a:ext uri="{0D108BD9-81ED-4DB2-BD59-A6C34878D82A}">
                    <a16:rowId xmlns:a16="http://schemas.microsoft.com/office/drawing/2014/main" val="1159951841"/>
                  </a:ext>
                </a:extLst>
              </a:tr>
              <a:tr h="958307">
                <a:tc>
                  <a:txBody>
                    <a:bodyPr/>
                    <a:lstStyle/>
                    <a:p>
                      <a:pPr lvl="0" algn="ctr">
                        <a:buNone/>
                      </a:pPr>
                      <a:r>
                        <a:rPr lang="en-IN" sz="1400" b="0" i="0" u="none" strike="noStrike" noProof="0">
                          <a:solidFill>
                            <a:srgbClr val="000000"/>
                          </a:solidFill>
                          <a:effectLst/>
                        </a:rPr>
                        <a:t>Accelerated Development: Faster chip development and deployment.</a:t>
                      </a:r>
                      <a:endParaRPr lang="en-US"/>
                    </a:p>
                  </a:txBody>
                  <a:tcPr marL="58522" marR="58522" marT="29260" marB="29260" anchor="ctr">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D40DA9"/>
                    </a:solidFill>
                  </a:tcPr>
                </a:tc>
                <a:tc>
                  <a:txBody>
                    <a:bodyPr/>
                    <a:lstStyle/>
                    <a:p>
                      <a:pPr lvl="0" algn="ctr">
                        <a:buNone/>
                      </a:pPr>
                      <a:r>
                        <a:rPr lang="en-GB" sz="1400" b="0" i="0" u="none" strike="noStrike" noProof="0">
                          <a:solidFill>
                            <a:srgbClr val="000000"/>
                          </a:solidFill>
                          <a:effectLst/>
                          <a:latin typeface="Calibri"/>
                        </a:rPr>
                        <a:t>Stability and Growth: Potential long-term stability and scalability.</a:t>
                      </a:r>
                      <a:endParaRPr lang="en-US"/>
                    </a:p>
                  </a:txBody>
                  <a:tcPr marL="58522" marR="58522" marT="29260" marB="29260" anchor="ctr">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FC6060"/>
                    </a:solidFill>
                  </a:tcPr>
                </a:tc>
                <a:extLst>
                  <a:ext uri="{0D108BD9-81ED-4DB2-BD59-A6C34878D82A}">
                    <a16:rowId xmlns:a16="http://schemas.microsoft.com/office/drawing/2014/main" val="812210011"/>
                  </a:ext>
                </a:extLst>
              </a:tr>
              <a:tr h="958307">
                <a:tc>
                  <a:txBody>
                    <a:bodyPr/>
                    <a:lstStyle/>
                    <a:p>
                      <a:pPr lvl="0" algn="ctr">
                        <a:buNone/>
                      </a:pPr>
                      <a:r>
                        <a:rPr lang="en-IN" sz="1400" b="0" i="0" u="none" strike="noStrike" noProof="0">
                          <a:solidFill>
                            <a:srgbClr val="000000"/>
                          </a:solidFill>
                          <a:effectLst/>
                        </a:rPr>
                        <a:t>Market Leadership: Strengthened position in the AI tech landscape.</a:t>
                      </a:r>
                      <a:endParaRPr lang="en-US"/>
                    </a:p>
                  </a:txBody>
                  <a:tcPr marL="58522" marR="58522" marT="29260" marB="29260" anchor="ctr">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ED7D31"/>
                    </a:solidFill>
                  </a:tcPr>
                </a:tc>
                <a:tc>
                  <a:txBody>
                    <a:bodyPr/>
                    <a:lstStyle/>
                    <a:p>
                      <a:pPr lvl="0" algn="ctr">
                        <a:buNone/>
                      </a:pPr>
                      <a:r>
                        <a:rPr lang="en-GB" sz="1400" b="0" i="0" u="none" strike="noStrike" noProof="0">
                          <a:solidFill>
                            <a:srgbClr val="000000"/>
                          </a:solidFill>
                          <a:effectLst/>
                        </a:rPr>
                        <a:t>Knowledge Exchange: Learning opportunities and skill enrichment.</a:t>
                      </a:r>
                      <a:endParaRPr lang="en-US"/>
                    </a:p>
                  </a:txBody>
                  <a:tcPr marL="58522" marR="58522" marT="29260" marB="29260" anchor="ctr">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CCC6AB"/>
                    </a:solidFill>
                  </a:tcPr>
                </a:tc>
                <a:extLst>
                  <a:ext uri="{0D108BD9-81ED-4DB2-BD59-A6C34878D82A}">
                    <a16:rowId xmlns:a16="http://schemas.microsoft.com/office/drawing/2014/main" val="4218804054"/>
                  </a:ext>
                </a:extLst>
              </a:tr>
              <a:tr h="958307">
                <a:tc>
                  <a:txBody>
                    <a:bodyPr/>
                    <a:lstStyle/>
                    <a:p>
                      <a:pPr lvl="0" algn="ctr">
                        <a:buNone/>
                      </a:pPr>
                      <a:r>
                        <a:rPr lang="en-IN" sz="1400" b="0" i="0" u="none" strike="noStrike" noProof="0" dirty="0">
                          <a:solidFill>
                            <a:srgbClr val="000000"/>
                          </a:solidFill>
                          <a:effectLst/>
                        </a:rPr>
                        <a:t>Diversified Suppliers: Reduced dependency on single suppliers, minimizing risks.</a:t>
                      </a:r>
                      <a:endParaRPr lang="en-US" dirty="0"/>
                    </a:p>
                  </a:txBody>
                  <a:tcPr marL="58522" marR="58522" marT="29260" marB="29260" anchor="ctr">
                    <a:lnL w="9524">
                      <a:solidFill>
                        <a:srgbClr val="FFFFFF"/>
                      </a:solidFill>
                    </a:lnL>
                    <a:lnR w="9524">
                      <a:solidFill>
                        <a:srgbClr val="FFFFFF"/>
                      </a:solidFill>
                    </a:lnR>
                    <a:lnT w="9524">
                      <a:solidFill>
                        <a:srgbClr val="FFFFFF"/>
                      </a:solidFill>
                    </a:lnT>
                    <a:lnB w="9524">
                      <a:solidFill>
                        <a:srgbClr val="FFFFFF"/>
                      </a:solidFill>
                    </a:lnB>
                    <a:solidFill>
                      <a:schemeClr val="accent3">
                        <a:lumMod val="40000"/>
                        <a:lumOff val="60000"/>
                      </a:schemeClr>
                    </a:solidFill>
                  </a:tcPr>
                </a:tc>
                <a:tc>
                  <a:txBody>
                    <a:bodyPr/>
                    <a:lstStyle/>
                    <a:p>
                      <a:pPr lvl="0" algn="ctr">
                        <a:buNone/>
                      </a:pPr>
                      <a:r>
                        <a:rPr lang="en-GB" sz="1400" b="0" i="0" u="none" strike="noStrike" noProof="0" dirty="0">
                          <a:solidFill>
                            <a:srgbClr val="000000"/>
                          </a:solidFill>
                          <a:effectLst/>
                          <a:latin typeface="Calibri"/>
                        </a:rPr>
                        <a:t>Scale Opportunities: Access to a larger customer base.</a:t>
                      </a:r>
                      <a:endParaRPr lang="en-US" dirty="0"/>
                    </a:p>
                  </a:txBody>
                  <a:tcPr marL="58522" marR="58522" marT="29260" marB="29260" anchor="ctr">
                    <a:lnL w="9524">
                      <a:solidFill>
                        <a:srgbClr val="FFFFFF"/>
                      </a:solidFill>
                    </a:lnL>
                    <a:lnR w="9524">
                      <a:solidFill>
                        <a:srgbClr val="FFFFFF"/>
                      </a:solidFill>
                    </a:lnR>
                    <a:lnT w="9524">
                      <a:solidFill>
                        <a:srgbClr val="FFFFFF"/>
                      </a:solidFill>
                    </a:lnT>
                    <a:lnB w="9524">
                      <a:solidFill>
                        <a:srgbClr val="FFFFFF"/>
                      </a:solidFill>
                    </a:lnB>
                    <a:solidFill>
                      <a:srgbClr val="39AD8B"/>
                    </a:solidFill>
                  </a:tcPr>
                </a:tc>
                <a:extLst>
                  <a:ext uri="{0D108BD9-81ED-4DB2-BD59-A6C34878D82A}">
                    <a16:rowId xmlns:a16="http://schemas.microsoft.com/office/drawing/2014/main" val="2901746998"/>
                  </a:ext>
                </a:extLst>
              </a:tr>
            </a:tbl>
          </a:graphicData>
        </a:graphic>
      </p:graphicFrame>
      <p:sp>
        <p:nvSpPr>
          <p:cNvPr id="8" name="Rectangle: Rounded Corners 7">
            <a:extLst>
              <a:ext uri="{FF2B5EF4-FFF2-40B4-BE49-F238E27FC236}">
                <a16:creationId xmlns:a16="http://schemas.microsoft.com/office/drawing/2014/main" id="{DBBC0482-951D-2EAD-F2F3-CBD204AA658E}"/>
              </a:ext>
            </a:extLst>
          </p:cNvPr>
          <p:cNvSpPr/>
          <p:nvPr/>
        </p:nvSpPr>
        <p:spPr>
          <a:xfrm>
            <a:off x="5291241" y="3638470"/>
            <a:ext cx="6579868" cy="2706513"/>
          </a:xfrm>
          <a:prstGeom prst="roundRect">
            <a:avLst>
              <a:gd name="adj" fmla="val 6116"/>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849BCDBC-1A81-AA51-EA17-8C1D750C8E0E}"/>
              </a:ext>
            </a:extLst>
          </p:cNvPr>
          <p:cNvSpPr/>
          <p:nvPr/>
        </p:nvSpPr>
        <p:spPr>
          <a:xfrm>
            <a:off x="1" y="-14882"/>
            <a:ext cx="4958952" cy="654843"/>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5348F41-67FB-3D2A-8E12-C362FBD89006}"/>
              </a:ext>
            </a:extLst>
          </p:cNvPr>
          <p:cNvSpPr txBox="1"/>
          <p:nvPr/>
        </p:nvSpPr>
        <p:spPr>
          <a:xfrm>
            <a:off x="-47625" y="125015"/>
            <a:ext cx="52804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solidFill>
                  <a:schemeClr val="bg1"/>
                </a:solidFill>
                <a:latin typeface="Times New Roman"/>
                <a:cs typeface="Calibri"/>
              </a:rPr>
              <a:t>Benefits of this acquisition for Open AI  and Startup</a:t>
            </a:r>
            <a:endParaRPr lang="en-US" b="1" i="1">
              <a:solidFill>
                <a:schemeClr val="bg1"/>
              </a:solidFill>
              <a:latin typeface="Times New Roman"/>
              <a:cs typeface="Times New Roman"/>
            </a:endParaRPr>
          </a:p>
        </p:txBody>
      </p:sp>
      <p:sp>
        <p:nvSpPr>
          <p:cNvPr id="6" name="TextBox 5">
            <a:extLst>
              <a:ext uri="{FF2B5EF4-FFF2-40B4-BE49-F238E27FC236}">
                <a16:creationId xmlns:a16="http://schemas.microsoft.com/office/drawing/2014/main" id="{822830DC-9962-F82E-214A-91AC160E9BDE}"/>
              </a:ext>
            </a:extLst>
          </p:cNvPr>
          <p:cNvSpPr txBox="1"/>
          <p:nvPr/>
        </p:nvSpPr>
        <p:spPr>
          <a:xfrm>
            <a:off x="7557642" y="3429000"/>
            <a:ext cx="2073728" cy="369332"/>
          </a:xfrm>
          <a:prstGeom prst="rect">
            <a:avLst/>
          </a:prstGeom>
          <a:solidFill>
            <a:srgbClr val="008081"/>
          </a:solidFill>
        </p:spPr>
        <p:txBody>
          <a:bodyPr wrap="square" rtlCol="0">
            <a:spAutoFit/>
          </a:bodyPr>
          <a:lstStyle/>
          <a:p>
            <a:pPr algn="ctr"/>
            <a:r>
              <a:rPr lang="en-GB" b="1" dirty="0">
                <a:solidFill>
                  <a:schemeClr val="bg1"/>
                </a:solidFill>
              </a:rPr>
              <a:t>SOURCES </a:t>
            </a:r>
            <a:endParaRPr lang="en-IN" b="1" dirty="0">
              <a:solidFill>
                <a:schemeClr val="bg1"/>
              </a:solidFill>
            </a:endParaRPr>
          </a:p>
        </p:txBody>
      </p:sp>
      <p:sp>
        <p:nvSpPr>
          <p:cNvPr id="10" name="TextBox 9">
            <a:extLst>
              <a:ext uri="{FF2B5EF4-FFF2-40B4-BE49-F238E27FC236}">
                <a16:creationId xmlns:a16="http://schemas.microsoft.com/office/drawing/2014/main" id="{56F49DF7-3170-5FB8-4E83-3115C2850BE6}"/>
              </a:ext>
            </a:extLst>
          </p:cNvPr>
          <p:cNvSpPr txBox="1"/>
          <p:nvPr/>
        </p:nvSpPr>
        <p:spPr>
          <a:xfrm>
            <a:off x="5492077" y="3840551"/>
            <a:ext cx="6204859" cy="2462213"/>
          </a:xfrm>
          <a:prstGeom prst="rect">
            <a:avLst/>
          </a:prstGeom>
          <a:noFill/>
        </p:spPr>
        <p:txBody>
          <a:bodyPr wrap="square" lIns="91440" tIns="45720" rIns="91440" bIns="45720" rtlCol="0" anchor="t">
            <a:spAutoFit/>
          </a:bodyPr>
          <a:lstStyle/>
          <a:p>
            <a:pPr marL="342900" indent="-342900">
              <a:buFont typeface="+mj-lt"/>
              <a:buAutoNum type="arabicPeriod"/>
            </a:pPr>
            <a:r>
              <a:rPr lang="en-GB" sz="1400" dirty="0">
                <a:latin typeface="Times New Roman"/>
                <a:cs typeface="Times New Roman"/>
                <a:hlinkClick r:id="rId2">
                  <a:extLst>
                    <a:ext uri="{A12FA001-AC4F-418D-AE19-62706E023703}">
                      <ahyp:hlinkClr xmlns:ahyp="http://schemas.microsoft.com/office/drawing/2018/hyperlinkcolor" val="tx"/>
                    </a:ext>
                  </a:extLst>
                </a:hlinkClick>
              </a:rPr>
              <a:t>McKinsey Report: Artificial-intelligence hardware: New opportunities for semiconductor companies </a:t>
            </a:r>
            <a:endParaRPr lang="en-GB" sz="14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342900" indent="-342900">
              <a:buFont typeface="+mj-lt"/>
              <a:buAutoNum type="arabicPeriod"/>
            </a:pPr>
            <a:r>
              <a:rPr lang="en-GB" sz="1400" dirty="0">
                <a:latin typeface="Times New Roman"/>
                <a:cs typeface="Times New Roman"/>
                <a:hlinkClick r:id="rId2"/>
              </a:rPr>
              <a:t>14 Essential Steps For Effective And Efficient Onboarding (forbes.com)</a:t>
            </a:r>
            <a:r>
              <a:rPr lang="en-GB" sz="1400" dirty="0">
                <a:latin typeface="Times New Roman"/>
                <a:cs typeface="Times New Roman"/>
              </a:rPr>
              <a:t> </a:t>
            </a:r>
            <a:endParaRPr lang="en-GB" sz="1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GB" sz="1400" dirty="0">
                <a:latin typeface="Times New Roman"/>
                <a:cs typeface="Times New Roman"/>
                <a:hlinkClick r:id="rId3"/>
              </a:rPr>
              <a:t>Top 10 AI Chip Makers of 2024: In-depth Guide (aimultiple.com)</a:t>
            </a:r>
            <a:r>
              <a:rPr lang="en-GB" sz="1400" dirty="0">
                <a:latin typeface="Times New Roman"/>
                <a:cs typeface="Times New Roman"/>
              </a:rPr>
              <a:t> </a:t>
            </a:r>
            <a:endParaRPr lang="en-GB" sz="1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GB" sz="1400" dirty="0">
                <a:latin typeface="Times New Roman"/>
                <a:cs typeface="Times New Roman"/>
                <a:hlinkClick r:id="rId4"/>
              </a:rPr>
              <a:t>AI User Onboarding: 8 Ways To Use Artificial Intelligence to Drive Success (userpilot.com)</a:t>
            </a:r>
            <a:r>
              <a:rPr lang="en-GB" sz="1400" dirty="0">
                <a:latin typeface="Times New Roman"/>
                <a:cs typeface="Times New Roman"/>
              </a:rPr>
              <a:t> </a:t>
            </a:r>
            <a:endParaRPr lang="en-GB" sz="1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GB" sz="1400" dirty="0">
                <a:cs typeface="Calibri"/>
                <a:hlinkClick r:id="rId5"/>
              </a:rPr>
              <a:t>https://www.linkedin.com/pulse/generative-ai-business-model-how-openai-makes-money-kamalika-poddar/</a:t>
            </a:r>
            <a:endParaRPr lang="en-GB" sz="1400" dirty="0">
              <a:cs typeface="Calibri"/>
            </a:endParaRPr>
          </a:p>
          <a:p>
            <a:pPr marL="342900" indent="-342900">
              <a:buFont typeface="+mj-lt"/>
              <a:buAutoNum type="arabicPeriod"/>
            </a:pPr>
            <a:r>
              <a:rPr lang="en-GB" sz="1400" dirty="0">
                <a:cs typeface="Calibri"/>
                <a:hlinkClick r:id="rId6"/>
              </a:rPr>
              <a:t>https://community.openai.com/t/the-future-of-gpts-their-marketplace-monetization-joint-discussion-to-improve-planning/504689</a:t>
            </a:r>
            <a:r>
              <a:rPr lang="en-GB" sz="1400" dirty="0">
                <a:cs typeface="Calibri"/>
              </a:rPr>
              <a:t> </a:t>
            </a:r>
            <a:endParaRPr lang="en-GB" sz="1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GB" sz="1400" dirty="0">
                <a:hlinkClick r:id="rId7"/>
              </a:rPr>
              <a:t>Critical Steps To Follow For A Successful Tech Acquisition (forbes.com)</a:t>
            </a:r>
            <a:r>
              <a:rPr lang="en-GB" sz="1400" dirty="0"/>
              <a:t> </a:t>
            </a:r>
            <a:endParaRPr lang="en-IN" sz="1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D6971B2-9394-1A4C-64DB-1800C54E69ED}"/>
              </a:ext>
            </a:extLst>
          </p:cNvPr>
          <p:cNvSpPr txBox="1"/>
          <p:nvPr/>
        </p:nvSpPr>
        <p:spPr>
          <a:xfrm>
            <a:off x="5647709" y="3657806"/>
            <a:ext cx="5893593" cy="7571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endParaRPr lang="en-US" sz="2800" dirty="0">
              <a:cs typeface="Calibri"/>
            </a:endParaRPr>
          </a:p>
          <a:p>
            <a:pPr algn="l"/>
            <a:endParaRPr lang="en-US" dirty="0">
              <a:cs typeface="Calibri"/>
            </a:endParaRPr>
          </a:p>
        </p:txBody>
      </p:sp>
      <p:graphicFrame>
        <p:nvGraphicFramePr>
          <p:cNvPr id="9" name="Table 8">
            <a:extLst>
              <a:ext uri="{FF2B5EF4-FFF2-40B4-BE49-F238E27FC236}">
                <a16:creationId xmlns:a16="http://schemas.microsoft.com/office/drawing/2014/main" id="{7C288D76-09ED-BF8F-EC9D-23C2AF3EF1EB}"/>
              </a:ext>
            </a:extLst>
          </p:cNvPr>
          <p:cNvGraphicFramePr>
            <a:graphicFrameLocks noGrp="1"/>
          </p:cNvGraphicFramePr>
          <p:nvPr>
            <p:extLst>
              <p:ext uri="{D42A27DB-BD31-4B8C-83A1-F6EECF244321}">
                <p14:modId xmlns:p14="http://schemas.microsoft.com/office/powerpoint/2010/main" val="2131122052"/>
              </p:ext>
            </p:extLst>
          </p:nvPr>
        </p:nvGraphicFramePr>
        <p:xfrm>
          <a:off x="5393545" y="758298"/>
          <a:ext cx="6375262" cy="2203796"/>
        </p:xfrm>
        <a:graphic>
          <a:graphicData uri="http://schemas.openxmlformats.org/drawingml/2006/table">
            <a:tbl>
              <a:tblPr firstRow="1" bandRow="1">
                <a:tableStyleId>{5C22544A-7EE6-4342-B048-85BDC9FD1C3A}</a:tableStyleId>
              </a:tblPr>
              <a:tblGrid>
                <a:gridCol w="3187631">
                  <a:extLst>
                    <a:ext uri="{9D8B030D-6E8A-4147-A177-3AD203B41FA5}">
                      <a16:colId xmlns:a16="http://schemas.microsoft.com/office/drawing/2014/main" val="4097407208"/>
                    </a:ext>
                  </a:extLst>
                </a:gridCol>
                <a:gridCol w="3187631">
                  <a:extLst>
                    <a:ext uri="{9D8B030D-6E8A-4147-A177-3AD203B41FA5}">
                      <a16:colId xmlns:a16="http://schemas.microsoft.com/office/drawing/2014/main" val="180472946"/>
                    </a:ext>
                  </a:extLst>
                </a:gridCol>
              </a:tblGrid>
              <a:tr h="2379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Times New Roman" panose="02020603050405020304" pitchFamily="18" charset="0"/>
                          <a:cs typeface="Times New Roman" panose="02020603050405020304" pitchFamily="18" charset="0"/>
                        </a:rPr>
                        <a:t>Licensing and Co-Development with Big Player</a:t>
                      </a:r>
                    </a:p>
                    <a:p>
                      <a:pPr algn="ctr"/>
                      <a:endParaRPr lang="en-IN" dirty="0">
                        <a:latin typeface="Times New Roman" panose="02020603050405020304" pitchFamily="18" charset="0"/>
                        <a:cs typeface="Times New Roman" panose="02020603050405020304" pitchFamily="18" charset="0"/>
                      </a:endParaRPr>
                    </a:p>
                  </a:txBody>
                  <a:tcPr anchor="ctr">
                    <a:solidFill>
                      <a:schemeClr val="accent2">
                        <a:lumMod val="75000"/>
                      </a:schemeClr>
                    </a:solidFill>
                  </a:tcPr>
                </a:tc>
                <a:tc>
                  <a:txBody>
                    <a:bodyPr/>
                    <a:lstStyle/>
                    <a:p>
                      <a:pPr algn="ctr"/>
                      <a:r>
                        <a:rPr lang="en-GB" sz="1800" b="1" i="0" kern="1200" dirty="0">
                          <a:solidFill>
                            <a:schemeClr val="lt1"/>
                          </a:solidFill>
                          <a:effectLst/>
                          <a:latin typeface="Times New Roman" panose="02020603050405020304" pitchFamily="18" charset="0"/>
                          <a:ea typeface="+mn-ea"/>
                          <a:cs typeface="Times New Roman" panose="02020603050405020304" pitchFamily="18" charset="0"/>
                        </a:rPr>
                        <a:t>Equity Stakes in Multiple Startups</a:t>
                      </a:r>
                      <a:endParaRPr lang="en-IN" b="1" dirty="0">
                        <a:latin typeface="Times New Roman" panose="02020603050405020304" pitchFamily="18" charset="0"/>
                        <a:cs typeface="Times New Roman" panose="02020603050405020304" pitchFamily="18" charset="0"/>
                      </a:endParaRPr>
                    </a:p>
                  </a:txBody>
                  <a:tcPr anchor="ctr">
                    <a:solidFill>
                      <a:schemeClr val="accent2">
                        <a:lumMod val="75000"/>
                      </a:schemeClr>
                    </a:solidFill>
                  </a:tcPr>
                </a:tc>
                <a:extLst>
                  <a:ext uri="{0D108BD9-81ED-4DB2-BD59-A6C34878D82A}">
                    <a16:rowId xmlns:a16="http://schemas.microsoft.com/office/drawing/2014/main" val="1291669401"/>
                  </a:ext>
                </a:extLst>
              </a:tr>
              <a:tr h="1289396">
                <a:tc>
                  <a:txBody>
                    <a:bodyPr/>
                    <a:lstStyle/>
                    <a:p>
                      <a:pPr marL="285750" indent="-285750" algn="l">
                        <a:buFont typeface="Arial" panose="020B0604020202020204" pitchFamily="34" charset="0"/>
                        <a:buChar char="•"/>
                      </a:pPr>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Risk Diversification</a:t>
                      </a:r>
                    </a:p>
                    <a:p>
                      <a:pPr marL="285750" indent="-285750" algn="l">
                        <a:buFont typeface="Arial" panose="020B0604020202020204" pitchFamily="34" charset="0"/>
                        <a:buChar char="•"/>
                      </a:pPr>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Technological Validation</a:t>
                      </a:r>
                      <a:endParaRPr lang="en-IN"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marL="285750" indent="-285750" algn="l">
                        <a:buFont typeface="Arial" panose="020B0604020202020204" pitchFamily="34" charset="0"/>
                        <a:buChar char="•"/>
                      </a:pPr>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Diverse Technological Exposure</a:t>
                      </a:r>
                    </a:p>
                    <a:p>
                      <a:pPr marL="285750" indent="-285750" algn="l">
                        <a:buFont typeface="Arial" panose="020B0604020202020204" pitchFamily="34" charset="0"/>
                        <a:buChar char="•"/>
                      </a:pPr>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Talent Retention through Equity</a:t>
                      </a:r>
                      <a:endParaRPr lang="en-IN"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extLst>
                  <a:ext uri="{0D108BD9-81ED-4DB2-BD59-A6C34878D82A}">
                    <a16:rowId xmlns:a16="http://schemas.microsoft.com/office/drawing/2014/main" val="4218112500"/>
                  </a:ext>
                </a:extLst>
              </a:tr>
            </a:tbl>
          </a:graphicData>
        </a:graphic>
      </p:graphicFrame>
      <p:sp>
        <p:nvSpPr>
          <p:cNvPr id="11" name="TextBox 10">
            <a:extLst>
              <a:ext uri="{FF2B5EF4-FFF2-40B4-BE49-F238E27FC236}">
                <a16:creationId xmlns:a16="http://schemas.microsoft.com/office/drawing/2014/main" id="{80552D1C-5F46-E6DA-ACB6-1EEEC2AB44F0}"/>
              </a:ext>
            </a:extLst>
          </p:cNvPr>
          <p:cNvSpPr txBox="1"/>
          <p:nvPr/>
        </p:nvSpPr>
        <p:spPr>
          <a:xfrm>
            <a:off x="6040652" y="388967"/>
            <a:ext cx="5081047" cy="369332"/>
          </a:xfrm>
          <a:prstGeom prst="rect">
            <a:avLst/>
          </a:prstGeom>
          <a:noFill/>
        </p:spPr>
        <p:txBody>
          <a:bodyPr wrap="square" rtlCol="0">
            <a:spAutoFit/>
          </a:bodyPr>
          <a:lstStyle/>
          <a:p>
            <a:pPr algn="ctr"/>
            <a:r>
              <a:rPr lang="en-GB" sz="1800" b="1" i="0" dirty="0">
                <a:solidFill>
                  <a:schemeClr val="accent2">
                    <a:lumMod val="50000"/>
                  </a:schemeClr>
                </a:solidFill>
                <a:effectLst/>
                <a:latin typeface="Times New Roman" panose="02020603050405020304" pitchFamily="18" charset="0"/>
                <a:cs typeface="Times New Roman" panose="02020603050405020304" pitchFamily="18" charset="0"/>
              </a:rPr>
              <a:t>Allied </a:t>
            </a:r>
            <a:r>
              <a:rPr lang="en-GB" b="1" dirty="0" err="1">
                <a:solidFill>
                  <a:schemeClr val="accent2">
                    <a:lumMod val="50000"/>
                  </a:schemeClr>
                </a:solidFill>
                <a:latin typeface="Times New Roman" panose="02020603050405020304" pitchFamily="18" charset="0"/>
                <a:cs typeface="Times New Roman" panose="02020603050405020304" pitchFamily="18" charset="0"/>
              </a:rPr>
              <a:t>S</a:t>
            </a:r>
            <a:r>
              <a:rPr lang="en-GB" sz="1800" b="1" i="0" dirty="0" err="1">
                <a:solidFill>
                  <a:schemeClr val="accent2">
                    <a:lumMod val="50000"/>
                  </a:schemeClr>
                </a:solidFill>
                <a:effectLst/>
                <a:latin typeface="Times New Roman" panose="02020603050405020304" pitchFamily="18" charset="0"/>
                <a:cs typeface="Times New Roman" panose="02020603050405020304" pitchFamily="18" charset="0"/>
              </a:rPr>
              <a:t>tartegy</a:t>
            </a:r>
            <a:r>
              <a:rPr lang="en-GB" sz="1800" b="1" i="0" dirty="0">
                <a:solidFill>
                  <a:schemeClr val="accent2">
                    <a:lumMod val="50000"/>
                  </a:schemeClr>
                </a:solidFill>
                <a:effectLst/>
                <a:latin typeface="Times New Roman" panose="02020603050405020304" pitchFamily="18" charset="0"/>
                <a:cs typeface="Times New Roman" panose="02020603050405020304" pitchFamily="18" charset="0"/>
              </a:rPr>
              <a:t> – To de-risk Main </a:t>
            </a:r>
            <a:r>
              <a:rPr lang="en-GB" b="1" dirty="0" err="1">
                <a:solidFill>
                  <a:schemeClr val="accent2">
                    <a:lumMod val="50000"/>
                  </a:schemeClr>
                </a:solidFill>
                <a:latin typeface="Times New Roman" panose="02020603050405020304" pitchFamily="18" charset="0"/>
                <a:cs typeface="Times New Roman" panose="02020603050405020304" pitchFamily="18" charset="0"/>
              </a:rPr>
              <a:t>S</a:t>
            </a:r>
            <a:r>
              <a:rPr lang="en-GB" sz="1800" b="1" i="0" dirty="0" err="1">
                <a:solidFill>
                  <a:schemeClr val="accent2">
                    <a:lumMod val="50000"/>
                  </a:schemeClr>
                </a:solidFill>
                <a:effectLst/>
                <a:latin typeface="Times New Roman" panose="02020603050405020304" pitchFamily="18" charset="0"/>
                <a:cs typeface="Times New Roman" panose="02020603050405020304" pitchFamily="18" charset="0"/>
              </a:rPr>
              <a:t>tartegy</a:t>
            </a:r>
            <a:r>
              <a:rPr lang="en-GB" sz="1800" b="0" i="0" dirty="0">
                <a:solidFill>
                  <a:schemeClr val="accent2">
                    <a:lumMod val="50000"/>
                  </a:schemeClr>
                </a:solidFill>
                <a:effectLst/>
                <a:latin typeface="Times New Roman" panose="02020603050405020304" pitchFamily="18" charset="0"/>
                <a:cs typeface="Times New Roman" panose="02020603050405020304" pitchFamily="18" charset="0"/>
              </a:rPr>
              <a:t> </a:t>
            </a:r>
            <a:endParaRPr lang="en-IN"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BCB2B0F5-D3B5-0564-E131-09DCED01F0A3}"/>
              </a:ext>
            </a:extLst>
          </p:cNvPr>
          <p:cNvSpPr/>
          <p:nvPr/>
        </p:nvSpPr>
        <p:spPr>
          <a:xfrm>
            <a:off x="5291241" y="376788"/>
            <a:ext cx="6579868" cy="2706513"/>
          </a:xfrm>
          <a:prstGeom prst="roundRect">
            <a:avLst>
              <a:gd name="adj" fmla="val 6116"/>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002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5226-F4AF-1462-262D-0E00B5599B5D}"/>
              </a:ext>
            </a:extLst>
          </p:cNvPr>
          <p:cNvSpPr>
            <a:spLocks noGrp="1"/>
          </p:cNvSpPr>
          <p:nvPr>
            <p:ph type="title"/>
          </p:nvPr>
        </p:nvSpPr>
        <p:spPr>
          <a:xfrm>
            <a:off x="451514" y="171782"/>
            <a:ext cx="10515600" cy="688668"/>
          </a:xfrm>
        </p:spPr>
        <p:txBody>
          <a:bodyPr>
            <a:normAutofit fontScale="90000"/>
          </a:bodyPr>
          <a:lstStyle/>
          <a:p>
            <a:r>
              <a:rPr lang="en-GB" u="sng" dirty="0">
                <a:latin typeface="Times New Roman" panose="02020603050405020304" pitchFamily="18" charset="0"/>
                <a:cs typeface="Times New Roman" panose="02020603050405020304" pitchFamily="18" charset="0"/>
              </a:rPr>
              <a:t>Executive Summary</a:t>
            </a:r>
            <a:endParaRPr lang="en-IN" u="sng" dirty="0">
              <a:latin typeface="Times New Roman" panose="02020603050405020304" pitchFamily="18" charset="0"/>
              <a:cs typeface="Times New Roman" panose="02020603050405020304" pitchFamily="18" charset="0"/>
            </a:endParaRPr>
          </a:p>
        </p:txBody>
      </p:sp>
      <p:grpSp>
        <p:nvGrpSpPr>
          <p:cNvPr id="20" name="Group 19">
            <a:extLst>
              <a:ext uri="{FF2B5EF4-FFF2-40B4-BE49-F238E27FC236}">
                <a16:creationId xmlns:a16="http://schemas.microsoft.com/office/drawing/2014/main" id="{1C83E0A2-FE85-128F-0658-44CC6AB77517}"/>
              </a:ext>
            </a:extLst>
          </p:cNvPr>
          <p:cNvGrpSpPr/>
          <p:nvPr/>
        </p:nvGrpSpPr>
        <p:grpSpPr>
          <a:xfrm>
            <a:off x="451823" y="1108185"/>
            <a:ext cx="11435037" cy="635169"/>
            <a:chOff x="451823" y="857814"/>
            <a:chExt cx="11435037" cy="635169"/>
          </a:xfrm>
        </p:grpSpPr>
        <p:sp>
          <p:nvSpPr>
            <p:cNvPr id="3" name="Rectangle: Rounded Corners 2">
              <a:extLst>
                <a:ext uri="{FF2B5EF4-FFF2-40B4-BE49-F238E27FC236}">
                  <a16:creationId xmlns:a16="http://schemas.microsoft.com/office/drawing/2014/main" id="{9EC0FBF3-8E92-A6A2-93D7-7DE623335C0D}"/>
                </a:ext>
              </a:extLst>
            </p:cNvPr>
            <p:cNvSpPr/>
            <p:nvPr/>
          </p:nvSpPr>
          <p:spPr>
            <a:xfrm>
              <a:off x="451823" y="857814"/>
              <a:ext cx="11435037" cy="63516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E622A272-F75B-D4FE-E452-F8F256B08E6C}"/>
                </a:ext>
              </a:extLst>
            </p:cNvPr>
            <p:cNvSpPr/>
            <p:nvPr/>
          </p:nvSpPr>
          <p:spPr>
            <a:xfrm>
              <a:off x="509857" y="937605"/>
              <a:ext cx="3263142" cy="473488"/>
            </a:xfrm>
            <a:prstGeom prst="round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3F9F011-C10A-BC71-D86C-5DA14A15555E}"/>
                </a:ext>
              </a:extLst>
            </p:cNvPr>
            <p:cNvSpPr txBox="1"/>
            <p:nvPr/>
          </p:nvSpPr>
          <p:spPr>
            <a:xfrm>
              <a:off x="555194" y="986371"/>
              <a:ext cx="2987503" cy="3750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panose="02020603050405020304" pitchFamily="18" charset="0"/>
                  <a:cs typeface="Times New Roman" panose="02020603050405020304" pitchFamily="18" charset="0"/>
                </a:rPr>
                <a:t>Industry Overview</a:t>
              </a:r>
            </a:p>
          </p:txBody>
        </p:sp>
        <p:sp>
          <p:nvSpPr>
            <p:cNvPr id="5" name="TextBox 4">
              <a:extLst>
                <a:ext uri="{FF2B5EF4-FFF2-40B4-BE49-F238E27FC236}">
                  <a16:creationId xmlns:a16="http://schemas.microsoft.com/office/drawing/2014/main" id="{8E160ACD-9EA9-6B5D-3D57-B4253CCCD913}"/>
                </a:ext>
              </a:extLst>
            </p:cNvPr>
            <p:cNvSpPr txBox="1"/>
            <p:nvPr/>
          </p:nvSpPr>
          <p:spPr>
            <a:xfrm>
              <a:off x="3770891" y="916124"/>
              <a:ext cx="80099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rgbClr val="000000"/>
                  </a:solidFill>
                  <a:latin typeface="Times New Roman" panose="02020603050405020304" pitchFamily="18" charset="0"/>
                  <a:cs typeface="Times New Roman" panose="02020603050405020304" pitchFamily="18" charset="0"/>
                </a:rPr>
                <a:t>The AI industry is growing at a CAGR of 27.7%.</a:t>
              </a:r>
            </a:p>
            <a:p>
              <a:pPr marL="285750" indent="-285750">
                <a:buFont typeface="Arial"/>
                <a:buChar char="•"/>
              </a:pPr>
              <a:r>
                <a:rPr lang="en-US" sz="1400">
                  <a:solidFill>
                    <a:srgbClr val="000000"/>
                  </a:solidFill>
                  <a:latin typeface="Times New Roman" panose="02020603050405020304" pitchFamily="18" charset="0"/>
                  <a:cs typeface="Times New Roman" panose="02020603050405020304" pitchFamily="18" charset="0"/>
                </a:rPr>
                <a:t>By 2030, AI could contribute up to 26% of some economies.</a:t>
              </a:r>
            </a:p>
          </p:txBody>
        </p:sp>
      </p:grpSp>
      <p:grpSp>
        <p:nvGrpSpPr>
          <p:cNvPr id="7" name="Group 6">
            <a:extLst>
              <a:ext uri="{FF2B5EF4-FFF2-40B4-BE49-F238E27FC236}">
                <a16:creationId xmlns:a16="http://schemas.microsoft.com/office/drawing/2014/main" id="{C3BC768A-7E50-ABDB-1493-3811EFC32E78}"/>
              </a:ext>
            </a:extLst>
          </p:cNvPr>
          <p:cNvGrpSpPr/>
          <p:nvPr/>
        </p:nvGrpSpPr>
        <p:grpSpPr>
          <a:xfrm>
            <a:off x="451822" y="1879829"/>
            <a:ext cx="11569647" cy="625524"/>
            <a:chOff x="451823" y="867459"/>
            <a:chExt cx="11299572" cy="625524"/>
          </a:xfrm>
        </p:grpSpPr>
        <p:sp>
          <p:nvSpPr>
            <p:cNvPr id="8" name="Rectangle: Rounded Corners 7">
              <a:extLst>
                <a:ext uri="{FF2B5EF4-FFF2-40B4-BE49-F238E27FC236}">
                  <a16:creationId xmlns:a16="http://schemas.microsoft.com/office/drawing/2014/main" id="{59AE61A2-89B6-4398-EBC7-FB430454C872}"/>
                </a:ext>
              </a:extLst>
            </p:cNvPr>
            <p:cNvSpPr/>
            <p:nvPr/>
          </p:nvSpPr>
          <p:spPr>
            <a:xfrm>
              <a:off x="451823" y="867459"/>
              <a:ext cx="11145670" cy="62552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6FC6321E-A4F9-437F-B949-A0865E9488CA}"/>
                </a:ext>
              </a:extLst>
            </p:cNvPr>
            <p:cNvSpPr/>
            <p:nvPr/>
          </p:nvSpPr>
          <p:spPr>
            <a:xfrm>
              <a:off x="532502" y="953975"/>
              <a:ext cx="3156754" cy="458361"/>
            </a:xfrm>
            <a:prstGeom prst="round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480C2C17-E5F6-C1B2-C0C5-8B86F9BC4DBF}"/>
                </a:ext>
              </a:extLst>
            </p:cNvPr>
            <p:cNvSpPr txBox="1"/>
            <p:nvPr/>
          </p:nvSpPr>
          <p:spPr>
            <a:xfrm>
              <a:off x="548961" y="998887"/>
              <a:ext cx="31227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panose="02020603050405020304" pitchFamily="18" charset="0"/>
                  <a:cs typeface="Times New Roman" panose="02020603050405020304" pitchFamily="18" charset="0"/>
                </a:rPr>
                <a:t>Revenue Model and Feasibility</a:t>
              </a:r>
            </a:p>
          </p:txBody>
        </p:sp>
        <p:sp>
          <p:nvSpPr>
            <p:cNvPr id="18" name="TextBox 17">
              <a:extLst>
                <a:ext uri="{FF2B5EF4-FFF2-40B4-BE49-F238E27FC236}">
                  <a16:creationId xmlns:a16="http://schemas.microsoft.com/office/drawing/2014/main" id="{C9FE472C-EC8F-BA2A-1BB0-87C6BE871632}"/>
                </a:ext>
              </a:extLst>
            </p:cNvPr>
            <p:cNvSpPr txBox="1"/>
            <p:nvPr/>
          </p:nvSpPr>
          <p:spPr>
            <a:xfrm>
              <a:off x="3675669" y="905153"/>
              <a:ext cx="807572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rgbClr val="000000"/>
                  </a:solidFill>
                  <a:latin typeface="Times New Roman" panose="02020603050405020304" pitchFamily="18" charset="0"/>
                  <a:cs typeface="Times New Roman" panose="02020603050405020304" pitchFamily="18" charset="0"/>
                </a:rPr>
                <a:t>Segmented revenue models for Customers, Developers and Enterprises with alternative revenue streams.</a:t>
              </a:r>
            </a:p>
            <a:p>
              <a:pPr marL="285750" indent="-285750">
                <a:buFont typeface="Arial"/>
                <a:buChar char="•"/>
              </a:pPr>
              <a:r>
                <a:rPr lang="en-US" sz="1400">
                  <a:solidFill>
                    <a:srgbClr val="000000"/>
                  </a:solidFill>
                  <a:latin typeface="Times New Roman" panose="02020603050405020304" pitchFamily="18" charset="0"/>
                  <a:ea typeface="+mn-lt"/>
                  <a:cs typeface="Times New Roman" panose="02020603050405020304" pitchFamily="18" charset="0"/>
                </a:rPr>
                <a:t>Financial and feasibility analysis of the revenue model.</a:t>
              </a:r>
              <a:endParaRPr lang="en-US">
                <a:latin typeface="Times New Roman" panose="02020603050405020304" pitchFamily="18"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853E4FFD-474F-59A6-4B26-F92FC46526B6}"/>
              </a:ext>
            </a:extLst>
          </p:cNvPr>
          <p:cNvGrpSpPr/>
          <p:nvPr/>
        </p:nvGrpSpPr>
        <p:grpSpPr>
          <a:xfrm>
            <a:off x="451822" y="2624248"/>
            <a:ext cx="11435037" cy="635169"/>
            <a:chOff x="451823" y="857814"/>
            <a:chExt cx="11435037" cy="635169"/>
          </a:xfrm>
        </p:grpSpPr>
        <p:sp>
          <p:nvSpPr>
            <p:cNvPr id="22" name="Rectangle: Rounded Corners 21">
              <a:extLst>
                <a:ext uri="{FF2B5EF4-FFF2-40B4-BE49-F238E27FC236}">
                  <a16:creationId xmlns:a16="http://schemas.microsoft.com/office/drawing/2014/main" id="{CEBA9F61-3D5B-17F6-2A81-C002C056A351}"/>
                </a:ext>
              </a:extLst>
            </p:cNvPr>
            <p:cNvSpPr/>
            <p:nvPr/>
          </p:nvSpPr>
          <p:spPr>
            <a:xfrm>
              <a:off x="451823" y="857814"/>
              <a:ext cx="11435037" cy="63516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D3596769-DBBA-ECB5-F10B-EEB078F4CD26}"/>
                </a:ext>
              </a:extLst>
            </p:cNvPr>
            <p:cNvSpPr/>
            <p:nvPr/>
          </p:nvSpPr>
          <p:spPr>
            <a:xfrm>
              <a:off x="509857" y="937605"/>
              <a:ext cx="3263142" cy="473488"/>
            </a:xfrm>
            <a:prstGeom prst="round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BA9DAE0F-EA27-8F58-35C6-EF79F11DEF2B}"/>
                </a:ext>
              </a:extLst>
            </p:cNvPr>
            <p:cNvSpPr txBox="1"/>
            <p:nvPr/>
          </p:nvSpPr>
          <p:spPr>
            <a:xfrm>
              <a:off x="555194" y="986371"/>
              <a:ext cx="2987503" cy="3750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panose="02020603050405020304" pitchFamily="18" charset="0"/>
                  <a:cs typeface="Times New Roman" panose="02020603050405020304" pitchFamily="18" charset="0"/>
                </a:rPr>
                <a:t>Go-To-Market Strategy</a:t>
              </a:r>
              <a:endParaRPr lang="en-US">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6C81A102-03DC-CB7B-4916-F7DD830EEBFB}"/>
                </a:ext>
              </a:extLst>
            </p:cNvPr>
            <p:cNvSpPr txBox="1"/>
            <p:nvPr/>
          </p:nvSpPr>
          <p:spPr>
            <a:xfrm>
              <a:off x="3770891" y="916124"/>
              <a:ext cx="80099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rgbClr val="000000"/>
                  </a:solidFill>
                  <a:latin typeface="Times New Roman" panose="02020603050405020304" pitchFamily="18" charset="0"/>
                  <a:cs typeface="Times New Roman" panose="02020603050405020304" pitchFamily="18" charset="0"/>
                </a:rPr>
                <a:t>Building up on pre-existing KPIs.</a:t>
              </a:r>
            </a:p>
            <a:p>
              <a:pPr marL="285750" indent="-285750">
                <a:buFont typeface="Arial"/>
                <a:buChar char="•"/>
              </a:pPr>
              <a:r>
                <a:rPr lang="en-US" sz="1400">
                  <a:solidFill>
                    <a:srgbClr val="000000"/>
                  </a:solidFill>
                  <a:latin typeface="Times New Roman" panose="02020603050405020304" pitchFamily="18" charset="0"/>
                  <a:cs typeface="Times New Roman" panose="02020603050405020304" pitchFamily="18" charset="0"/>
                </a:rPr>
                <a:t>Community based targeting of Customers and Developers.</a:t>
              </a:r>
              <a:endParaRPr lang="en-US">
                <a:latin typeface="Times New Roman" panose="02020603050405020304" pitchFamily="18" charset="0"/>
                <a:cs typeface="Times New Roman" panose="02020603050405020304" pitchFamily="18" charset="0"/>
              </a:endParaRPr>
            </a:p>
          </p:txBody>
        </p:sp>
      </p:grpSp>
      <p:grpSp>
        <p:nvGrpSpPr>
          <p:cNvPr id="27" name="Group 26">
            <a:extLst>
              <a:ext uri="{FF2B5EF4-FFF2-40B4-BE49-F238E27FC236}">
                <a16:creationId xmlns:a16="http://schemas.microsoft.com/office/drawing/2014/main" id="{0C7B71F7-92EF-601A-1CF5-42ED38BFC926}"/>
              </a:ext>
            </a:extLst>
          </p:cNvPr>
          <p:cNvGrpSpPr/>
          <p:nvPr/>
        </p:nvGrpSpPr>
        <p:grpSpPr>
          <a:xfrm>
            <a:off x="451822" y="3362435"/>
            <a:ext cx="11435037" cy="796974"/>
            <a:chOff x="451823" y="857814"/>
            <a:chExt cx="11435037" cy="796974"/>
          </a:xfrm>
        </p:grpSpPr>
        <p:sp>
          <p:nvSpPr>
            <p:cNvPr id="28" name="Rectangle: Rounded Corners 27">
              <a:extLst>
                <a:ext uri="{FF2B5EF4-FFF2-40B4-BE49-F238E27FC236}">
                  <a16:creationId xmlns:a16="http://schemas.microsoft.com/office/drawing/2014/main" id="{4A9D9382-60E2-C80E-816C-D67937BD7DA6}"/>
                </a:ext>
              </a:extLst>
            </p:cNvPr>
            <p:cNvSpPr/>
            <p:nvPr/>
          </p:nvSpPr>
          <p:spPr>
            <a:xfrm>
              <a:off x="451823" y="857814"/>
              <a:ext cx="11435037" cy="63516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9" name="Rectangle: Rounded Corners 28">
              <a:extLst>
                <a:ext uri="{FF2B5EF4-FFF2-40B4-BE49-F238E27FC236}">
                  <a16:creationId xmlns:a16="http://schemas.microsoft.com/office/drawing/2014/main" id="{C70CA03A-9EFE-690E-2A6B-D66F1DFAB790}"/>
                </a:ext>
              </a:extLst>
            </p:cNvPr>
            <p:cNvSpPr/>
            <p:nvPr/>
          </p:nvSpPr>
          <p:spPr>
            <a:xfrm>
              <a:off x="509857" y="937605"/>
              <a:ext cx="3263142" cy="473488"/>
            </a:xfrm>
            <a:prstGeom prst="round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48F23B16-415E-100A-29D0-4124BA36BE7A}"/>
                </a:ext>
              </a:extLst>
            </p:cNvPr>
            <p:cNvSpPr txBox="1"/>
            <p:nvPr/>
          </p:nvSpPr>
          <p:spPr>
            <a:xfrm>
              <a:off x="555194" y="986371"/>
              <a:ext cx="2987503" cy="3750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panose="02020603050405020304" pitchFamily="18" charset="0"/>
                  <a:cs typeface="Times New Roman" panose="02020603050405020304" pitchFamily="18" charset="0"/>
                </a:rPr>
                <a:t>Oversaturation Issue</a:t>
              </a:r>
              <a:endParaRPr lang="en-US">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783BD0F9-A9C1-D72B-0590-D40F55672B75}"/>
                </a:ext>
              </a:extLst>
            </p:cNvPr>
            <p:cNvSpPr txBox="1"/>
            <p:nvPr/>
          </p:nvSpPr>
          <p:spPr>
            <a:xfrm>
              <a:off x="3770891" y="916124"/>
              <a:ext cx="800995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rgbClr val="000000"/>
                  </a:solidFill>
                  <a:latin typeface="Times New Roman" panose="02020603050405020304" pitchFamily="18" charset="0"/>
                  <a:cs typeface="Times New Roman" panose="02020603050405020304" pitchFamily="18" charset="0"/>
                </a:rPr>
                <a:t>Introduction of a User Review Based System.</a:t>
              </a:r>
            </a:p>
            <a:p>
              <a:pPr marL="285750" indent="-285750">
                <a:buFont typeface="Arial"/>
                <a:buChar char="•"/>
              </a:pPr>
              <a:r>
                <a:rPr lang="en-US" sz="1400">
                  <a:solidFill>
                    <a:srgbClr val="000000"/>
                  </a:solidFill>
                  <a:latin typeface="Times New Roman" panose="02020603050405020304" pitchFamily="18" charset="0"/>
                  <a:cs typeface="Times New Roman" panose="02020603050405020304" pitchFamily="18" charset="0"/>
                </a:rPr>
                <a:t>Weightage system to rate the Models.</a:t>
              </a:r>
            </a:p>
            <a:p>
              <a:pPr marL="285750" indent="-285750">
                <a:buFont typeface="Arial"/>
                <a:buChar char="•"/>
              </a:pPr>
              <a:endParaRPr lang="en-US" sz="1400">
                <a:solidFill>
                  <a:srgbClr val="000000"/>
                </a:solidFill>
                <a:latin typeface="Times New Roman" panose="02020603050405020304" pitchFamily="18"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id="{782D6C7A-1B69-8E78-39D8-E2AAD8CED25B}"/>
              </a:ext>
            </a:extLst>
          </p:cNvPr>
          <p:cNvGrpSpPr/>
          <p:nvPr/>
        </p:nvGrpSpPr>
        <p:grpSpPr>
          <a:xfrm>
            <a:off x="451822" y="4116498"/>
            <a:ext cx="11435037" cy="635169"/>
            <a:chOff x="451823" y="857814"/>
            <a:chExt cx="11435037" cy="635169"/>
          </a:xfrm>
        </p:grpSpPr>
        <p:sp>
          <p:nvSpPr>
            <p:cNvPr id="33" name="Rectangle: Rounded Corners 32">
              <a:extLst>
                <a:ext uri="{FF2B5EF4-FFF2-40B4-BE49-F238E27FC236}">
                  <a16:creationId xmlns:a16="http://schemas.microsoft.com/office/drawing/2014/main" id="{9BE0609F-D508-AAAA-D122-ECA6EB844253}"/>
                </a:ext>
              </a:extLst>
            </p:cNvPr>
            <p:cNvSpPr/>
            <p:nvPr/>
          </p:nvSpPr>
          <p:spPr>
            <a:xfrm>
              <a:off x="451823" y="857814"/>
              <a:ext cx="11435037" cy="63516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Rectangle: Rounded Corners 33">
              <a:extLst>
                <a:ext uri="{FF2B5EF4-FFF2-40B4-BE49-F238E27FC236}">
                  <a16:creationId xmlns:a16="http://schemas.microsoft.com/office/drawing/2014/main" id="{3BC28F19-E4F2-FDEF-1002-595D74197912}"/>
                </a:ext>
              </a:extLst>
            </p:cNvPr>
            <p:cNvSpPr/>
            <p:nvPr/>
          </p:nvSpPr>
          <p:spPr>
            <a:xfrm>
              <a:off x="509857" y="937605"/>
              <a:ext cx="3263142" cy="473488"/>
            </a:xfrm>
            <a:prstGeom prst="round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B65AEA12-0B71-D692-CF8B-9F1429564B96}"/>
                </a:ext>
              </a:extLst>
            </p:cNvPr>
            <p:cNvSpPr txBox="1"/>
            <p:nvPr/>
          </p:nvSpPr>
          <p:spPr>
            <a:xfrm>
              <a:off x="555194" y="986371"/>
              <a:ext cx="31383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panose="02020603050405020304" pitchFamily="18" charset="0"/>
                  <a:ea typeface="+mn-lt"/>
                  <a:cs typeface="Times New Roman" panose="02020603050405020304" pitchFamily="18" charset="0"/>
                </a:rPr>
                <a:t>AI Chip Industry &amp; Challenges </a:t>
              </a:r>
              <a:endParaRPr lang="en-US">
                <a:solidFill>
                  <a:schemeClr val="bg1"/>
                </a:solidFill>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EA386B5B-2578-4B45-9CBB-0658A94023A1}"/>
                </a:ext>
              </a:extLst>
            </p:cNvPr>
            <p:cNvSpPr txBox="1"/>
            <p:nvPr/>
          </p:nvSpPr>
          <p:spPr>
            <a:xfrm>
              <a:off x="3770891" y="916124"/>
              <a:ext cx="80099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rgbClr val="000000"/>
                  </a:solidFill>
                  <a:latin typeface="Times New Roman" panose="02020603050405020304" pitchFamily="18" charset="0"/>
                  <a:cs typeface="Times New Roman" panose="02020603050405020304" pitchFamily="18" charset="0"/>
                </a:rPr>
                <a:t>The AI Semiconductor industry is growing at a CAGR of 18%.</a:t>
              </a:r>
            </a:p>
            <a:p>
              <a:pPr marL="285750" indent="-285750">
                <a:buFont typeface="Arial"/>
                <a:buChar char="•"/>
              </a:pPr>
              <a:r>
                <a:rPr lang="en-US" sz="1400">
                  <a:solidFill>
                    <a:srgbClr val="000000"/>
                  </a:solidFill>
                  <a:latin typeface="Times New Roman" panose="02020603050405020304" pitchFamily="18" charset="0"/>
                  <a:cs typeface="Times New Roman" panose="02020603050405020304" pitchFamily="18" charset="0"/>
                </a:rPr>
                <a:t>AI chips would account for up to 20% of all Semiconductor demand.</a:t>
              </a:r>
              <a:endParaRPr lang="en-US">
                <a:latin typeface="Times New Roman" panose="02020603050405020304" pitchFamily="18"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8616C369-CAAC-53BD-4DC9-2C67519AE98E}"/>
              </a:ext>
            </a:extLst>
          </p:cNvPr>
          <p:cNvGrpSpPr/>
          <p:nvPr/>
        </p:nvGrpSpPr>
        <p:grpSpPr>
          <a:xfrm>
            <a:off x="420072" y="4854685"/>
            <a:ext cx="11435037" cy="1197772"/>
            <a:chOff x="451823" y="857814"/>
            <a:chExt cx="11435037" cy="1012417"/>
          </a:xfrm>
        </p:grpSpPr>
        <p:sp>
          <p:nvSpPr>
            <p:cNvPr id="39" name="Rectangle: Rounded Corners 38">
              <a:extLst>
                <a:ext uri="{FF2B5EF4-FFF2-40B4-BE49-F238E27FC236}">
                  <a16:creationId xmlns:a16="http://schemas.microsoft.com/office/drawing/2014/main" id="{CB10450D-1C38-D954-FF92-159685DD614F}"/>
                </a:ext>
              </a:extLst>
            </p:cNvPr>
            <p:cNvSpPr/>
            <p:nvPr/>
          </p:nvSpPr>
          <p:spPr>
            <a:xfrm>
              <a:off x="451823" y="857814"/>
              <a:ext cx="11435037" cy="63516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0" name="Rectangle: Rounded Corners 39">
              <a:extLst>
                <a:ext uri="{FF2B5EF4-FFF2-40B4-BE49-F238E27FC236}">
                  <a16:creationId xmlns:a16="http://schemas.microsoft.com/office/drawing/2014/main" id="{67345226-B9B1-9C33-8F41-17427E29EE1D}"/>
                </a:ext>
              </a:extLst>
            </p:cNvPr>
            <p:cNvSpPr/>
            <p:nvPr/>
          </p:nvSpPr>
          <p:spPr>
            <a:xfrm>
              <a:off x="509857" y="937605"/>
              <a:ext cx="3263142" cy="473488"/>
            </a:xfrm>
            <a:prstGeom prst="round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EB6CD6A2-06A6-13DB-D00A-BF308691C046}"/>
                </a:ext>
              </a:extLst>
            </p:cNvPr>
            <p:cNvSpPr txBox="1"/>
            <p:nvPr/>
          </p:nvSpPr>
          <p:spPr>
            <a:xfrm>
              <a:off x="555194" y="986371"/>
              <a:ext cx="2987503" cy="3750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panose="02020603050405020304" pitchFamily="18" charset="0"/>
                  <a:cs typeface="Times New Roman" panose="02020603050405020304" pitchFamily="18" charset="0"/>
                </a:rPr>
                <a:t>Our Strategy</a:t>
              </a:r>
            </a:p>
          </p:txBody>
        </p:sp>
        <p:sp>
          <p:nvSpPr>
            <p:cNvPr id="42" name="TextBox 41">
              <a:extLst>
                <a:ext uri="{FF2B5EF4-FFF2-40B4-BE49-F238E27FC236}">
                  <a16:creationId xmlns:a16="http://schemas.microsoft.com/office/drawing/2014/main" id="{9B1EDF72-BC5C-A4A0-2230-4E1D10D45247}"/>
                </a:ext>
              </a:extLst>
            </p:cNvPr>
            <p:cNvSpPr txBox="1"/>
            <p:nvPr/>
          </p:nvSpPr>
          <p:spPr>
            <a:xfrm>
              <a:off x="3770891" y="916124"/>
              <a:ext cx="800995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rgbClr val="000000"/>
                  </a:solidFill>
                  <a:latin typeface="Times New Roman" panose="02020603050405020304" pitchFamily="18" charset="0"/>
                  <a:cs typeface="Times New Roman" panose="02020603050405020304" pitchFamily="18" charset="0"/>
                </a:rPr>
                <a:t>Phase 1 which encompass Target Identification.</a:t>
              </a:r>
            </a:p>
            <a:p>
              <a:pPr marL="285750" indent="-285750">
                <a:buFont typeface="Arial"/>
                <a:buChar char="•"/>
              </a:pPr>
              <a:r>
                <a:rPr lang="en-US" sz="1400">
                  <a:solidFill>
                    <a:srgbClr val="000000"/>
                  </a:solidFill>
                  <a:latin typeface="Times New Roman" panose="02020603050405020304" pitchFamily="18" charset="0"/>
                  <a:cs typeface="Times New Roman" panose="02020603050405020304" pitchFamily="18" charset="0"/>
                </a:rPr>
                <a:t>Phase 2 which consists of Due Diligence and Assessment</a:t>
              </a:r>
            </a:p>
            <a:p>
              <a:pPr marL="285750" indent="-285750">
                <a:buFont typeface="Arial"/>
                <a:buChar char="•"/>
              </a:pPr>
              <a:r>
                <a:rPr lang="en-US" sz="1400">
                  <a:solidFill>
                    <a:srgbClr val="000000"/>
                  </a:solidFill>
                  <a:latin typeface="Times New Roman" panose="02020603050405020304" pitchFamily="18" charset="0"/>
                  <a:cs typeface="Times New Roman" panose="02020603050405020304" pitchFamily="18" charset="0"/>
                </a:rPr>
                <a:t>Phase 3 which consist of Integration of startup in </a:t>
              </a:r>
              <a:r>
                <a:rPr lang="en-US" sz="1400" err="1">
                  <a:solidFill>
                    <a:srgbClr val="000000"/>
                  </a:solidFill>
                  <a:latin typeface="Times New Roman" panose="02020603050405020304" pitchFamily="18" charset="0"/>
                  <a:cs typeface="Times New Roman" panose="02020603050405020304" pitchFamily="18" charset="0"/>
                </a:rPr>
                <a:t>openAI</a:t>
              </a:r>
              <a:r>
                <a:rPr lang="en-US" sz="1400">
                  <a:solidFill>
                    <a:srgbClr val="000000"/>
                  </a:solidFill>
                  <a:latin typeface="Times New Roman" panose="02020603050405020304" pitchFamily="18" charset="0"/>
                  <a:cs typeface="Times New Roman" panose="02020603050405020304" pitchFamily="18" charset="0"/>
                </a:rPr>
                <a:t> and it’s talent </a:t>
              </a:r>
              <a:r>
                <a:rPr lang="en-US" sz="1400" err="1">
                  <a:solidFill>
                    <a:srgbClr val="000000"/>
                  </a:solidFill>
                  <a:latin typeface="Times New Roman" panose="02020603050405020304" pitchFamily="18" charset="0"/>
                  <a:cs typeface="Times New Roman" panose="02020603050405020304" pitchFamily="18" charset="0"/>
                </a:rPr>
                <a:t>retentatoin</a:t>
              </a:r>
              <a:r>
                <a:rPr lang="en-US" sz="1400">
                  <a:solidFill>
                    <a:srgbClr val="000000"/>
                  </a:solidFill>
                  <a:latin typeface="Times New Roman" panose="02020603050405020304" pitchFamily="18" charset="0"/>
                  <a:cs typeface="Times New Roman" panose="02020603050405020304" pitchFamily="18" charset="0"/>
                </a:rPr>
                <a:t> </a:t>
              </a:r>
              <a:br>
                <a:rPr lang="en-US" sz="1400">
                  <a:solidFill>
                    <a:srgbClr val="000000"/>
                  </a:solidFill>
                  <a:latin typeface="Times New Roman" panose="02020603050405020304" pitchFamily="18" charset="0"/>
                  <a:cs typeface="Times New Roman" panose="02020603050405020304" pitchFamily="18" charset="0"/>
                </a:rPr>
              </a:br>
              <a:r>
                <a:rPr lang="en-US" sz="1400">
                  <a:solidFill>
                    <a:srgbClr val="000000"/>
                  </a:solidFill>
                  <a:latin typeface="Times New Roman" panose="02020603050405020304" pitchFamily="18" charset="0"/>
                  <a:cs typeface="Times New Roman" panose="02020603050405020304" pitchFamily="18" charset="0"/>
                </a:rPr>
                <a:t>.</a:t>
              </a:r>
            </a:p>
          </p:txBody>
        </p:sp>
      </p:grpSp>
      <p:grpSp>
        <p:nvGrpSpPr>
          <p:cNvPr id="43" name="Group 42">
            <a:extLst>
              <a:ext uri="{FF2B5EF4-FFF2-40B4-BE49-F238E27FC236}">
                <a16:creationId xmlns:a16="http://schemas.microsoft.com/office/drawing/2014/main" id="{DA3E12FB-389B-625D-9173-E7228B4963FD}"/>
              </a:ext>
            </a:extLst>
          </p:cNvPr>
          <p:cNvGrpSpPr/>
          <p:nvPr/>
        </p:nvGrpSpPr>
        <p:grpSpPr>
          <a:xfrm>
            <a:off x="419166" y="5767273"/>
            <a:ext cx="11435037" cy="635169"/>
            <a:chOff x="451823" y="857814"/>
            <a:chExt cx="11435037" cy="635169"/>
          </a:xfrm>
        </p:grpSpPr>
        <p:sp>
          <p:nvSpPr>
            <p:cNvPr id="44" name="Rectangle: Rounded Corners 43">
              <a:extLst>
                <a:ext uri="{FF2B5EF4-FFF2-40B4-BE49-F238E27FC236}">
                  <a16:creationId xmlns:a16="http://schemas.microsoft.com/office/drawing/2014/main" id="{4E95A9E7-6C62-1E08-A778-3D4F013D2790}"/>
                </a:ext>
              </a:extLst>
            </p:cNvPr>
            <p:cNvSpPr/>
            <p:nvPr/>
          </p:nvSpPr>
          <p:spPr>
            <a:xfrm>
              <a:off x="451823" y="857814"/>
              <a:ext cx="11435037" cy="63516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Rectangle: Rounded Corners 44">
              <a:extLst>
                <a:ext uri="{FF2B5EF4-FFF2-40B4-BE49-F238E27FC236}">
                  <a16:creationId xmlns:a16="http://schemas.microsoft.com/office/drawing/2014/main" id="{DA3F9745-A82A-49A6-286C-8383B2848683}"/>
                </a:ext>
              </a:extLst>
            </p:cNvPr>
            <p:cNvSpPr/>
            <p:nvPr/>
          </p:nvSpPr>
          <p:spPr>
            <a:xfrm>
              <a:off x="509857" y="937605"/>
              <a:ext cx="3263142" cy="473488"/>
            </a:xfrm>
            <a:prstGeom prst="round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4D91B49B-0520-B5C6-811C-E2547CAD7123}"/>
                </a:ext>
              </a:extLst>
            </p:cNvPr>
            <p:cNvSpPr txBox="1"/>
            <p:nvPr/>
          </p:nvSpPr>
          <p:spPr>
            <a:xfrm>
              <a:off x="555194" y="986371"/>
              <a:ext cx="2987503" cy="3750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panose="02020603050405020304" pitchFamily="18" charset="0"/>
                  <a:cs typeface="Times New Roman" panose="02020603050405020304" pitchFamily="18" charset="0"/>
                </a:rPr>
                <a:t>Viability</a:t>
              </a:r>
              <a:endParaRPr lang="en-US">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BAA8B0A9-D004-F574-B13C-F679D0897A4E}"/>
                </a:ext>
              </a:extLst>
            </p:cNvPr>
            <p:cNvSpPr txBox="1"/>
            <p:nvPr/>
          </p:nvSpPr>
          <p:spPr>
            <a:xfrm>
              <a:off x="3770891" y="916124"/>
              <a:ext cx="80099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rgbClr val="000000"/>
                  </a:solidFill>
                  <a:latin typeface="Times New Roman" panose="02020603050405020304" pitchFamily="18" charset="0"/>
                  <a:cs typeface="Times New Roman" panose="02020603050405020304" pitchFamily="18" charset="0"/>
                </a:rPr>
                <a:t>Feasibility Analysis of the various Phases undertaken.</a:t>
              </a:r>
            </a:p>
            <a:p>
              <a:pPr marL="285750" indent="-285750">
                <a:buFont typeface="Arial"/>
                <a:buChar char="•"/>
              </a:pPr>
              <a:r>
                <a:rPr lang="en-US" sz="1400">
                  <a:solidFill>
                    <a:srgbClr val="000000"/>
                  </a:solidFill>
                  <a:latin typeface="Times New Roman" panose="02020603050405020304" pitchFamily="18" charset="0"/>
                  <a:cs typeface="Times New Roman" panose="02020603050405020304" pitchFamily="18" charset="0"/>
                </a:rPr>
                <a:t>Impact and Productivity of various metrics used.</a:t>
              </a:r>
              <a:endParaRPr 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01407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12399" y="1264624"/>
            <a:ext cx="359410" cy="3348143"/>
          </a:xfrm>
          <a:prstGeom prst="rect">
            <a:avLst/>
          </a:prstGeom>
        </p:spPr>
        <p:txBody>
          <a:bodyPr vert="horz" wrap="square" lIns="0" tIns="10160" rIns="0" bIns="0"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r">
              <a:lnSpc>
                <a:spcPct val="100000"/>
              </a:lnSpc>
              <a:spcBef>
                <a:spcPts val="80"/>
              </a:spcBef>
            </a:pPr>
            <a:r>
              <a:rPr sz="933" spc="20">
                <a:latin typeface="Verdana"/>
                <a:cs typeface="Verdana"/>
              </a:rPr>
              <a:t>4,000</a:t>
            </a:r>
            <a:endParaRPr sz="933">
              <a:latin typeface="Verdana"/>
              <a:cs typeface="Verdana"/>
            </a:endParaRPr>
          </a:p>
          <a:p>
            <a:pPr>
              <a:lnSpc>
                <a:spcPct val="100000"/>
              </a:lnSpc>
            </a:pPr>
            <a:endParaRPr sz="1267">
              <a:latin typeface="Verdana"/>
              <a:cs typeface="Verdana"/>
            </a:endParaRPr>
          </a:p>
          <a:p>
            <a:pPr>
              <a:lnSpc>
                <a:spcPct val="100000"/>
              </a:lnSpc>
            </a:pPr>
            <a:endParaRPr sz="1267">
              <a:latin typeface="Verdana"/>
              <a:cs typeface="Verdana"/>
            </a:endParaRPr>
          </a:p>
          <a:p>
            <a:pPr>
              <a:lnSpc>
                <a:spcPct val="100000"/>
              </a:lnSpc>
              <a:spcBef>
                <a:spcPts val="3"/>
              </a:spcBef>
            </a:pPr>
            <a:endParaRPr sz="1700">
              <a:latin typeface="Verdana"/>
              <a:cs typeface="Verdana"/>
            </a:endParaRPr>
          </a:p>
          <a:p>
            <a:pPr algn="r">
              <a:lnSpc>
                <a:spcPct val="100000"/>
              </a:lnSpc>
            </a:pPr>
            <a:r>
              <a:rPr sz="933" spc="17">
                <a:latin typeface="Verdana"/>
                <a:cs typeface="Verdana"/>
              </a:rPr>
              <a:t>3,000</a:t>
            </a:r>
            <a:endParaRPr sz="933">
              <a:latin typeface="Verdana"/>
              <a:cs typeface="Verdana"/>
            </a:endParaRPr>
          </a:p>
          <a:p>
            <a:pPr>
              <a:lnSpc>
                <a:spcPct val="100000"/>
              </a:lnSpc>
            </a:pPr>
            <a:endParaRPr sz="1267">
              <a:latin typeface="Verdana"/>
              <a:cs typeface="Verdana"/>
            </a:endParaRPr>
          </a:p>
          <a:p>
            <a:pPr>
              <a:lnSpc>
                <a:spcPct val="100000"/>
              </a:lnSpc>
            </a:pPr>
            <a:endParaRPr sz="1267">
              <a:latin typeface="Verdana"/>
              <a:cs typeface="Verdana"/>
            </a:endParaRPr>
          </a:p>
          <a:p>
            <a:pPr>
              <a:lnSpc>
                <a:spcPct val="100000"/>
              </a:lnSpc>
            </a:pPr>
            <a:endParaRPr sz="1700">
              <a:latin typeface="Verdana"/>
              <a:cs typeface="Verdana"/>
            </a:endParaRPr>
          </a:p>
          <a:p>
            <a:pPr algn="r">
              <a:lnSpc>
                <a:spcPct val="100000"/>
              </a:lnSpc>
            </a:pPr>
            <a:r>
              <a:rPr sz="933" spc="10">
                <a:latin typeface="Verdana"/>
                <a:cs typeface="Verdana"/>
              </a:rPr>
              <a:t>2,000</a:t>
            </a:r>
            <a:endParaRPr sz="933">
              <a:latin typeface="Verdana"/>
              <a:cs typeface="Verdana"/>
            </a:endParaRPr>
          </a:p>
          <a:p>
            <a:pPr>
              <a:lnSpc>
                <a:spcPct val="100000"/>
              </a:lnSpc>
            </a:pPr>
            <a:endParaRPr sz="1267">
              <a:latin typeface="Verdana"/>
              <a:cs typeface="Verdana"/>
            </a:endParaRPr>
          </a:p>
          <a:p>
            <a:pPr>
              <a:lnSpc>
                <a:spcPct val="100000"/>
              </a:lnSpc>
            </a:pPr>
            <a:endParaRPr sz="1267">
              <a:latin typeface="Verdana"/>
              <a:cs typeface="Verdana"/>
            </a:endParaRPr>
          </a:p>
          <a:p>
            <a:pPr>
              <a:lnSpc>
                <a:spcPct val="100000"/>
              </a:lnSpc>
              <a:spcBef>
                <a:spcPts val="3"/>
              </a:spcBef>
            </a:pPr>
            <a:endParaRPr sz="1700">
              <a:latin typeface="Verdana"/>
              <a:cs typeface="Verdana"/>
            </a:endParaRPr>
          </a:p>
          <a:p>
            <a:pPr algn="r">
              <a:lnSpc>
                <a:spcPct val="100000"/>
              </a:lnSpc>
            </a:pPr>
            <a:r>
              <a:rPr sz="933" spc="7">
                <a:latin typeface="Verdana"/>
                <a:cs typeface="Verdana"/>
              </a:rPr>
              <a:t>1,000</a:t>
            </a:r>
            <a:endParaRPr sz="933">
              <a:latin typeface="Verdana"/>
              <a:cs typeface="Verdana"/>
            </a:endParaRPr>
          </a:p>
          <a:p>
            <a:pPr>
              <a:lnSpc>
                <a:spcPct val="100000"/>
              </a:lnSpc>
            </a:pPr>
            <a:endParaRPr sz="1267">
              <a:latin typeface="Verdana"/>
              <a:cs typeface="Verdana"/>
            </a:endParaRPr>
          </a:p>
          <a:p>
            <a:pPr>
              <a:lnSpc>
                <a:spcPct val="100000"/>
              </a:lnSpc>
            </a:pPr>
            <a:endParaRPr sz="1267">
              <a:latin typeface="Verdana"/>
              <a:cs typeface="Verdana"/>
            </a:endParaRPr>
          </a:p>
          <a:p>
            <a:pPr>
              <a:lnSpc>
                <a:spcPct val="100000"/>
              </a:lnSpc>
            </a:pPr>
            <a:endParaRPr sz="1700">
              <a:latin typeface="Verdana"/>
              <a:cs typeface="Verdana"/>
            </a:endParaRPr>
          </a:p>
          <a:p>
            <a:pPr algn="r">
              <a:lnSpc>
                <a:spcPct val="100000"/>
              </a:lnSpc>
              <a:spcBef>
                <a:spcPts val="3"/>
              </a:spcBef>
            </a:pPr>
            <a:r>
              <a:rPr sz="933" spc="73">
                <a:latin typeface="Verdana"/>
                <a:cs typeface="Verdana"/>
              </a:rPr>
              <a:t>0</a:t>
            </a:r>
            <a:endParaRPr sz="933">
              <a:latin typeface="Verdana"/>
              <a:cs typeface="Verdana"/>
            </a:endParaRPr>
          </a:p>
        </p:txBody>
      </p:sp>
      <p:grpSp>
        <p:nvGrpSpPr>
          <p:cNvPr id="10" name="object 10"/>
          <p:cNvGrpSpPr/>
          <p:nvPr/>
        </p:nvGrpSpPr>
        <p:grpSpPr>
          <a:xfrm>
            <a:off x="35504" y="1219576"/>
            <a:ext cx="8009909" cy="5259239"/>
            <a:chOff x="-49026" y="1921842"/>
            <a:chExt cx="12014866" cy="7888859"/>
          </a:xfrm>
        </p:grpSpPr>
        <p:pic>
          <p:nvPicPr>
            <p:cNvPr id="11" name="object 11"/>
            <p:cNvPicPr/>
            <p:nvPr/>
          </p:nvPicPr>
          <p:blipFill>
            <a:blip r:embed="rId2" cstate="print"/>
            <a:stretch>
              <a:fillRect/>
            </a:stretch>
          </p:blipFill>
          <p:spPr>
            <a:xfrm>
              <a:off x="416867" y="1921842"/>
              <a:ext cx="609599" cy="5181599"/>
            </a:xfrm>
            <a:prstGeom prst="rect">
              <a:avLst/>
            </a:prstGeom>
          </p:spPr>
        </p:pic>
        <p:sp>
          <p:nvSpPr>
            <p:cNvPr id="13" name="object 13"/>
            <p:cNvSpPr/>
            <p:nvPr/>
          </p:nvSpPr>
          <p:spPr>
            <a:xfrm>
              <a:off x="-49026" y="6771591"/>
              <a:ext cx="11306968" cy="3039110"/>
            </a:xfrm>
            <a:custGeom>
              <a:avLst/>
              <a:gdLst/>
              <a:ahLst/>
              <a:cxnLst/>
              <a:rect l="l" t="t" r="r" b="b"/>
              <a:pathLst>
                <a:path w="17619980" h="3039109">
                  <a:moveTo>
                    <a:pt x="17241600" y="3038598"/>
                  </a:moveTo>
                  <a:lnTo>
                    <a:pt x="378105" y="3038598"/>
                  </a:lnTo>
                  <a:lnTo>
                    <a:pt x="344494" y="3030151"/>
                  </a:lnTo>
                  <a:lnTo>
                    <a:pt x="299876" y="3014172"/>
                  </a:lnTo>
                  <a:lnTo>
                    <a:pt x="257028" y="2993922"/>
                  </a:lnTo>
                  <a:lnTo>
                    <a:pt x="216266" y="2969533"/>
                  </a:lnTo>
                  <a:lnTo>
                    <a:pt x="177911" y="2941138"/>
                  </a:lnTo>
                  <a:lnTo>
                    <a:pt x="142280" y="2908869"/>
                  </a:lnTo>
                  <a:lnTo>
                    <a:pt x="110010" y="2873238"/>
                  </a:lnTo>
                  <a:lnTo>
                    <a:pt x="81615" y="2834882"/>
                  </a:lnTo>
                  <a:lnTo>
                    <a:pt x="57227" y="2794121"/>
                  </a:lnTo>
                  <a:lnTo>
                    <a:pt x="36977" y="2751272"/>
                  </a:lnTo>
                  <a:lnTo>
                    <a:pt x="20997" y="2706654"/>
                  </a:lnTo>
                  <a:lnTo>
                    <a:pt x="9420" y="2660586"/>
                  </a:lnTo>
                  <a:lnTo>
                    <a:pt x="2377" y="2613387"/>
                  </a:lnTo>
                  <a:lnTo>
                    <a:pt x="0" y="2565374"/>
                  </a:lnTo>
                  <a:lnTo>
                    <a:pt x="0" y="485774"/>
                  </a:lnTo>
                  <a:lnTo>
                    <a:pt x="2377" y="437762"/>
                  </a:lnTo>
                  <a:lnTo>
                    <a:pt x="9420" y="390562"/>
                  </a:lnTo>
                  <a:lnTo>
                    <a:pt x="20997" y="344494"/>
                  </a:lnTo>
                  <a:lnTo>
                    <a:pt x="36977" y="299876"/>
                  </a:lnTo>
                  <a:lnTo>
                    <a:pt x="57227" y="257028"/>
                  </a:lnTo>
                  <a:lnTo>
                    <a:pt x="81615"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2" y="2377"/>
                  </a:lnTo>
                  <a:lnTo>
                    <a:pt x="485774" y="0"/>
                  </a:lnTo>
                  <a:lnTo>
                    <a:pt x="17133931" y="0"/>
                  </a:lnTo>
                  <a:lnTo>
                    <a:pt x="17181944" y="2377"/>
                  </a:lnTo>
                  <a:lnTo>
                    <a:pt x="17229143" y="9420"/>
                  </a:lnTo>
                  <a:lnTo>
                    <a:pt x="17275211" y="20997"/>
                  </a:lnTo>
                  <a:lnTo>
                    <a:pt x="17319828" y="36977"/>
                  </a:lnTo>
                  <a:lnTo>
                    <a:pt x="17362677" y="57227"/>
                  </a:lnTo>
                  <a:lnTo>
                    <a:pt x="17403439" y="81615"/>
                  </a:lnTo>
                  <a:lnTo>
                    <a:pt x="17441795" y="110010"/>
                  </a:lnTo>
                  <a:lnTo>
                    <a:pt x="17477426" y="142280"/>
                  </a:lnTo>
                  <a:lnTo>
                    <a:pt x="17509696" y="177911"/>
                  </a:lnTo>
                  <a:lnTo>
                    <a:pt x="17538091" y="216266"/>
                  </a:lnTo>
                  <a:lnTo>
                    <a:pt x="17562479" y="257028"/>
                  </a:lnTo>
                  <a:lnTo>
                    <a:pt x="17582729" y="299876"/>
                  </a:lnTo>
                  <a:lnTo>
                    <a:pt x="17598708" y="344494"/>
                  </a:lnTo>
                  <a:lnTo>
                    <a:pt x="17610286" y="390562"/>
                  </a:lnTo>
                  <a:lnTo>
                    <a:pt x="17617329" y="437762"/>
                  </a:lnTo>
                  <a:lnTo>
                    <a:pt x="17619706" y="485774"/>
                  </a:lnTo>
                  <a:lnTo>
                    <a:pt x="17619706" y="2565374"/>
                  </a:lnTo>
                  <a:lnTo>
                    <a:pt x="17617329" y="2613387"/>
                  </a:lnTo>
                  <a:lnTo>
                    <a:pt x="17610286" y="2660586"/>
                  </a:lnTo>
                  <a:lnTo>
                    <a:pt x="17598708" y="2706654"/>
                  </a:lnTo>
                  <a:lnTo>
                    <a:pt x="17582729" y="2751272"/>
                  </a:lnTo>
                  <a:lnTo>
                    <a:pt x="17562479" y="2794121"/>
                  </a:lnTo>
                  <a:lnTo>
                    <a:pt x="17538091" y="2834882"/>
                  </a:lnTo>
                  <a:lnTo>
                    <a:pt x="17509696" y="2873238"/>
                  </a:lnTo>
                  <a:lnTo>
                    <a:pt x="17477426" y="2908869"/>
                  </a:lnTo>
                  <a:lnTo>
                    <a:pt x="17441795" y="2941138"/>
                  </a:lnTo>
                  <a:lnTo>
                    <a:pt x="17403439" y="2969533"/>
                  </a:lnTo>
                  <a:lnTo>
                    <a:pt x="17362677" y="2993922"/>
                  </a:lnTo>
                  <a:lnTo>
                    <a:pt x="17319828" y="3014172"/>
                  </a:lnTo>
                  <a:lnTo>
                    <a:pt x="17275211" y="3030151"/>
                  </a:lnTo>
                  <a:lnTo>
                    <a:pt x="17241600" y="3038598"/>
                  </a:lnTo>
                  <a:close/>
                </a:path>
              </a:pathLst>
            </a:custGeom>
            <a:solidFill>
              <a:srgbClr val="FFFFFF"/>
            </a:solidFill>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14" name="object 14"/>
            <p:cNvSpPr/>
            <p:nvPr/>
          </p:nvSpPr>
          <p:spPr>
            <a:xfrm>
              <a:off x="50432" y="6679016"/>
              <a:ext cx="11915408" cy="3026208"/>
            </a:xfrm>
            <a:custGeom>
              <a:avLst/>
              <a:gdLst/>
              <a:ahLst/>
              <a:cxnLst/>
              <a:rect l="l" t="t" r="r" b="b"/>
              <a:pathLst>
                <a:path w="17621250" h="3048000">
                  <a:moveTo>
                    <a:pt x="714437" y="38060"/>
                  </a:moveTo>
                  <a:lnTo>
                    <a:pt x="485816" y="38060"/>
                  </a:lnTo>
                  <a:lnTo>
                    <a:pt x="485816" y="0"/>
                  </a:lnTo>
                  <a:lnTo>
                    <a:pt x="714437" y="0"/>
                  </a:lnTo>
                  <a:lnTo>
                    <a:pt x="714437" y="38060"/>
                  </a:lnTo>
                  <a:close/>
                </a:path>
                <a:path w="17621250" h="3048000">
                  <a:moveTo>
                    <a:pt x="981162" y="38060"/>
                  </a:moveTo>
                  <a:lnTo>
                    <a:pt x="752541" y="38060"/>
                  </a:lnTo>
                  <a:lnTo>
                    <a:pt x="752541" y="0"/>
                  </a:lnTo>
                  <a:lnTo>
                    <a:pt x="981162" y="0"/>
                  </a:lnTo>
                  <a:lnTo>
                    <a:pt x="981162" y="38060"/>
                  </a:lnTo>
                  <a:close/>
                </a:path>
                <a:path w="17621250" h="3048000">
                  <a:moveTo>
                    <a:pt x="1247887" y="38060"/>
                  </a:moveTo>
                  <a:lnTo>
                    <a:pt x="1019265" y="38060"/>
                  </a:lnTo>
                  <a:lnTo>
                    <a:pt x="1019265" y="0"/>
                  </a:lnTo>
                  <a:lnTo>
                    <a:pt x="1247887" y="0"/>
                  </a:lnTo>
                  <a:lnTo>
                    <a:pt x="1247887" y="38060"/>
                  </a:lnTo>
                  <a:close/>
                </a:path>
                <a:path w="17621250" h="3048000">
                  <a:moveTo>
                    <a:pt x="1514611" y="38060"/>
                  </a:moveTo>
                  <a:lnTo>
                    <a:pt x="1285990" y="38060"/>
                  </a:lnTo>
                  <a:lnTo>
                    <a:pt x="1285990" y="0"/>
                  </a:lnTo>
                  <a:lnTo>
                    <a:pt x="1514611" y="0"/>
                  </a:lnTo>
                  <a:lnTo>
                    <a:pt x="1514611" y="38060"/>
                  </a:lnTo>
                  <a:close/>
                </a:path>
                <a:path w="17621250" h="3048000">
                  <a:moveTo>
                    <a:pt x="1781336" y="38060"/>
                  </a:moveTo>
                  <a:lnTo>
                    <a:pt x="1552715" y="38060"/>
                  </a:lnTo>
                  <a:lnTo>
                    <a:pt x="1552715" y="0"/>
                  </a:lnTo>
                  <a:lnTo>
                    <a:pt x="1781336" y="0"/>
                  </a:lnTo>
                  <a:lnTo>
                    <a:pt x="1781336" y="38060"/>
                  </a:lnTo>
                  <a:close/>
                </a:path>
                <a:path w="17621250" h="3048000">
                  <a:moveTo>
                    <a:pt x="2048061" y="38060"/>
                  </a:moveTo>
                  <a:lnTo>
                    <a:pt x="1819440" y="38060"/>
                  </a:lnTo>
                  <a:lnTo>
                    <a:pt x="1819440" y="0"/>
                  </a:lnTo>
                  <a:lnTo>
                    <a:pt x="2048061" y="0"/>
                  </a:lnTo>
                  <a:lnTo>
                    <a:pt x="2048061" y="38060"/>
                  </a:lnTo>
                  <a:close/>
                </a:path>
                <a:path w="17621250" h="3048000">
                  <a:moveTo>
                    <a:pt x="2314786" y="38060"/>
                  </a:moveTo>
                  <a:lnTo>
                    <a:pt x="2086164" y="38060"/>
                  </a:lnTo>
                  <a:lnTo>
                    <a:pt x="2086164" y="0"/>
                  </a:lnTo>
                  <a:lnTo>
                    <a:pt x="2314786" y="0"/>
                  </a:lnTo>
                  <a:lnTo>
                    <a:pt x="2314786" y="38060"/>
                  </a:lnTo>
                  <a:close/>
                </a:path>
                <a:path w="17621250" h="3048000">
                  <a:moveTo>
                    <a:pt x="2581510" y="38060"/>
                  </a:moveTo>
                  <a:lnTo>
                    <a:pt x="2352889" y="38060"/>
                  </a:lnTo>
                  <a:lnTo>
                    <a:pt x="2352889" y="0"/>
                  </a:lnTo>
                  <a:lnTo>
                    <a:pt x="2581510" y="0"/>
                  </a:lnTo>
                  <a:lnTo>
                    <a:pt x="2581510" y="38060"/>
                  </a:lnTo>
                  <a:close/>
                </a:path>
                <a:path w="17621250" h="3048000">
                  <a:moveTo>
                    <a:pt x="2848235" y="38060"/>
                  </a:moveTo>
                  <a:lnTo>
                    <a:pt x="2619614" y="38060"/>
                  </a:lnTo>
                  <a:lnTo>
                    <a:pt x="2619614" y="0"/>
                  </a:lnTo>
                  <a:lnTo>
                    <a:pt x="2848235" y="0"/>
                  </a:lnTo>
                  <a:lnTo>
                    <a:pt x="2848235" y="38060"/>
                  </a:lnTo>
                  <a:close/>
                </a:path>
                <a:path w="17621250" h="3048000">
                  <a:moveTo>
                    <a:pt x="3114960" y="38060"/>
                  </a:moveTo>
                  <a:lnTo>
                    <a:pt x="2886339" y="38060"/>
                  </a:lnTo>
                  <a:lnTo>
                    <a:pt x="2886339" y="0"/>
                  </a:lnTo>
                  <a:lnTo>
                    <a:pt x="3114960" y="0"/>
                  </a:lnTo>
                  <a:lnTo>
                    <a:pt x="3114960" y="38060"/>
                  </a:lnTo>
                  <a:close/>
                </a:path>
                <a:path w="17621250" h="3048000">
                  <a:moveTo>
                    <a:pt x="3381685" y="38060"/>
                  </a:moveTo>
                  <a:lnTo>
                    <a:pt x="3153063" y="38060"/>
                  </a:lnTo>
                  <a:lnTo>
                    <a:pt x="3153063" y="0"/>
                  </a:lnTo>
                  <a:lnTo>
                    <a:pt x="3381685" y="0"/>
                  </a:lnTo>
                  <a:lnTo>
                    <a:pt x="3381685" y="38060"/>
                  </a:lnTo>
                  <a:close/>
                </a:path>
                <a:path w="17621250" h="3048000">
                  <a:moveTo>
                    <a:pt x="3648409" y="38060"/>
                  </a:moveTo>
                  <a:lnTo>
                    <a:pt x="3419788" y="38060"/>
                  </a:lnTo>
                  <a:lnTo>
                    <a:pt x="3419788" y="0"/>
                  </a:lnTo>
                  <a:lnTo>
                    <a:pt x="3648409" y="0"/>
                  </a:lnTo>
                  <a:lnTo>
                    <a:pt x="3648409" y="38060"/>
                  </a:lnTo>
                  <a:close/>
                </a:path>
                <a:path w="17621250" h="3048000">
                  <a:moveTo>
                    <a:pt x="3915134" y="38060"/>
                  </a:moveTo>
                  <a:lnTo>
                    <a:pt x="3686513" y="38060"/>
                  </a:lnTo>
                  <a:lnTo>
                    <a:pt x="3686513" y="0"/>
                  </a:lnTo>
                  <a:lnTo>
                    <a:pt x="3915134" y="0"/>
                  </a:lnTo>
                  <a:lnTo>
                    <a:pt x="3915134" y="38060"/>
                  </a:lnTo>
                  <a:close/>
                </a:path>
                <a:path w="17621250" h="3048000">
                  <a:moveTo>
                    <a:pt x="4181859" y="38060"/>
                  </a:moveTo>
                  <a:lnTo>
                    <a:pt x="3953238" y="38060"/>
                  </a:lnTo>
                  <a:lnTo>
                    <a:pt x="3953238" y="0"/>
                  </a:lnTo>
                  <a:lnTo>
                    <a:pt x="4181859" y="0"/>
                  </a:lnTo>
                  <a:lnTo>
                    <a:pt x="4181859" y="38060"/>
                  </a:lnTo>
                  <a:close/>
                </a:path>
                <a:path w="17621250" h="3048000">
                  <a:moveTo>
                    <a:pt x="4448584" y="38060"/>
                  </a:moveTo>
                  <a:lnTo>
                    <a:pt x="4219963" y="38060"/>
                  </a:lnTo>
                  <a:lnTo>
                    <a:pt x="4219963" y="0"/>
                  </a:lnTo>
                  <a:lnTo>
                    <a:pt x="4448584" y="0"/>
                  </a:lnTo>
                  <a:lnTo>
                    <a:pt x="4448584" y="38060"/>
                  </a:lnTo>
                  <a:close/>
                </a:path>
                <a:path w="17621250" h="3048000">
                  <a:moveTo>
                    <a:pt x="4715308" y="38060"/>
                  </a:moveTo>
                  <a:lnTo>
                    <a:pt x="4486687" y="38060"/>
                  </a:lnTo>
                  <a:lnTo>
                    <a:pt x="4486687" y="0"/>
                  </a:lnTo>
                  <a:lnTo>
                    <a:pt x="4715308" y="0"/>
                  </a:lnTo>
                  <a:lnTo>
                    <a:pt x="4715308" y="38060"/>
                  </a:lnTo>
                  <a:close/>
                </a:path>
                <a:path w="17621250" h="3048000">
                  <a:moveTo>
                    <a:pt x="4982034" y="38060"/>
                  </a:moveTo>
                  <a:lnTo>
                    <a:pt x="4753412" y="38060"/>
                  </a:lnTo>
                  <a:lnTo>
                    <a:pt x="4753412" y="0"/>
                  </a:lnTo>
                  <a:lnTo>
                    <a:pt x="4982034" y="0"/>
                  </a:lnTo>
                  <a:lnTo>
                    <a:pt x="4982034" y="38060"/>
                  </a:lnTo>
                  <a:close/>
                </a:path>
                <a:path w="17621250" h="3048000">
                  <a:moveTo>
                    <a:pt x="5248758" y="38060"/>
                  </a:moveTo>
                  <a:lnTo>
                    <a:pt x="5020137" y="38060"/>
                  </a:lnTo>
                  <a:lnTo>
                    <a:pt x="5020137" y="0"/>
                  </a:lnTo>
                  <a:lnTo>
                    <a:pt x="5248758" y="0"/>
                  </a:lnTo>
                  <a:lnTo>
                    <a:pt x="5248758" y="38060"/>
                  </a:lnTo>
                  <a:close/>
                </a:path>
                <a:path w="17621250" h="3048000">
                  <a:moveTo>
                    <a:pt x="5515483" y="38060"/>
                  </a:moveTo>
                  <a:lnTo>
                    <a:pt x="5286861" y="38060"/>
                  </a:lnTo>
                  <a:lnTo>
                    <a:pt x="5286861" y="0"/>
                  </a:lnTo>
                  <a:lnTo>
                    <a:pt x="5515483" y="0"/>
                  </a:lnTo>
                  <a:lnTo>
                    <a:pt x="5515483" y="38060"/>
                  </a:lnTo>
                  <a:close/>
                </a:path>
                <a:path w="17621250" h="3048000">
                  <a:moveTo>
                    <a:pt x="5782207" y="38060"/>
                  </a:moveTo>
                  <a:lnTo>
                    <a:pt x="5553586" y="38060"/>
                  </a:lnTo>
                  <a:lnTo>
                    <a:pt x="5553586" y="0"/>
                  </a:lnTo>
                  <a:lnTo>
                    <a:pt x="5782207" y="0"/>
                  </a:lnTo>
                  <a:lnTo>
                    <a:pt x="5782207" y="38060"/>
                  </a:lnTo>
                  <a:close/>
                </a:path>
                <a:path w="17621250" h="3048000">
                  <a:moveTo>
                    <a:pt x="6048932" y="38060"/>
                  </a:moveTo>
                  <a:lnTo>
                    <a:pt x="5820311" y="38060"/>
                  </a:lnTo>
                  <a:lnTo>
                    <a:pt x="5820311" y="0"/>
                  </a:lnTo>
                  <a:lnTo>
                    <a:pt x="6048932" y="0"/>
                  </a:lnTo>
                  <a:lnTo>
                    <a:pt x="6048932" y="38060"/>
                  </a:lnTo>
                  <a:close/>
                </a:path>
                <a:path w="17621250" h="3048000">
                  <a:moveTo>
                    <a:pt x="6315657" y="38060"/>
                  </a:moveTo>
                  <a:lnTo>
                    <a:pt x="6087036" y="38060"/>
                  </a:lnTo>
                  <a:lnTo>
                    <a:pt x="6087036" y="0"/>
                  </a:lnTo>
                  <a:lnTo>
                    <a:pt x="6315657" y="0"/>
                  </a:lnTo>
                  <a:lnTo>
                    <a:pt x="6315657" y="38060"/>
                  </a:lnTo>
                  <a:close/>
                </a:path>
                <a:path w="17621250" h="3048000">
                  <a:moveTo>
                    <a:pt x="6582382" y="38060"/>
                  </a:moveTo>
                  <a:lnTo>
                    <a:pt x="6353760" y="38060"/>
                  </a:lnTo>
                  <a:lnTo>
                    <a:pt x="6353760" y="0"/>
                  </a:lnTo>
                  <a:lnTo>
                    <a:pt x="6582382" y="0"/>
                  </a:lnTo>
                  <a:lnTo>
                    <a:pt x="6582382" y="38060"/>
                  </a:lnTo>
                  <a:close/>
                </a:path>
                <a:path w="17621250" h="3048000">
                  <a:moveTo>
                    <a:pt x="6849106" y="38060"/>
                  </a:moveTo>
                  <a:lnTo>
                    <a:pt x="6620485" y="38060"/>
                  </a:lnTo>
                  <a:lnTo>
                    <a:pt x="6620485" y="0"/>
                  </a:lnTo>
                  <a:lnTo>
                    <a:pt x="6849106" y="0"/>
                  </a:lnTo>
                  <a:lnTo>
                    <a:pt x="6849106" y="38060"/>
                  </a:lnTo>
                  <a:close/>
                </a:path>
                <a:path w="17621250" h="3048000">
                  <a:moveTo>
                    <a:pt x="7115831" y="38060"/>
                  </a:moveTo>
                  <a:lnTo>
                    <a:pt x="6887210" y="38060"/>
                  </a:lnTo>
                  <a:lnTo>
                    <a:pt x="6887210" y="0"/>
                  </a:lnTo>
                  <a:lnTo>
                    <a:pt x="7115831" y="0"/>
                  </a:lnTo>
                  <a:lnTo>
                    <a:pt x="7115831" y="38060"/>
                  </a:lnTo>
                  <a:close/>
                </a:path>
                <a:path w="17621250" h="3048000">
                  <a:moveTo>
                    <a:pt x="7382556" y="38060"/>
                  </a:moveTo>
                  <a:lnTo>
                    <a:pt x="7153935" y="38060"/>
                  </a:lnTo>
                  <a:lnTo>
                    <a:pt x="7153935" y="0"/>
                  </a:lnTo>
                  <a:lnTo>
                    <a:pt x="7382556" y="0"/>
                  </a:lnTo>
                  <a:lnTo>
                    <a:pt x="7382556" y="38060"/>
                  </a:lnTo>
                  <a:close/>
                </a:path>
                <a:path w="17621250" h="3048000">
                  <a:moveTo>
                    <a:pt x="7649281" y="38060"/>
                  </a:moveTo>
                  <a:lnTo>
                    <a:pt x="7420659" y="38060"/>
                  </a:lnTo>
                  <a:lnTo>
                    <a:pt x="7420659" y="0"/>
                  </a:lnTo>
                  <a:lnTo>
                    <a:pt x="7649281" y="0"/>
                  </a:lnTo>
                  <a:lnTo>
                    <a:pt x="7649281" y="38060"/>
                  </a:lnTo>
                  <a:close/>
                </a:path>
                <a:path w="17621250" h="3048000">
                  <a:moveTo>
                    <a:pt x="7916005" y="38060"/>
                  </a:moveTo>
                  <a:lnTo>
                    <a:pt x="7687384" y="38060"/>
                  </a:lnTo>
                  <a:lnTo>
                    <a:pt x="7687384" y="0"/>
                  </a:lnTo>
                  <a:lnTo>
                    <a:pt x="7916005" y="0"/>
                  </a:lnTo>
                  <a:lnTo>
                    <a:pt x="7916005" y="38060"/>
                  </a:lnTo>
                  <a:close/>
                </a:path>
                <a:path w="17621250" h="3048000">
                  <a:moveTo>
                    <a:pt x="8182730" y="38060"/>
                  </a:moveTo>
                  <a:lnTo>
                    <a:pt x="7954109" y="38060"/>
                  </a:lnTo>
                  <a:lnTo>
                    <a:pt x="7954109" y="0"/>
                  </a:lnTo>
                  <a:lnTo>
                    <a:pt x="8182730" y="0"/>
                  </a:lnTo>
                  <a:lnTo>
                    <a:pt x="8182730" y="38060"/>
                  </a:lnTo>
                  <a:close/>
                </a:path>
                <a:path w="17621250" h="3048000">
                  <a:moveTo>
                    <a:pt x="8449455" y="38060"/>
                  </a:moveTo>
                  <a:lnTo>
                    <a:pt x="8220834" y="38060"/>
                  </a:lnTo>
                  <a:lnTo>
                    <a:pt x="8220834" y="0"/>
                  </a:lnTo>
                  <a:lnTo>
                    <a:pt x="8449455" y="0"/>
                  </a:lnTo>
                  <a:lnTo>
                    <a:pt x="8449455" y="38060"/>
                  </a:lnTo>
                  <a:close/>
                </a:path>
                <a:path w="17621250" h="3048000">
                  <a:moveTo>
                    <a:pt x="8716180" y="38060"/>
                  </a:moveTo>
                  <a:lnTo>
                    <a:pt x="8487559" y="38060"/>
                  </a:lnTo>
                  <a:lnTo>
                    <a:pt x="8487559" y="0"/>
                  </a:lnTo>
                  <a:lnTo>
                    <a:pt x="8716180" y="0"/>
                  </a:lnTo>
                  <a:lnTo>
                    <a:pt x="8716180" y="38060"/>
                  </a:lnTo>
                  <a:close/>
                </a:path>
                <a:path w="17621250" h="3048000">
                  <a:moveTo>
                    <a:pt x="8982905" y="38060"/>
                  </a:moveTo>
                  <a:lnTo>
                    <a:pt x="8754283" y="38060"/>
                  </a:lnTo>
                  <a:lnTo>
                    <a:pt x="8754283" y="0"/>
                  </a:lnTo>
                  <a:lnTo>
                    <a:pt x="8982905" y="0"/>
                  </a:lnTo>
                  <a:lnTo>
                    <a:pt x="8982905" y="38060"/>
                  </a:lnTo>
                  <a:close/>
                </a:path>
                <a:path w="17621250" h="3048000">
                  <a:moveTo>
                    <a:pt x="9249629" y="38060"/>
                  </a:moveTo>
                  <a:lnTo>
                    <a:pt x="9021008" y="38060"/>
                  </a:lnTo>
                  <a:lnTo>
                    <a:pt x="9021008" y="0"/>
                  </a:lnTo>
                  <a:lnTo>
                    <a:pt x="9249629" y="0"/>
                  </a:lnTo>
                  <a:lnTo>
                    <a:pt x="9249629" y="38060"/>
                  </a:lnTo>
                  <a:close/>
                </a:path>
                <a:path w="17621250" h="3048000">
                  <a:moveTo>
                    <a:pt x="9516353" y="38060"/>
                  </a:moveTo>
                  <a:lnTo>
                    <a:pt x="9287732" y="38060"/>
                  </a:lnTo>
                  <a:lnTo>
                    <a:pt x="9287732" y="0"/>
                  </a:lnTo>
                  <a:lnTo>
                    <a:pt x="9516353" y="0"/>
                  </a:lnTo>
                  <a:lnTo>
                    <a:pt x="9516353" y="38060"/>
                  </a:lnTo>
                  <a:close/>
                </a:path>
                <a:path w="17621250" h="3048000">
                  <a:moveTo>
                    <a:pt x="9783079" y="38060"/>
                  </a:moveTo>
                  <a:lnTo>
                    <a:pt x="9554458" y="38060"/>
                  </a:lnTo>
                  <a:lnTo>
                    <a:pt x="9554458" y="0"/>
                  </a:lnTo>
                  <a:lnTo>
                    <a:pt x="9783079" y="0"/>
                  </a:lnTo>
                  <a:lnTo>
                    <a:pt x="9783079" y="38060"/>
                  </a:lnTo>
                  <a:close/>
                </a:path>
                <a:path w="17621250" h="3048000">
                  <a:moveTo>
                    <a:pt x="10049804" y="38060"/>
                  </a:moveTo>
                  <a:lnTo>
                    <a:pt x="9821183" y="38060"/>
                  </a:lnTo>
                  <a:lnTo>
                    <a:pt x="9821183" y="0"/>
                  </a:lnTo>
                  <a:lnTo>
                    <a:pt x="10049804" y="0"/>
                  </a:lnTo>
                  <a:lnTo>
                    <a:pt x="10049804" y="38060"/>
                  </a:lnTo>
                  <a:close/>
                </a:path>
                <a:path w="17621250" h="3048000">
                  <a:moveTo>
                    <a:pt x="10316529" y="38060"/>
                  </a:moveTo>
                  <a:lnTo>
                    <a:pt x="10087908" y="38060"/>
                  </a:lnTo>
                  <a:lnTo>
                    <a:pt x="10087908" y="0"/>
                  </a:lnTo>
                  <a:lnTo>
                    <a:pt x="10316529" y="0"/>
                  </a:lnTo>
                  <a:lnTo>
                    <a:pt x="10316529" y="38060"/>
                  </a:lnTo>
                  <a:close/>
                </a:path>
                <a:path w="17621250" h="3048000">
                  <a:moveTo>
                    <a:pt x="10583254" y="38060"/>
                  </a:moveTo>
                  <a:lnTo>
                    <a:pt x="10354632" y="38060"/>
                  </a:lnTo>
                  <a:lnTo>
                    <a:pt x="10354632" y="0"/>
                  </a:lnTo>
                  <a:lnTo>
                    <a:pt x="10583254" y="0"/>
                  </a:lnTo>
                  <a:lnTo>
                    <a:pt x="10583254" y="38060"/>
                  </a:lnTo>
                  <a:close/>
                </a:path>
                <a:path w="17621250" h="3048000">
                  <a:moveTo>
                    <a:pt x="10849978" y="38060"/>
                  </a:moveTo>
                  <a:lnTo>
                    <a:pt x="10621357" y="38060"/>
                  </a:lnTo>
                  <a:lnTo>
                    <a:pt x="10621357" y="0"/>
                  </a:lnTo>
                  <a:lnTo>
                    <a:pt x="10849978" y="0"/>
                  </a:lnTo>
                  <a:lnTo>
                    <a:pt x="10849978" y="38060"/>
                  </a:lnTo>
                  <a:close/>
                </a:path>
                <a:path w="17621250" h="3048000">
                  <a:moveTo>
                    <a:pt x="11116703" y="38060"/>
                  </a:moveTo>
                  <a:lnTo>
                    <a:pt x="10888082" y="38060"/>
                  </a:lnTo>
                  <a:lnTo>
                    <a:pt x="10888082" y="0"/>
                  </a:lnTo>
                  <a:lnTo>
                    <a:pt x="11116703" y="0"/>
                  </a:lnTo>
                  <a:lnTo>
                    <a:pt x="11116703" y="38060"/>
                  </a:lnTo>
                  <a:close/>
                </a:path>
                <a:path w="17621250" h="3048000">
                  <a:moveTo>
                    <a:pt x="11383428" y="38060"/>
                  </a:moveTo>
                  <a:lnTo>
                    <a:pt x="11154807" y="38060"/>
                  </a:lnTo>
                  <a:lnTo>
                    <a:pt x="11154807" y="0"/>
                  </a:lnTo>
                  <a:lnTo>
                    <a:pt x="11383428" y="0"/>
                  </a:lnTo>
                  <a:lnTo>
                    <a:pt x="11383428" y="38060"/>
                  </a:lnTo>
                  <a:close/>
                </a:path>
                <a:path w="17621250" h="3048000">
                  <a:moveTo>
                    <a:pt x="11650153" y="38060"/>
                  </a:moveTo>
                  <a:lnTo>
                    <a:pt x="11421532" y="38060"/>
                  </a:lnTo>
                  <a:lnTo>
                    <a:pt x="11421532" y="0"/>
                  </a:lnTo>
                  <a:lnTo>
                    <a:pt x="11650153" y="0"/>
                  </a:lnTo>
                  <a:lnTo>
                    <a:pt x="11650153" y="38060"/>
                  </a:lnTo>
                  <a:close/>
                </a:path>
                <a:path w="17621250" h="3048000">
                  <a:moveTo>
                    <a:pt x="11916878" y="38060"/>
                  </a:moveTo>
                  <a:lnTo>
                    <a:pt x="11688256" y="38060"/>
                  </a:lnTo>
                  <a:lnTo>
                    <a:pt x="11688256" y="0"/>
                  </a:lnTo>
                  <a:lnTo>
                    <a:pt x="11916878" y="0"/>
                  </a:lnTo>
                  <a:lnTo>
                    <a:pt x="11916878" y="38060"/>
                  </a:lnTo>
                  <a:close/>
                </a:path>
                <a:path w="17621250" h="3048000">
                  <a:moveTo>
                    <a:pt x="12183602" y="38060"/>
                  </a:moveTo>
                  <a:lnTo>
                    <a:pt x="11954981" y="38060"/>
                  </a:lnTo>
                  <a:lnTo>
                    <a:pt x="11954981" y="0"/>
                  </a:lnTo>
                  <a:lnTo>
                    <a:pt x="12183602" y="0"/>
                  </a:lnTo>
                  <a:lnTo>
                    <a:pt x="12183602" y="38060"/>
                  </a:lnTo>
                  <a:close/>
                </a:path>
                <a:path w="17621250" h="3048000">
                  <a:moveTo>
                    <a:pt x="12450327" y="38060"/>
                  </a:moveTo>
                  <a:lnTo>
                    <a:pt x="12221706" y="38060"/>
                  </a:lnTo>
                  <a:lnTo>
                    <a:pt x="12221706" y="0"/>
                  </a:lnTo>
                  <a:lnTo>
                    <a:pt x="12450327" y="0"/>
                  </a:lnTo>
                  <a:lnTo>
                    <a:pt x="12450327" y="38060"/>
                  </a:lnTo>
                  <a:close/>
                </a:path>
                <a:path w="17621250" h="3048000">
                  <a:moveTo>
                    <a:pt x="12717052" y="38060"/>
                  </a:moveTo>
                  <a:lnTo>
                    <a:pt x="12488431" y="38060"/>
                  </a:lnTo>
                  <a:lnTo>
                    <a:pt x="12488431" y="0"/>
                  </a:lnTo>
                  <a:lnTo>
                    <a:pt x="12717052" y="0"/>
                  </a:lnTo>
                  <a:lnTo>
                    <a:pt x="12717052" y="38060"/>
                  </a:lnTo>
                  <a:close/>
                </a:path>
                <a:path w="17621250" h="3048000">
                  <a:moveTo>
                    <a:pt x="12983777" y="38060"/>
                  </a:moveTo>
                  <a:lnTo>
                    <a:pt x="12755155" y="38060"/>
                  </a:lnTo>
                  <a:lnTo>
                    <a:pt x="12755155" y="0"/>
                  </a:lnTo>
                  <a:lnTo>
                    <a:pt x="12983777" y="0"/>
                  </a:lnTo>
                  <a:lnTo>
                    <a:pt x="12983777" y="38060"/>
                  </a:lnTo>
                  <a:close/>
                </a:path>
                <a:path w="17621250" h="3048000">
                  <a:moveTo>
                    <a:pt x="13250501" y="38060"/>
                  </a:moveTo>
                  <a:lnTo>
                    <a:pt x="13021880" y="38060"/>
                  </a:lnTo>
                  <a:lnTo>
                    <a:pt x="13021880" y="0"/>
                  </a:lnTo>
                  <a:lnTo>
                    <a:pt x="13250501" y="0"/>
                  </a:lnTo>
                  <a:lnTo>
                    <a:pt x="13250501" y="38060"/>
                  </a:lnTo>
                  <a:close/>
                </a:path>
                <a:path w="17621250" h="3048000">
                  <a:moveTo>
                    <a:pt x="13517226" y="38060"/>
                  </a:moveTo>
                  <a:lnTo>
                    <a:pt x="13288605" y="38060"/>
                  </a:lnTo>
                  <a:lnTo>
                    <a:pt x="13288605" y="0"/>
                  </a:lnTo>
                  <a:lnTo>
                    <a:pt x="13517226" y="0"/>
                  </a:lnTo>
                  <a:lnTo>
                    <a:pt x="13517226" y="38060"/>
                  </a:lnTo>
                  <a:close/>
                </a:path>
                <a:path w="17621250" h="3048000">
                  <a:moveTo>
                    <a:pt x="13783951" y="38060"/>
                  </a:moveTo>
                  <a:lnTo>
                    <a:pt x="13555330" y="38060"/>
                  </a:lnTo>
                  <a:lnTo>
                    <a:pt x="13555330" y="0"/>
                  </a:lnTo>
                  <a:lnTo>
                    <a:pt x="13783951" y="0"/>
                  </a:lnTo>
                  <a:lnTo>
                    <a:pt x="13783951" y="38060"/>
                  </a:lnTo>
                  <a:close/>
                </a:path>
                <a:path w="17621250" h="3048000">
                  <a:moveTo>
                    <a:pt x="14050676" y="38060"/>
                  </a:moveTo>
                  <a:lnTo>
                    <a:pt x="13822054" y="38060"/>
                  </a:lnTo>
                  <a:lnTo>
                    <a:pt x="13822054" y="0"/>
                  </a:lnTo>
                  <a:lnTo>
                    <a:pt x="14050676" y="0"/>
                  </a:lnTo>
                  <a:lnTo>
                    <a:pt x="14050676" y="38060"/>
                  </a:lnTo>
                  <a:close/>
                </a:path>
                <a:path w="17621250" h="3048000">
                  <a:moveTo>
                    <a:pt x="14317400" y="38060"/>
                  </a:moveTo>
                  <a:lnTo>
                    <a:pt x="14088779" y="38060"/>
                  </a:lnTo>
                  <a:lnTo>
                    <a:pt x="14088779" y="0"/>
                  </a:lnTo>
                  <a:lnTo>
                    <a:pt x="14317400" y="0"/>
                  </a:lnTo>
                  <a:lnTo>
                    <a:pt x="14317400" y="38060"/>
                  </a:lnTo>
                  <a:close/>
                </a:path>
                <a:path w="17621250" h="3048000">
                  <a:moveTo>
                    <a:pt x="14584125" y="38060"/>
                  </a:moveTo>
                  <a:lnTo>
                    <a:pt x="14355504" y="38060"/>
                  </a:lnTo>
                  <a:lnTo>
                    <a:pt x="14355504" y="0"/>
                  </a:lnTo>
                  <a:lnTo>
                    <a:pt x="14584125" y="0"/>
                  </a:lnTo>
                  <a:lnTo>
                    <a:pt x="14584125" y="38060"/>
                  </a:lnTo>
                  <a:close/>
                </a:path>
                <a:path w="17621250" h="3048000">
                  <a:moveTo>
                    <a:pt x="14850850" y="38060"/>
                  </a:moveTo>
                  <a:lnTo>
                    <a:pt x="14622229" y="38060"/>
                  </a:lnTo>
                  <a:lnTo>
                    <a:pt x="14622229" y="0"/>
                  </a:lnTo>
                  <a:lnTo>
                    <a:pt x="14850850" y="0"/>
                  </a:lnTo>
                  <a:lnTo>
                    <a:pt x="14850850" y="38060"/>
                  </a:lnTo>
                  <a:close/>
                </a:path>
                <a:path w="17621250" h="3048000">
                  <a:moveTo>
                    <a:pt x="15117575" y="38060"/>
                  </a:moveTo>
                  <a:lnTo>
                    <a:pt x="14888954" y="38060"/>
                  </a:lnTo>
                  <a:lnTo>
                    <a:pt x="14888954" y="0"/>
                  </a:lnTo>
                  <a:lnTo>
                    <a:pt x="15117575" y="0"/>
                  </a:lnTo>
                  <a:lnTo>
                    <a:pt x="15117575" y="38060"/>
                  </a:lnTo>
                  <a:close/>
                </a:path>
                <a:path w="17621250" h="3048000">
                  <a:moveTo>
                    <a:pt x="15384300" y="38060"/>
                  </a:moveTo>
                  <a:lnTo>
                    <a:pt x="15155678" y="38060"/>
                  </a:lnTo>
                  <a:lnTo>
                    <a:pt x="15155678" y="0"/>
                  </a:lnTo>
                  <a:lnTo>
                    <a:pt x="15384300" y="0"/>
                  </a:lnTo>
                  <a:lnTo>
                    <a:pt x="15384300" y="38060"/>
                  </a:lnTo>
                  <a:close/>
                </a:path>
                <a:path w="17621250" h="3048000">
                  <a:moveTo>
                    <a:pt x="15651024" y="38060"/>
                  </a:moveTo>
                  <a:lnTo>
                    <a:pt x="15422403" y="38060"/>
                  </a:lnTo>
                  <a:lnTo>
                    <a:pt x="15422403" y="0"/>
                  </a:lnTo>
                  <a:lnTo>
                    <a:pt x="15651024" y="0"/>
                  </a:lnTo>
                  <a:lnTo>
                    <a:pt x="15651024" y="38060"/>
                  </a:lnTo>
                  <a:close/>
                </a:path>
                <a:path w="17621250" h="3048000">
                  <a:moveTo>
                    <a:pt x="15917749" y="38060"/>
                  </a:moveTo>
                  <a:lnTo>
                    <a:pt x="15689128" y="38060"/>
                  </a:lnTo>
                  <a:lnTo>
                    <a:pt x="15689128" y="0"/>
                  </a:lnTo>
                  <a:lnTo>
                    <a:pt x="15917749" y="0"/>
                  </a:lnTo>
                  <a:lnTo>
                    <a:pt x="15917749" y="38060"/>
                  </a:lnTo>
                  <a:close/>
                </a:path>
                <a:path w="17621250" h="3048000">
                  <a:moveTo>
                    <a:pt x="16184474" y="38060"/>
                  </a:moveTo>
                  <a:lnTo>
                    <a:pt x="15955853" y="38060"/>
                  </a:lnTo>
                  <a:lnTo>
                    <a:pt x="15955853" y="0"/>
                  </a:lnTo>
                  <a:lnTo>
                    <a:pt x="16184474" y="0"/>
                  </a:lnTo>
                  <a:lnTo>
                    <a:pt x="16184474" y="38060"/>
                  </a:lnTo>
                  <a:close/>
                </a:path>
                <a:path w="17621250" h="3048000">
                  <a:moveTo>
                    <a:pt x="16451198" y="38060"/>
                  </a:moveTo>
                  <a:lnTo>
                    <a:pt x="16222577" y="38060"/>
                  </a:lnTo>
                  <a:lnTo>
                    <a:pt x="16222577" y="0"/>
                  </a:lnTo>
                  <a:lnTo>
                    <a:pt x="16451198" y="0"/>
                  </a:lnTo>
                  <a:lnTo>
                    <a:pt x="16451198" y="38060"/>
                  </a:lnTo>
                  <a:close/>
                </a:path>
                <a:path w="17621250" h="3048000">
                  <a:moveTo>
                    <a:pt x="16717923" y="38060"/>
                  </a:moveTo>
                  <a:lnTo>
                    <a:pt x="16489302" y="38060"/>
                  </a:lnTo>
                  <a:lnTo>
                    <a:pt x="16489302" y="0"/>
                  </a:lnTo>
                  <a:lnTo>
                    <a:pt x="16717923" y="0"/>
                  </a:lnTo>
                  <a:lnTo>
                    <a:pt x="16717923" y="38060"/>
                  </a:lnTo>
                  <a:close/>
                </a:path>
                <a:path w="17621250" h="3048000">
                  <a:moveTo>
                    <a:pt x="16984648" y="38060"/>
                  </a:moveTo>
                  <a:lnTo>
                    <a:pt x="16756027" y="38060"/>
                  </a:lnTo>
                  <a:lnTo>
                    <a:pt x="16756027" y="0"/>
                  </a:lnTo>
                  <a:lnTo>
                    <a:pt x="16984648" y="0"/>
                  </a:lnTo>
                  <a:lnTo>
                    <a:pt x="16984648" y="38060"/>
                  </a:lnTo>
                  <a:close/>
                </a:path>
                <a:path w="17621250" h="3048000">
                  <a:moveTo>
                    <a:pt x="17241469" y="50794"/>
                  </a:moveTo>
                  <a:lnTo>
                    <a:pt x="17215241" y="45223"/>
                  </a:lnTo>
                  <a:lnTo>
                    <a:pt x="17188818" y="41244"/>
                  </a:lnTo>
                  <a:lnTo>
                    <a:pt x="17162200" y="38856"/>
                  </a:lnTo>
                  <a:lnTo>
                    <a:pt x="17135388" y="38060"/>
                  </a:lnTo>
                  <a:lnTo>
                    <a:pt x="17022751" y="38060"/>
                  </a:lnTo>
                  <a:lnTo>
                    <a:pt x="17022751" y="0"/>
                  </a:lnTo>
                  <a:lnTo>
                    <a:pt x="17135386" y="0"/>
                  </a:lnTo>
                  <a:lnTo>
                    <a:pt x="17183403" y="2374"/>
                  </a:lnTo>
                  <a:lnTo>
                    <a:pt x="17230606" y="9410"/>
                  </a:lnTo>
                  <a:lnTo>
                    <a:pt x="17250364" y="14370"/>
                  </a:lnTo>
                  <a:lnTo>
                    <a:pt x="17241469" y="50794"/>
                  </a:lnTo>
                  <a:close/>
                </a:path>
                <a:path w="17621250" h="3048000">
                  <a:moveTo>
                    <a:pt x="17453178" y="170259"/>
                  </a:moveTo>
                  <a:lnTo>
                    <a:pt x="17412653" y="134017"/>
                  </a:lnTo>
                  <a:lnTo>
                    <a:pt x="17370100" y="104242"/>
                  </a:lnTo>
                  <a:lnTo>
                    <a:pt x="17324309" y="79720"/>
                  </a:lnTo>
                  <a:lnTo>
                    <a:pt x="17275280" y="60451"/>
                  </a:lnTo>
                  <a:lnTo>
                    <a:pt x="17287056" y="24689"/>
                  </a:lnTo>
                  <a:lnTo>
                    <a:pt x="17364151" y="57168"/>
                  </a:lnTo>
                  <a:lnTo>
                    <a:pt x="17404916" y="81531"/>
                  </a:lnTo>
                  <a:lnTo>
                    <a:pt x="17443275" y="109897"/>
                  </a:lnTo>
                  <a:lnTo>
                    <a:pt x="17478909" y="142133"/>
                  </a:lnTo>
                  <a:lnTo>
                    <a:pt x="17480106" y="143453"/>
                  </a:lnTo>
                  <a:lnTo>
                    <a:pt x="17453178" y="170259"/>
                  </a:lnTo>
                  <a:close/>
                </a:path>
                <a:path w="17621250" h="3048000">
                  <a:moveTo>
                    <a:pt x="17571114" y="382473"/>
                  </a:moveTo>
                  <a:lnTo>
                    <a:pt x="17555971" y="331670"/>
                  </a:lnTo>
                  <a:lnTo>
                    <a:pt x="17535237" y="283690"/>
                  </a:lnTo>
                  <a:lnTo>
                    <a:pt x="17508912" y="238532"/>
                  </a:lnTo>
                  <a:lnTo>
                    <a:pt x="17476996" y="196197"/>
                  </a:lnTo>
                  <a:lnTo>
                    <a:pt x="17505815" y="171808"/>
                  </a:lnTo>
                  <a:lnTo>
                    <a:pt x="17539579" y="216043"/>
                  </a:lnTo>
                  <a:lnTo>
                    <a:pt x="17563969" y="256762"/>
                  </a:lnTo>
                  <a:lnTo>
                    <a:pt x="17584221" y="299567"/>
                  </a:lnTo>
                  <a:lnTo>
                    <a:pt x="17600203" y="344138"/>
                  </a:lnTo>
                  <a:lnTo>
                    <a:pt x="17607677" y="373846"/>
                  </a:lnTo>
                  <a:lnTo>
                    <a:pt x="17571114" y="382473"/>
                  </a:lnTo>
                  <a:close/>
                </a:path>
                <a:path w="17621250" h="3048000">
                  <a:moveTo>
                    <a:pt x="17621202" y="639364"/>
                  </a:moveTo>
                  <a:lnTo>
                    <a:pt x="17583101" y="639364"/>
                  </a:lnTo>
                  <a:lnTo>
                    <a:pt x="17583101" y="485273"/>
                  </a:lnTo>
                  <a:lnTo>
                    <a:pt x="17582772" y="468090"/>
                  </a:lnTo>
                  <a:lnTo>
                    <a:pt x="17581785" y="450963"/>
                  </a:lnTo>
                  <a:lnTo>
                    <a:pt x="17580140" y="433893"/>
                  </a:lnTo>
                  <a:lnTo>
                    <a:pt x="17577837" y="416878"/>
                  </a:lnTo>
                  <a:lnTo>
                    <a:pt x="17614916" y="411146"/>
                  </a:lnTo>
                  <a:lnTo>
                    <a:pt x="17618825" y="437310"/>
                  </a:lnTo>
                  <a:lnTo>
                    <a:pt x="17621202" y="485273"/>
                  </a:lnTo>
                  <a:lnTo>
                    <a:pt x="17621202" y="639364"/>
                  </a:lnTo>
                  <a:close/>
                </a:path>
                <a:path w="17621250" h="3048000">
                  <a:moveTo>
                    <a:pt x="17621202" y="905790"/>
                  </a:moveTo>
                  <a:lnTo>
                    <a:pt x="17583101" y="905790"/>
                  </a:lnTo>
                  <a:lnTo>
                    <a:pt x="17583101" y="677425"/>
                  </a:lnTo>
                  <a:lnTo>
                    <a:pt x="17621202" y="677425"/>
                  </a:lnTo>
                  <a:lnTo>
                    <a:pt x="17621202" y="905790"/>
                  </a:lnTo>
                  <a:close/>
                </a:path>
                <a:path w="17621250" h="3048000">
                  <a:moveTo>
                    <a:pt x="17621202" y="1172217"/>
                  </a:moveTo>
                  <a:lnTo>
                    <a:pt x="17583101" y="1172217"/>
                  </a:lnTo>
                  <a:lnTo>
                    <a:pt x="17583101" y="943851"/>
                  </a:lnTo>
                  <a:lnTo>
                    <a:pt x="17621202" y="943851"/>
                  </a:lnTo>
                  <a:lnTo>
                    <a:pt x="17621202" y="1172217"/>
                  </a:lnTo>
                  <a:close/>
                </a:path>
                <a:path w="17621250" h="3048000">
                  <a:moveTo>
                    <a:pt x="17621202" y="1438644"/>
                  </a:moveTo>
                  <a:lnTo>
                    <a:pt x="17583101" y="1438644"/>
                  </a:lnTo>
                  <a:lnTo>
                    <a:pt x="17583101" y="1210278"/>
                  </a:lnTo>
                  <a:lnTo>
                    <a:pt x="17621202" y="1210278"/>
                  </a:lnTo>
                  <a:lnTo>
                    <a:pt x="17621202" y="1438644"/>
                  </a:lnTo>
                  <a:close/>
                </a:path>
                <a:path w="17621250" h="3048000">
                  <a:moveTo>
                    <a:pt x="17621202" y="1705070"/>
                  </a:moveTo>
                  <a:lnTo>
                    <a:pt x="17583101" y="1705070"/>
                  </a:lnTo>
                  <a:lnTo>
                    <a:pt x="17583101" y="1476705"/>
                  </a:lnTo>
                  <a:lnTo>
                    <a:pt x="17621202" y="1476705"/>
                  </a:lnTo>
                  <a:lnTo>
                    <a:pt x="17621202" y="1705070"/>
                  </a:lnTo>
                  <a:close/>
                </a:path>
                <a:path w="17621250" h="3048000">
                  <a:moveTo>
                    <a:pt x="17621202" y="1971497"/>
                  </a:moveTo>
                  <a:lnTo>
                    <a:pt x="17583101" y="1971497"/>
                  </a:lnTo>
                  <a:lnTo>
                    <a:pt x="17583101" y="1743131"/>
                  </a:lnTo>
                  <a:lnTo>
                    <a:pt x="17621202" y="1743131"/>
                  </a:lnTo>
                  <a:lnTo>
                    <a:pt x="17621202" y="1971497"/>
                  </a:lnTo>
                  <a:close/>
                </a:path>
                <a:path w="17621250" h="3048000">
                  <a:moveTo>
                    <a:pt x="17621202" y="2237924"/>
                  </a:moveTo>
                  <a:lnTo>
                    <a:pt x="17583101" y="2237924"/>
                  </a:lnTo>
                  <a:lnTo>
                    <a:pt x="17583101" y="2009558"/>
                  </a:lnTo>
                  <a:lnTo>
                    <a:pt x="17621202" y="2009558"/>
                  </a:lnTo>
                  <a:lnTo>
                    <a:pt x="17621202" y="2237924"/>
                  </a:lnTo>
                  <a:close/>
                </a:path>
                <a:path w="17621250" h="3048000">
                  <a:moveTo>
                    <a:pt x="17621202" y="2504351"/>
                  </a:moveTo>
                  <a:lnTo>
                    <a:pt x="17583101" y="2504351"/>
                  </a:lnTo>
                  <a:lnTo>
                    <a:pt x="17583101" y="2275985"/>
                  </a:lnTo>
                  <a:lnTo>
                    <a:pt x="17621202" y="2275985"/>
                  </a:lnTo>
                  <a:lnTo>
                    <a:pt x="17621202" y="2504351"/>
                  </a:lnTo>
                  <a:close/>
                </a:path>
                <a:path w="17621250" h="3048000">
                  <a:moveTo>
                    <a:pt x="17576611" y="2764516"/>
                  </a:moveTo>
                  <a:lnTo>
                    <a:pt x="17542462" y="2748899"/>
                  </a:lnTo>
                  <a:lnTo>
                    <a:pt x="17560242" y="2704014"/>
                  </a:lnTo>
                  <a:lnTo>
                    <a:pt x="17572942" y="2658024"/>
                  </a:lnTo>
                  <a:lnTo>
                    <a:pt x="17580562" y="2610928"/>
                  </a:lnTo>
                  <a:lnTo>
                    <a:pt x="17583101" y="2562726"/>
                  </a:lnTo>
                  <a:lnTo>
                    <a:pt x="17583101" y="2542412"/>
                  </a:lnTo>
                  <a:lnTo>
                    <a:pt x="17621202" y="2542412"/>
                  </a:lnTo>
                  <a:lnTo>
                    <a:pt x="17618825" y="2610689"/>
                  </a:lnTo>
                  <a:lnTo>
                    <a:pt x="17611781" y="2657840"/>
                  </a:lnTo>
                  <a:lnTo>
                    <a:pt x="17600203" y="2703860"/>
                  </a:lnTo>
                  <a:lnTo>
                    <a:pt x="17584221" y="2748432"/>
                  </a:lnTo>
                  <a:lnTo>
                    <a:pt x="17576611" y="2764516"/>
                  </a:lnTo>
                  <a:close/>
                </a:path>
                <a:path w="17621250" h="3048000">
                  <a:moveTo>
                    <a:pt x="17406219" y="2965504"/>
                  </a:moveTo>
                  <a:lnTo>
                    <a:pt x="17385018" y="2933973"/>
                  </a:lnTo>
                  <a:lnTo>
                    <a:pt x="17402758" y="2921440"/>
                  </a:lnTo>
                  <a:lnTo>
                    <a:pt x="17419830" y="2908092"/>
                  </a:lnTo>
                  <a:lnTo>
                    <a:pt x="17451969" y="2878952"/>
                  </a:lnTo>
                  <a:lnTo>
                    <a:pt x="17492734" y="2832183"/>
                  </a:lnTo>
                  <a:lnTo>
                    <a:pt x="17526594" y="2780212"/>
                  </a:lnTo>
                  <a:lnTo>
                    <a:pt x="17559587" y="2798552"/>
                  </a:lnTo>
                  <a:lnTo>
                    <a:pt x="17539579" y="2831955"/>
                  </a:lnTo>
                  <a:lnTo>
                    <a:pt x="17511181" y="2870271"/>
                  </a:lnTo>
                  <a:lnTo>
                    <a:pt x="17478909" y="2905865"/>
                  </a:lnTo>
                  <a:lnTo>
                    <a:pt x="17443275" y="2938102"/>
                  </a:lnTo>
                  <a:lnTo>
                    <a:pt x="17406219" y="2965504"/>
                  </a:lnTo>
                  <a:close/>
                </a:path>
                <a:path w="17621250" h="3048000">
                  <a:moveTo>
                    <a:pt x="17155677" y="3046996"/>
                  </a:moveTo>
                  <a:lnTo>
                    <a:pt x="17154110" y="3009547"/>
                  </a:lnTo>
                  <a:lnTo>
                    <a:pt x="17206912" y="3004296"/>
                  </a:lnTo>
                  <a:lnTo>
                    <a:pt x="17258003" y="2993023"/>
                  </a:lnTo>
                  <a:lnTo>
                    <a:pt x="17307380" y="2975729"/>
                  </a:lnTo>
                  <a:lnTo>
                    <a:pt x="17355046" y="2952415"/>
                  </a:lnTo>
                  <a:lnTo>
                    <a:pt x="17373537" y="2985221"/>
                  </a:lnTo>
                  <a:lnTo>
                    <a:pt x="17321299" y="3011060"/>
                  </a:lnTo>
                  <a:lnTo>
                    <a:pt x="17276678" y="3027023"/>
                  </a:lnTo>
                  <a:lnTo>
                    <a:pt x="17230606" y="3038589"/>
                  </a:lnTo>
                  <a:lnTo>
                    <a:pt x="17183403" y="3045625"/>
                  </a:lnTo>
                  <a:lnTo>
                    <a:pt x="17155677" y="3046996"/>
                  </a:lnTo>
                  <a:close/>
                </a:path>
                <a:path w="17621250" h="3048000">
                  <a:moveTo>
                    <a:pt x="17117445" y="3047999"/>
                  </a:moveTo>
                  <a:lnTo>
                    <a:pt x="16888824" y="3047999"/>
                  </a:lnTo>
                  <a:lnTo>
                    <a:pt x="16888824" y="3009938"/>
                  </a:lnTo>
                  <a:lnTo>
                    <a:pt x="17117445" y="3009938"/>
                  </a:lnTo>
                  <a:lnTo>
                    <a:pt x="17117445" y="3047999"/>
                  </a:lnTo>
                  <a:close/>
                </a:path>
                <a:path w="17621250" h="3048000">
                  <a:moveTo>
                    <a:pt x="16850721" y="3047999"/>
                  </a:moveTo>
                  <a:lnTo>
                    <a:pt x="16622099" y="3047999"/>
                  </a:lnTo>
                  <a:lnTo>
                    <a:pt x="16622099" y="3009938"/>
                  </a:lnTo>
                  <a:lnTo>
                    <a:pt x="16850721" y="3009938"/>
                  </a:lnTo>
                  <a:lnTo>
                    <a:pt x="16850721" y="3047999"/>
                  </a:lnTo>
                  <a:close/>
                </a:path>
                <a:path w="17621250" h="3048000">
                  <a:moveTo>
                    <a:pt x="16583996" y="3047999"/>
                  </a:moveTo>
                  <a:lnTo>
                    <a:pt x="16355375" y="3047999"/>
                  </a:lnTo>
                  <a:lnTo>
                    <a:pt x="16355375" y="3009938"/>
                  </a:lnTo>
                  <a:lnTo>
                    <a:pt x="16583996" y="3009938"/>
                  </a:lnTo>
                  <a:lnTo>
                    <a:pt x="16583996" y="3047999"/>
                  </a:lnTo>
                  <a:close/>
                </a:path>
                <a:path w="17621250" h="3048000">
                  <a:moveTo>
                    <a:pt x="16317271" y="3047999"/>
                  </a:moveTo>
                  <a:lnTo>
                    <a:pt x="16088650" y="3047999"/>
                  </a:lnTo>
                  <a:lnTo>
                    <a:pt x="16088650" y="3009938"/>
                  </a:lnTo>
                  <a:lnTo>
                    <a:pt x="16317271" y="3009938"/>
                  </a:lnTo>
                  <a:lnTo>
                    <a:pt x="16317271" y="3047999"/>
                  </a:lnTo>
                  <a:close/>
                </a:path>
                <a:path w="17621250" h="3048000">
                  <a:moveTo>
                    <a:pt x="16050546" y="3047999"/>
                  </a:moveTo>
                  <a:lnTo>
                    <a:pt x="15821925" y="3047999"/>
                  </a:lnTo>
                  <a:lnTo>
                    <a:pt x="15821925" y="3009938"/>
                  </a:lnTo>
                  <a:lnTo>
                    <a:pt x="16050546" y="3009938"/>
                  </a:lnTo>
                  <a:lnTo>
                    <a:pt x="16050546" y="3047999"/>
                  </a:lnTo>
                  <a:close/>
                </a:path>
                <a:path w="17621250" h="3048000">
                  <a:moveTo>
                    <a:pt x="15783822" y="3047999"/>
                  </a:moveTo>
                  <a:lnTo>
                    <a:pt x="15555200" y="3047999"/>
                  </a:lnTo>
                  <a:lnTo>
                    <a:pt x="15555200" y="3009938"/>
                  </a:lnTo>
                  <a:lnTo>
                    <a:pt x="15783822" y="3009938"/>
                  </a:lnTo>
                  <a:lnTo>
                    <a:pt x="15783822" y="3047999"/>
                  </a:lnTo>
                  <a:close/>
                </a:path>
                <a:path w="17621250" h="3048000">
                  <a:moveTo>
                    <a:pt x="15517097" y="3047999"/>
                  </a:moveTo>
                  <a:lnTo>
                    <a:pt x="15288476" y="3047999"/>
                  </a:lnTo>
                  <a:lnTo>
                    <a:pt x="15288476" y="3009938"/>
                  </a:lnTo>
                  <a:lnTo>
                    <a:pt x="15517097" y="3009938"/>
                  </a:lnTo>
                  <a:lnTo>
                    <a:pt x="15517097" y="3047999"/>
                  </a:lnTo>
                  <a:close/>
                </a:path>
                <a:path w="17621250" h="3048000">
                  <a:moveTo>
                    <a:pt x="15250372" y="3047999"/>
                  </a:moveTo>
                  <a:lnTo>
                    <a:pt x="15021751" y="3047999"/>
                  </a:lnTo>
                  <a:lnTo>
                    <a:pt x="15021751" y="3009938"/>
                  </a:lnTo>
                  <a:lnTo>
                    <a:pt x="15250372" y="3009938"/>
                  </a:lnTo>
                  <a:lnTo>
                    <a:pt x="15250372" y="3047999"/>
                  </a:lnTo>
                  <a:close/>
                </a:path>
                <a:path w="17621250" h="3048000">
                  <a:moveTo>
                    <a:pt x="14983647" y="3047999"/>
                  </a:moveTo>
                  <a:lnTo>
                    <a:pt x="14755026" y="3047999"/>
                  </a:lnTo>
                  <a:lnTo>
                    <a:pt x="14755026" y="3009938"/>
                  </a:lnTo>
                  <a:lnTo>
                    <a:pt x="14983647" y="3009938"/>
                  </a:lnTo>
                  <a:lnTo>
                    <a:pt x="14983647" y="3047999"/>
                  </a:lnTo>
                  <a:close/>
                </a:path>
                <a:path w="17621250" h="3048000">
                  <a:moveTo>
                    <a:pt x="14716923" y="3047999"/>
                  </a:moveTo>
                  <a:lnTo>
                    <a:pt x="14488301" y="3047999"/>
                  </a:lnTo>
                  <a:lnTo>
                    <a:pt x="14488301" y="3009938"/>
                  </a:lnTo>
                  <a:lnTo>
                    <a:pt x="14716923" y="3009938"/>
                  </a:lnTo>
                  <a:lnTo>
                    <a:pt x="14716923" y="3047999"/>
                  </a:lnTo>
                  <a:close/>
                </a:path>
                <a:path w="17621250" h="3048000">
                  <a:moveTo>
                    <a:pt x="14450198" y="3047999"/>
                  </a:moveTo>
                  <a:lnTo>
                    <a:pt x="14221577" y="3047999"/>
                  </a:lnTo>
                  <a:lnTo>
                    <a:pt x="14221577" y="3009938"/>
                  </a:lnTo>
                  <a:lnTo>
                    <a:pt x="14450198" y="3009938"/>
                  </a:lnTo>
                  <a:lnTo>
                    <a:pt x="14450198" y="3047999"/>
                  </a:lnTo>
                  <a:close/>
                </a:path>
                <a:path w="17621250" h="3048000">
                  <a:moveTo>
                    <a:pt x="14183473" y="3047999"/>
                  </a:moveTo>
                  <a:lnTo>
                    <a:pt x="13954852" y="3047999"/>
                  </a:lnTo>
                  <a:lnTo>
                    <a:pt x="13954852" y="3009938"/>
                  </a:lnTo>
                  <a:lnTo>
                    <a:pt x="14183473" y="3009938"/>
                  </a:lnTo>
                  <a:lnTo>
                    <a:pt x="14183473" y="3047999"/>
                  </a:lnTo>
                  <a:close/>
                </a:path>
                <a:path w="17621250" h="3048000">
                  <a:moveTo>
                    <a:pt x="13916748" y="3047999"/>
                  </a:moveTo>
                  <a:lnTo>
                    <a:pt x="13688127" y="3047999"/>
                  </a:lnTo>
                  <a:lnTo>
                    <a:pt x="13688127" y="3009938"/>
                  </a:lnTo>
                  <a:lnTo>
                    <a:pt x="13916748" y="3009938"/>
                  </a:lnTo>
                  <a:lnTo>
                    <a:pt x="13916748" y="3047999"/>
                  </a:lnTo>
                  <a:close/>
                </a:path>
                <a:path w="17621250" h="3048000">
                  <a:moveTo>
                    <a:pt x="13650023" y="3047999"/>
                  </a:moveTo>
                  <a:lnTo>
                    <a:pt x="13421402" y="3047999"/>
                  </a:lnTo>
                  <a:lnTo>
                    <a:pt x="13421402" y="3009938"/>
                  </a:lnTo>
                  <a:lnTo>
                    <a:pt x="13650023" y="3009938"/>
                  </a:lnTo>
                  <a:lnTo>
                    <a:pt x="13650023" y="3047999"/>
                  </a:lnTo>
                  <a:close/>
                </a:path>
                <a:path w="17621250" h="3048000">
                  <a:moveTo>
                    <a:pt x="13383299" y="3047999"/>
                  </a:moveTo>
                  <a:lnTo>
                    <a:pt x="13154677" y="3047999"/>
                  </a:lnTo>
                  <a:lnTo>
                    <a:pt x="13154677" y="3009938"/>
                  </a:lnTo>
                  <a:lnTo>
                    <a:pt x="13383299" y="3009938"/>
                  </a:lnTo>
                  <a:lnTo>
                    <a:pt x="13383299" y="3047999"/>
                  </a:lnTo>
                  <a:close/>
                </a:path>
                <a:path w="17621250" h="3048000">
                  <a:moveTo>
                    <a:pt x="13116574" y="3047999"/>
                  </a:moveTo>
                  <a:lnTo>
                    <a:pt x="12887953" y="3047999"/>
                  </a:lnTo>
                  <a:lnTo>
                    <a:pt x="12887953" y="3009938"/>
                  </a:lnTo>
                  <a:lnTo>
                    <a:pt x="13116574" y="3009938"/>
                  </a:lnTo>
                  <a:lnTo>
                    <a:pt x="13116574" y="3047999"/>
                  </a:lnTo>
                  <a:close/>
                </a:path>
                <a:path w="17621250" h="3048000">
                  <a:moveTo>
                    <a:pt x="12849849" y="3047999"/>
                  </a:moveTo>
                  <a:lnTo>
                    <a:pt x="12621228" y="3047999"/>
                  </a:lnTo>
                  <a:lnTo>
                    <a:pt x="12621228" y="3009938"/>
                  </a:lnTo>
                  <a:lnTo>
                    <a:pt x="12849849" y="3009938"/>
                  </a:lnTo>
                  <a:lnTo>
                    <a:pt x="12849849" y="3047999"/>
                  </a:lnTo>
                  <a:close/>
                </a:path>
                <a:path w="17621250" h="3048000">
                  <a:moveTo>
                    <a:pt x="12583124" y="3047999"/>
                  </a:moveTo>
                  <a:lnTo>
                    <a:pt x="12354503" y="3047999"/>
                  </a:lnTo>
                  <a:lnTo>
                    <a:pt x="12354503" y="3009938"/>
                  </a:lnTo>
                  <a:lnTo>
                    <a:pt x="12583124" y="3009938"/>
                  </a:lnTo>
                  <a:lnTo>
                    <a:pt x="12583124" y="3047999"/>
                  </a:lnTo>
                  <a:close/>
                </a:path>
                <a:path w="17621250" h="3048000">
                  <a:moveTo>
                    <a:pt x="12316400" y="3047999"/>
                  </a:moveTo>
                  <a:lnTo>
                    <a:pt x="12087778" y="3047999"/>
                  </a:lnTo>
                  <a:lnTo>
                    <a:pt x="12087778" y="3009938"/>
                  </a:lnTo>
                  <a:lnTo>
                    <a:pt x="12316400" y="3009938"/>
                  </a:lnTo>
                  <a:lnTo>
                    <a:pt x="12316400" y="3047999"/>
                  </a:lnTo>
                  <a:close/>
                </a:path>
                <a:path w="17621250" h="3048000">
                  <a:moveTo>
                    <a:pt x="12049675" y="3047999"/>
                  </a:moveTo>
                  <a:lnTo>
                    <a:pt x="11821054" y="3047999"/>
                  </a:lnTo>
                  <a:lnTo>
                    <a:pt x="11821054" y="3009938"/>
                  </a:lnTo>
                  <a:lnTo>
                    <a:pt x="12049675" y="3009938"/>
                  </a:lnTo>
                  <a:lnTo>
                    <a:pt x="12049675" y="3047999"/>
                  </a:lnTo>
                  <a:close/>
                </a:path>
                <a:path w="17621250" h="3048000">
                  <a:moveTo>
                    <a:pt x="11782950" y="3047999"/>
                  </a:moveTo>
                  <a:lnTo>
                    <a:pt x="11554329" y="3047999"/>
                  </a:lnTo>
                  <a:lnTo>
                    <a:pt x="11554329" y="3009938"/>
                  </a:lnTo>
                  <a:lnTo>
                    <a:pt x="11782950" y="3009938"/>
                  </a:lnTo>
                  <a:lnTo>
                    <a:pt x="11782950" y="3047999"/>
                  </a:lnTo>
                  <a:close/>
                </a:path>
                <a:path w="17621250" h="3048000">
                  <a:moveTo>
                    <a:pt x="11516225" y="3047999"/>
                  </a:moveTo>
                  <a:lnTo>
                    <a:pt x="11287604" y="3047999"/>
                  </a:lnTo>
                  <a:lnTo>
                    <a:pt x="11287604" y="3009938"/>
                  </a:lnTo>
                  <a:lnTo>
                    <a:pt x="11516225" y="3009938"/>
                  </a:lnTo>
                  <a:lnTo>
                    <a:pt x="11516225" y="3047999"/>
                  </a:lnTo>
                  <a:close/>
                </a:path>
                <a:path w="17621250" h="3048000">
                  <a:moveTo>
                    <a:pt x="11249501" y="3047999"/>
                  </a:moveTo>
                  <a:lnTo>
                    <a:pt x="11020879" y="3047999"/>
                  </a:lnTo>
                  <a:lnTo>
                    <a:pt x="11020879" y="3009938"/>
                  </a:lnTo>
                  <a:lnTo>
                    <a:pt x="11249501" y="3009938"/>
                  </a:lnTo>
                  <a:lnTo>
                    <a:pt x="11249501" y="3047999"/>
                  </a:lnTo>
                  <a:close/>
                </a:path>
                <a:path w="17621250" h="3048000">
                  <a:moveTo>
                    <a:pt x="10982776" y="3047999"/>
                  </a:moveTo>
                  <a:lnTo>
                    <a:pt x="10754155" y="3047999"/>
                  </a:lnTo>
                  <a:lnTo>
                    <a:pt x="10754155" y="3009938"/>
                  </a:lnTo>
                  <a:lnTo>
                    <a:pt x="10982776" y="3009938"/>
                  </a:lnTo>
                  <a:lnTo>
                    <a:pt x="10982776" y="3047999"/>
                  </a:lnTo>
                  <a:close/>
                </a:path>
                <a:path w="17621250" h="3048000">
                  <a:moveTo>
                    <a:pt x="10716051" y="3047999"/>
                  </a:moveTo>
                  <a:lnTo>
                    <a:pt x="10487430" y="3047999"/>
                  </a:lnTo>
                  <a:lnTo>
                    <a:pt x="10487430" y="3009938"/>
                  </a:lnTo>
                  <a:lnTo>
                    <a:pt x="10716051" y="3009938"/>
                  </a:lnTo>
                  <a:lnTo>
                    <a:pt x="10716051" y="3047999"/>
                  </a:lnTo>
                  <a:close/>
                </a:path>
                <a:path w="17621250" h="3048000">
                  <a:moveTo>
                    <a:pt x="10449326" y="3047999"/>
                  </a:moveTo>
                  <a:lnTo>
                    <a:pt x="10220705" y="3047999"/>
                  </a:lnTo>
                  <a:lnTo>
                    <a:pt x="10220705" y="3009938"/>
                  </a:lnTo>
                  <a:lnTo>
                    <a:pt x="10449326" y="3009938"/>
                  </a:lnTo>
                  <a:lnTo>
                    <a:pt x="10449326" y="3047999"/>
                  </a:lnTo>
                  <a:close/>
                </a:path>
                <a:path w="17621250" h="3048000">
                  <a:moveTo>
                    <a:pt x="10182601" y="3047999"/>
                  </a:moveTo>
                  <a:lnTo>
                    <a:pt x="9953980" y="3047999"/>
                  </a:lnTo>
                  <a:lnTo>
                    <a:pt x="9953980" y="3009938"/>
                  </a:lnTo>
                  <a:lnTo>
                    <a:pt x="10182601" y="3009938"/>
                  </a:lnTo>
                  <a:lnTo>
                    <a:pt x="10182601" y="3047999"/>
                  </a:lnTo>
                  <a:close/>
                </a:path>
                <a:path w="17621250" h="3048000">
                  <a:moveTo>
                    <a:pt x="9915877" y="3047999"/>
                  </a:moveTo>
                  <a:lnTo>
                    <a:pt x="9687255" y="3047999"/>
                  </a:lnTo>
                  <a:lnTo>
                    <a:pt x="9687255" y="3009938"/>
                  </a:lnTo>
                  <a:lnTo>
                    <a:pt x="9915877" y="3009938"/>
                  </a:lnTo>
                  <a:lnTo>
                    <a:pt x="9915877" y="3047999"/>
                  </a:lnTo>
                  <a:close/>
                </a:path>
                <a:path w="17621250" h="3048000">
                  <a:moveTo>
                    <a:pt x="9649152" y="3047999"/>
                  </a:moveTo>
                  <a:lnTo>
                    <a:pt x="9420531" y="3047999"/>
                  </a:lnTo>
                  <a:lnTo>
                    <a:pt x="9420531" y="3009938"/>
                  </a:lnTo>
                  <a:lnTo>
                    <a:pt x="9649152" y="3009938"/>
                  </a:lnTo>
                  <a:lnTo>
                    <a:pt x="9649152" y="3047999"/>
                  </a:lnTo>
                  <a:close/>
                </a:path>
                <a:path w="17621250" h="3048000">
                  <a:moveTo>
                    <a:pt x="9382427" y="3047999"/>
                  </a:moveTo>
                  <a:lnTo>
                    <a:pt x="9153806" y="3047999"/>
                  </a:lnTo>
                  <a:lnTo>
                    <a:pt x="9153806" y="3009938"/>
                  </a:lnTo>
                  <a:lnTo>
                    <a:pt x="9382427" y="3009938"/>
                  </a:lnTo>
                  <a:lnTo>
                    <a:pt x="9382427" y="3047999"/>
                  </a:lnTo>
                  <a:close/>
                </a:path>
                <a:path w="17621250" h="3048000">
                  <a:moveTo>
                    <a:pt x="9115702" y="3047999"/>
                  </a:moveTo>
                  <a:lnTo>
                    <a:pt x="8887081" y="3047999"/>
                  </a:lnTo>
                  <a:lnTo>
                    <a:pt x="8887081" y="3009938"/>
                  </a:lnTo>
                  <a:lnTo>
                    <a:pt x="9115702" y="3009938"/>
                  </a:lnTo>
                  <a:lnTo>
                    <a:pt x="9115702" y="3047999"/>
                  </a:lnTo>
                  <a:close/>
                </a:path>
                <a:path w="17621250" h="3048000">
                  <a:moveTo>
                    <a:pt x="8848978" y="3047999"/>
                  </a:moveTo>
                  <a:lnTo>
                    <a:pt x="8620356" y="3047999"/>
                  </a:lnTo>
                  <a:lnTo>
                    <a:pt x="8620356" y="3009938"/>
                  </a:lnTo>
                  <a:lnTo>
                    <a:pt x="8848978" y="3009938"/>
                  </a:lnTo>
                  <a:lnTo>
                    <a:pt x="8848978" y="3047999"/>
                  </a:lnTo>
                  <a:close/>
                </a:path>
                <a:path w="17621250" h="3048000">
                  <a:moveTo>
                    <a:pt x="8582253" y="3047999"/>
                  </a:moveTo>
                  <a:lnTo>
                    <a:pt x="8353632" y="3047999"/>
                  </a:lnTo>
                  <a:lnTo>
                    <a:pt x="8353632" y="3009938"/>
                  </a:lnTo>
                  <a:lnTo>
                    <a:pt x="8582253" y="3009938"/>
                  </a:lnTo>
                  <a:lnTo>
                    <a:pt x="8582253" y="3047999"/>
                  </a:lnTo>
                  <a:close/>
                </a:path>
                <a:path w="17621250" h="3048000">
                  <a:moveTo>
                    <a:pt x="8315529" y="3047999"/>
                  </a:moveTo>
                  <a:lnTo>
                    <a:pt x="8086907" y="3047999"/>
                  </a:lnTo>
                  <a:lnTo>
                    <a:pt x="8086907" y="3009938"/>
                  </a:lnTo>
                  <a:lnTo>
                    <a:pt x="8315529" y="3009938"/>
                  </a:lnTo>
                  <a:lnTo>
                    <a:pt x="8315529" y="3047999"/>
                  </a:lnTo>
                  <a:close/>
                </a:path>
                <a:path w="17621250" h="3048000">
                  <a:moveTo>
                    <a:pt x="8048803" y="3047999"/>
                  </a:moveTo>
                  <a:lnTo>
                    <a:pt x="7820182" y="3047999"/>
                  </a:lnTo>
                  <a:lnTo>
                    <a:pt x="7820182" y="3009938"/>
                  </a:lnTo>
                  <a:lnTo>
                    <a:pt x="8048803" y="3009938"/>
                  </a:lnTo>
                  <a:lnTo>
                    <a:pt x="8048803" y="3047999"/>
                  </a:lnTo>
                  <a:close/>
                </a:path>
                <a:path w="17621250" h="3048000">
                  <a:moveTo>
                    <a:pt x="7782078" y="3047999"/>
                  </a:moveTo>
                  <a:lnTo>
                    <a:pt x="7553457" y="3047999"/>
                  </a:lnTo>
                  <a:lnTo>
                    <a:pt x="7553457" y="3009938"/>
                  </a:lnTo>
                  <a:lnTo>
                    <a:pt x="7782078" y="3009938"/>
                  </a:lnTo>
                  <a:lnTo>
                    <a:pt x="7782078" y="3047999"/>
                  </a:lnTo>
                  <a:close/>
                </a:path>
                <a:path w="17621250" h="3048000">
                  <a:moveTo>
                    <a:pt x="7515354" y="3047999"/>
                  </a:moveTo>
                  <a:lnTo>
                    <a:pt x="7286733" y="3047999"/>
                  </a:lnTo>
                  <a:lnTo>
                    <a:pt x="7286733" y="3009938"/>
                  </a:lnTo>
                  <a:lnTo>
                    <a:pt x="7515354" y="3009938"/>
                  </a:lnTo>
                  <a:lnTo>
                    <a:pt x="7515354" y="3047999"/>
                  </a:lnTo>
                  <a:close/>
                </a:path>
                <a:path w="17621250" h="3048000">
                  <a:moveTo>
                    <a:pt x="7248629" y="3047999"/>
                  </a:moveTo>
                  <a:lnTo>
                    <a:pt x="7020008" y="3047999"/>
                  </a:lnTo>
                  <a:lnTo>
                    <a:pt x="7020008" y="3009938"/>
                  </a:lnTo>
                  <a:lnTo>
                    <a:pt x="7248629" y="3009938"/>
                  </a:lnTo>
                  <a:lnTo>
                    <a:pt x="7248629" y="3047999"/>
                  </a:lnTo>
                  <a:close/>
                </a:path>
                <a:path w="17621250" h="3048000">
                  <a:moveTo>
                    <a:pt x="6981904" y="3047999"/>
                  </a:moveTo>
                  <a:lnTo>
                    <a:pt x="6753283" y="3047999"/>
                  </a:lnTo>
                  <a:lnTo>
                    <a:pt x="6753283" y="3009938"/>
                  </a:lnTo>
                  <a:lnTo>
                    <a:pt x="6981904" y="3009938"/>
                  </a:lnTo>
                  <a:lnTo>
                    <a:pt x="6981904" y="3047999"/>
                  </a:lnTo>
                  <a:close/>
                </a:path>
                <a:path w="17621250" h="3048000">
                  <a:moveTo>
                    <a:pt x="6715180" y="3047999"/>
                  </a:moveTo>
                  <a:lnTo>
                    <a:pt x="6486558" y="3047999"/>
                  </a:lnTo>
                  <a:lnTo>
                    <a:pt x="6486558" y="3009938"/>
                  </a:lnTo>
                  <a:lnTo>
                    <a:pt x="6715180" y="3009938"/>
                  </a:lnTo>
                  <a:lnTo>
                    <a:pt x="6715180" y="3047999"/>
                  </a:lnTo>
                  <a:close/>
                </a:path>
                <a:path w="17621250" h="3048000">
                  <a:moveTo>
                    <a:pt x="6448455" y="3047999"/>
                  </a:moveTo>
                  <a:lnTo>
                    <a:pt x="6219834" y="3047999"/>
                  </a:lnTo>
                  <a:lnTo>
                    <a:pt x="6219834" y="3009938"/>
                  </a:lnTo>
                  <a:lnTo>
                    <a:pt x="6448455" y="3009938"/>
                  </a:lnTo>
                  <a:lnTo>
                    <a:pt x="6448455" y="3047999"/>
                  </a:lnTo>
                  <a:close/>
                </a:path>
                <a:path w="17621250" h="3048000">
                  <a:moveTo>
                    <a:pt x="6181730" y="3047999"/>
                  </a:moveTo>
                  <a:lnTo>
                    <a:pt x="5953109" y="3047999"/>
                  </a:lnTo>
                  <a:lnTo>
                    <a:pt x="5953109" y="3009938"/>
                  </a:lnTo>
                  <a:lnTo>
                    <a:pt x="6181730" y="3009938"/>
                  </a:lnTo>
                  <a:lnTo>
                    <a:pt x="6181730" y="3047999"/>
                  </a:lnTo>
                  <a:close/>
                </a:path>
                <a:path w="17621250" h="3048000">
                  <a:moveTo>
                    <a:pt x="5915005" y="3047999"/>
                  </a:moveTo>
                  <a:lnTo>
                    <a:pt x="5686384" y="3047999"/>
                  </a:lnTo>
                  <a:lnTo>
                    <a:pt x="5686384" y="3009938"/>
                  </a:lnTo>
                  <a:lnTo>
                    <a:pt x="5915005" y="3009938"/>
                  </a:lnTo>
                  <a:lnTo>
                    <a:pt x="5915005" y="3047999"/>
                  </a:lnTo>
                  <a:close/>
                </a:path>
                <a:path w="17621250" h="3048000">
                  <a:moveTo>
                    <a:pt x="5648280" y="3047999"/>
                  </a:moveTo>
                  <a:lnTo>
                    <a:pt x="5419659" y="3047999"/>
                  </a:lnTo>
                  <a:lnTo>
                    <a:pt x="5419659" y="3009938"/>
                  </a:lnTo>
                  <a:lnTo>
                    <a:pt x="5648280" y="3009938"/>
                  </a:lnTo>
                  <a:lnTo>
                    <a:pt x="5648280" y="3047999"/>
                  </a:lnTo>
                  <a:close/>
                </a:path>
                <a:path w="17621250" h="3048000">
                  <a:moveTo>
                    <a:pt x="5381556" y="3047999"/>
                  </a:moveTo>
                  <a:lnTo>
                    <a:pt x="5152934" y="3047999"/>
                  </a:lnTo>
                  <a:lnTo>
                    <a:pt x="5152934" y="3009938"/>
                  </a:lnTo>
                  <a:lnTo>
                    <a:pt x="5381556" y="3009938"/>
                  </a:lnTo>
                  <a:lnTo>
                    <a:pt x="5381556" y="3047999"/>
                  </a:lnTo>
                  <a:close/>
                </a:path>
                <a:path w="17621250" h="3048000">
                  <a:moveTo>
                    <a:pt x="5114831" y="3047999"/>
                  </a:moveTo>
                  <a:lnTo>
                    <a:pt x="4886210" y="3047999"/>
                  </a:lnTo>
                  <a:lnTo>
                    <a:pt x="4886210" y="3009938"/>
                  </a:lnTo>
                  <a:lnTo>
                    <a:pt x="5114831" y="3009938"/>
                  </a:lnTo>
                  <a:lnTo>
                    <a:pt x="5114831" y="3047999"/>
                  </a:lnTo>
                  <a:close/>
                </a:path>
                <a:path w="17621250" h="3048000">
                  <a:moveTo>
                    <a:pt x="4848106" y="3047999"/>
                  </a:moveTo>
                  <a:lnTo>
                    <a:pt x="4619485" y="3047999"/>
                  </a:lnTo>
                  <a:lnTo>
                    <a:pt x="4619485" y="3009938"/>
                  </a:lnTo>
                  <a:lnTo>
                    <a:pt x="4848106" y="3009938"/>
                  </a:lnTo>
                  <a:lnTo>
                    <a:pt x="4848106" y="3047999"/>
                  </a:lnTo>
                  <a:close/>
                </a:path>
                <a:path w="17621250" h="3048000">
                  <a:moveTo>
                    <a:pt x="4581381" y="3047999"/>
                  </a:moveTo>
                  <a:lnTo>
                    <a:pt x="4352760" y="3047999"/>
                  </a:lnTo>
                  <a:lnTo>
                    <a:pt x="4352760" y="3009938"/>
                  </a:lnTo>
                  <a:lnTo>
                    <a:pt x="4581381" y="3009938"/>
                  </a:lnTo>
                  <a:lnTo>
                    <a:pt x="4581381" y="3047999"/>
                  </a:lnTo>
                  <a:close/>
                </a:path>
                <a:path w="17621250" h="3048000">
                  <a:moveTo>
                    <a:pt x="4314657" y="3047999"/>
                  </a:moveTo>
                  <a:lnTo>
                    <a:pt x="4086035" y="3047999"/>
                  </a:lnTo>
                  <a:lnTo>
                    <a:pt x="4086035" y="3009938"/>
                  </a:lnTo>
                  <a:lnTo>
                    <a:pt x="4314657" y="3009938"/>
                  </a:lnTo>
                  <a:lnTo>
                    <a:pt x="4314657" y="3047999"/>
                  </a:lnTo>
                  <a:close/>
                </a:path>
                <a:path w="17621250" h="3048000">
                  <a:moveTo>
                    <a:pt x="4047932" y="3047999"/>
                  </a:moveTo>
                  <a:lnTo>
                    <a:pt x="3819311" y="3047999"/>
                  </a:lnTo>
                  <a:lnTo>
                    <a:pt x="3819311" y="3009938"/>
                  </a:lnTo>
                  <a:lnTo>
                    <a:pt x="4047932" y="3009938"/>
                  </a:lnTo>
                  <a:lnTo>
                    <a:pt x="4047932" y="3047999"/>
                  </a:lnTo>
                  <a:close/>
                </a:path>
                <a:path w="17621250" h="3048000">
                  <a:moveTo>
                    <a:pt x="3781207" y="3047999"/>
                  </a:moveTo>
                  <a:lnTo>
                    <a:pt x="3552586" y="3047999"/>
                  </a:lnTo>
                  <a:lnTo>
                    <a:pt x="3552586" y="3009938"/>
                  </a:lnTo>
                  <a:lnTo>
                    <a:pt x="3781207" y="3009938"/>
                  </a:lnTo>
                  <a:lnTo>
                    <a:pt x="3781207" y="3047999"/>
                  </a:lnTo>
                  <a:close/>
                </a:path>
                <a:path w="17621250" h="3048000">
                  <a:moveTo>
                    <a:pt x="3514482" y="3047999"/>
                  </a:moveTo>
                  <a:lnTo>
                    <a:pt x="3285861" y="3047999"/>
                  </a:lnTo>
                  <a:lnTo>
                    <a:pt x="3285861" y="3009938"/>
                  </a:lnTo>
                  <a:lnTo>
                    <a:pt x="3514482" y="3009938"/>
                  </a:lnTo>
                  <a:lnTo>
                    <a:pt x="3514482" y="3047999"/>
                  </a:lnTo>
                  <a:close/>
                </a:path>
                <a:path w="17621250" h="3048000">
                  <a:moveTo>
                    <a:pt x="3247758" y="3047999"/>
                  </a:moveTo>
                  <a:lnTo>
                    <a:pt x="3019136" y="3047999"/>
                  </a:lnTo>
                  <a:lnTo>
                    <a:pt x="3019136" y="3009938"/>
                  </a:lnTo>
                  <a:lnTo>
                    <a:pt x="3247758" y="3009938"/>
                  </a:lnTo>
                  <a:lnTo>
                    <a:pt x="3247758" y="3047999"/>
                  </a:lnTo>
                  <a:close/>
                </a:path>
                <a:path w="17621250" h="3048000">
                  <a:moveTo>
                    <a:pt x="2981033" y="3047999"/>
                  </a:moveTo>
                  <a:lnTo>
                    <a:pt x="2752412" y="3047999"/>
                  </a:lnTo>
                  <a:lnTo>
                    <a:pt x="2752412" y="3009938"/>
                  </a:lnTo>
                  <a:lnTo>
                    <a:pt x="2981033" y="3009938"/>
                  </a:lnTo>
                  <a:lnTo>
                    <a:pt x="2981033" y="3047999"/>
                  </a:lnTo>
                  <a:close/>
                </a:path>
                <a:path w="17621250" h="3048000">
                  <a:moveTo>
                    <a:pt x="2714308" y="3047999"/>
                  </a:moveTo>
                  <a:lnTo>
                    <a:pt x="2485687" y="3047999"/>
                  </a:lnTo>
                  <a:lnTo>
                    <a:pt x="2485687" y="3009938"/>
                  </a:lnTo>
                  <a:lnTo>
                    <a:pt x="2714308" y="3009938"/>
                  </a:lnTo>
                  <a:lnTo>
                    <a:pt x="2714308" y="3047999"/>
                  </a:lnTo>
                  <a:close/>
                </a:path>
                <a:path w="17621250" h="3048000">
                  <a:moveTo>
                    <a:pt x="2447583" y="3047999"/>
                  </a:moveTo>
                  <a:lnTo>
                    <a:pt x="2218962" y="3047999"/>
                  </a:lnTo>
                  <a:lnTo>
                    <a:pt x="2218962" y="3009938"/>
                  </a:lnTo>
                  <a:lnTo>
                    <a:pt x="2447583" y="3009938"/>
                  </a:lnTo>
                  <a:lnTo>
                    <a:pt x="2447583" y="3047999"/>
                  </a:lnTo>
                  <a:close/>
                </a:path>
                <a:path w="17621250" h="3048000">
                  <a:moveTo>
                    <a:pt x="2180858" y="3047999"/>
                  </a:moveTo>
                  <a:lnTo>
                    <a:pt x="1952237" y="3047999"/>
                  </a:lnTo>
                  <a:lnTo>
                    <a:pt x="1952237" y="3009938"/>
                  </a:lnTo>
                  <a:lnTo>
                    <a:pt x="2180858" y="3009938"/>
                  </a:lnTo>
                  <a:lnTo>
                    <a:pt x="2180858" y="3047999"/>
                  </a:lnTo>
                  <a:close/>
                </a:path>
                <a:path w="17621250" h="3048000">
                  <a:moveTo>
                    <a:pt x="1914134" y="3047999"/>
                  </a:moveTo>
                  <a:lnTo>
                    <a:pt x="1685512" y="3047999"/>
                  </a:lnTo>
                  <a:lnTo>
                    <a:pt x="1685512" y="3009938"/>
                  </a:lnTo>
                  <a:lnTo>
                    <a:pt x="1914134" y="3009938"/>
                  </a:lnTo>
                  <a:lnTo>
                    <a:pt x="1914134" y="3047999"/>
                  </a:lnTo>
                  <a:close/>
                </a:path>
                <a:path w="17621250" h="3048000">
                  <a:moveTo>
                    <a:pt x="1647409" y="3047999"/>
                  </a:moveTo>
                  <a:lnTo>
                    <a:pt x="1418788" y="3047999"/>
                  </a:lnTo>
                  <a:lnTo>
                    <a:pt x="1418788" y="3009938"/>
                  </a:lnTo>
                  <a:lnTo>
                    <a:pt x="1647409" y="3009938"/>
                  </a:lnTo>
                  <a:lnTo>
                    <a:pt x="1647409" y="3047999"/>
                  </a:lnTo>
                  <a:close/>
                </a:path>
                <a:path w="17621250" h="3048000">
                  <a:moveTo>
                    <a:pt x="1380684" y="3047999"/>
                  </a:moveTo>
                  <a:lnTo>
                    <a:pt x="1152063" y="3047999"/>
                  </a:lnTo>
                  <a:lnTo>
                    <a:pt x="1152063" y="3009938"/>
                  </a:lnTo>
                  <a:lnTo>
                    <a:pt x="1380684" y="3009938"/>
                  </a:lnTo>
                  <a:lnTo>
                    <a:pt x="1380684" y="3047999"/>
                  </a:lnTo>
                  <a:close/>
                </a:path>
                <a:path w="17621250" h="3048000">
                  <a:moveTo>
                    <a:pt x="1113959" y="3047999"/>
                  </a:moveTo>
                  <a:lnTo>
                    <a:pt x="885338" y="3047999"/>
                  </a:lnTo>
                  <a:lnTo>
                    <a:pt x="885338" y="3009938"/>
                  </a:lnTo>
                  <a:lnTo>
                    <a:pt x="1113959" y="3009938"/>
                  </a:lnTo>
                  <a:lnTo>
                    <a:pt x="1113959" y="3047999"/>
                  </a:lnTo>
                  <a:close/>
                </a:path>
                <a:path w="17621250" h="3048000">
                  <a:moveTo>
                    <a:pt x="847235" y="3047999"/>
                  </a:moveTo>
                  <a:lnTo>
                    <a:pt x="618613" y="3047999"/>
                  </a:lnTo>
                  <a:lnTo>
                    <a:pt x="618613" y="3009938"/>
                  </a:lnTo>
                  <a:lnTo>
                    <a:pt x="847235" y="3009938"/>
                  </a:lnTo>
                  <a:lnTo>
                    <a:pt x="847235" y="3047999"/>
                  </a:lnTo>
                  <a:close/>
                </a:path>
                <a:path w="17621250" h="3048000">
                  <a:moveTo>
                    <a:pt x="580510" y="3047999"/>
                  </a:moveTo>
                  <a:lnTo>
                    <a:pt x="485816" y="3047999"/>
                  </a:lnTo>
                  <a:lnTo>
                    <a:pt x="437799" y="3045625"/>
                  </a:lnTo>
                  <a:lnTo>
                    <a:pt x="390595" y="3038589"/>
                  </a:lnTo>
                  <a:lnTo>
                    <a:pt x="353415" y="3029255"/>
                  </a:lnTo>
                  <a:lnTo>
                    <a:pt x="363710" y="2992985"/>
                  </a:lnTo>
                  <a:lnTo>
                    <a:pt x="393790" y="3000402"/>
                  </a:lnTo>
                  <a:lnTo>
                    <a:pt x="424167" y="3005700"/>
                  </a:lnTo>
                  <a:lnTo>
                    <a:pt x="454843" y="3008879"/>
                  </a:lnTo>
                  <a:lnTo>
                    <a:pt x="485816" y="3009938"/>
                  </a:lnTo>
                  <a:lnTo>
                    <a:pt x="580510" y="3009938"/>
                  </a:lnTo>
                  <a:lnTo>
                    <a:pt x="580510" y="3047999"/>
                  </a:lnTo>
                  <a:close/>
                </a:path>
                <a:path w="17621250" h="3048000">
                  <a:moveTo>
                    <a:pt x="317264" y="3017271"/>
                  </a:moveTo>
                  <a:lnTo>
                    <a:pt x="257050" y="2990831"/>
                  </a:lnTo>
                  <a:lnTo>
                    <a:pt x="216285" y="2966467"/>
                  </a:lnTo>
                  <a:lnTo>
                    <a:pt x="177926" y="2938102"/>
                  </a:lnTo>
                  <a:lnTo>
                    <a:pt x="142292" y="2905865"/>
                  </a:lnTo>
                  <a:lnTo>
                    <a:pt x="128965" y="2891167"/>
                  </a:lnTo>
                  <a:lnTo>
                    <a:pt x="156561" y="2865765"/>
                  </a:lnTo>
                  <a:lnTo>
                    <a:pt x="160694" y="2870245"/>
                  </a:lnTo>
                  <a:lnTo>
                    <a:pt x="164918" y="2874641"/>
                  </a:lnTo>
                  <a:lnTo>
                    <a:pt x="205268" y="2911336"/>
                  </a:lnTo>
                  <a:lnTo>
                    <a:pt x="244124" y="2939321"/>
                  </a:lnTo>
                  <a:lnTo>
                    <a:pt x="285804" y="2962907"/>
                  </a:lnTo>
                  <a:lnTo>
                    <a:pt x="330308" y="2982095"/>
                  </a:lnTo>
                  <a:lnTo>
                    <a:pt x="317264" y="3017271"/>
                  </a:lnTo>
                  <a:close/>
                </a:path>
                <a:path w="17621250" h="3048000">
                  <a:moveTo>
                    <a:pt x="104087" y="2862267"/>
                  </a:moveTo>
                  <a:lnTo>
                    <a:pt x="57232" y="2791236"/>
                  </a:lnTo>
                  <a:lnTo>
                    <a:pt x="36980" y="2748432"/>
                  </a:lnTo>
                  <a:lnTo>
                    <a:pt x="20999" y="2703860"/>
                  </a:lnTo>
                  <a:lnTo>
                    <a:pt x="9421" y="2657840"/>
                  </a:lnTo>
                  <a:lnTo>
                    <a:pt x="9250" y="2656695"/>
                  </a:lnTo>
                  <a:lnTo>
                    <a:pt x="46577" y="2649335"/>
                  </a:lnTo>
                  <a:lnTo>
                    <a:pt x="59828" y="2700670"/>
                  </a:lnTo>
                  <a:lnTo>
                    <a:pt x="78773" y="2749391"/>
                  </a:lnTo>
                  <a:lnTo>
                    <a:pt x="103412" y="2795499"/>
                  </a:lnTo>
                  <a:lnTo>
                    <a:pt x="133745" y="2838993"/>
                  </a:lnTo>
                  <a:lnTo>
                    <a:pt x="104087" y="2862267"/>
                  </a:lnTo>
                  <a:close/>
                </a:path>
                <a:path w="17621250" h="3048000">
                  <a:moveTo>
                    <a:pt x="3644" y="2619170"/>
                  </a:moveTo>
                  <a:lnTo>
                    <a:pt x="2377" y="2610689"/>
                  </a:lnTo>
                  <a:lnTo>
                    <a:pt x="0" y="2562726"/>
                  </a:lnTo>
                  <a:lnTo>
                    <a:pt x="0" y="2390715"/>
                  </a:lnTo>
                  <a:lnTo>
                    <a:pt x="38103" y="2390715"/>
                  </a:lnTo>
                  <a:lnTo>
                    <a:pt x="38103" y="2562726"/>
                  </a:lnTo>
                  <a:lnTo>
                    <a:pt x="38293" y="2575776"/>
                  </a:lnTo>
                  <a:lnTo>
                    <a:pt x="38863" y="2588802"/>
                  </a:lnTo>
                  <a:lnTo>
                    <a:pt x="39814" y="2601804"/>
                  </a:lnTo>
                  <a:lnTo>
                    <a:pt x="41145" y="2614781"/>
                  </a:lnTo>
                  <a:lnTo>
                    <a:pt x="3644" y="2619170"/>
                  </a:lnTo>
                  <a:close/>
                </a:path>
                <a:path w="17621250" h="3048000">
                  <a:moveTo>
                    <a:pt x="38103" y="2352654"/>
                  </a:moveTo>
                  <a:lnTo>
                    <a:pt x="0" y="2352654"/>
                  </a:lnTo>
                  <a:lnTo>
                    <a:pt x="0" y="2124288"/>
                  </a:lnTo>
                  <a:lnTo>
                    <a:pt x="38103" y="2124288"/>
                  </a:lnTo>
                  <a:lnTo>
                    <a:pt x="38103" y="2352654"/>
                  </a:lnTo>
                  <a:close/>
                </a:path>
                <a:path w="17621250" h="3048000">
                  <a:moveTo>
                    <a:pt x="38103" y="2086227"/>
                  </a:moveTo>
                  <a:lnTo>
                    <a:pt x="0" y="2086227"/>
                  </a:lnTo>
                  <a:lnTo>
                    <a:pt x="0" y="1857861"/>
                  </a:lnTo>
                  <a:lnTo>
                    <a:pt x="38103" y="1857861"/>
                  </a:lnTo>
                  <a:lnTo>
                    <a:pt x="38103" y="2086227"/>
                  </a:lnTo>
                  <a:close/>
                </a:path>
                <a:path w="17621250" h="3048000">
                  <a:moveTo>
                    <a:pt x="38103" y="1819800"/>
                  </a:moveTo>
                  <a:lnTo>
                    <a:pt x="0" y="1819800"/>
                  </a:lnTo>
                  <a:lnTo>
                    <a:pt x="0" y="1591434"/>
                  </a:lnTo>
                  <a:lnTo>
                    <a:pt x="38103" y="1591434"/>
                  </a:lnTo>
                  <a:lnTo>
                    <a:pt x="38103" y="1819800"/>
                  </a:lnTo>
                  <a:close/>
                </a:path>
                <a:path w="17621250" h="3048000">
                  <a:moveTo>
                    <a:pt x="38103" y="1553373"/>
                  </a:moveTo>
                  <a:lnTo>
                    <a:pt x="0" y="1553373"/>
                  </a:lnTo>
                  <a:lnTo>
                    <a:pt x="0" y="1325007"/>
                  </a:lnTo>
                  <a:lnTo>
                    <a:pt x="38103" y="1325007"/>
                  </a:lnTo>
                  <a:lnTo>
                    <a:pt x="38103" y="1553373"/>
                  </a:lnTo>
                  <a:close/>
                </a:path>
                <a:path w="17621250" h="3048000">
                  <a:moveTo>
                    <a:pt x="38103" y="1286946"/>
                  </a:moveTo>
                  <a:lnTo>
                    <a:pt x="0" y="1286946"/>
                  </a:lnTo>
                  <a:lnTo>
                    <a:pt x="0" y="1058581"/>
                  </a:lnTo>
                  <a:lnTo>
                    <a:pt x="38103" y="1058581"/>
                  </a:lnTo>
                  <a:lnTo>
                    <a:pt x="38103" y="1286946"/>
                  </a:lnTo>
                  <a:close/>
                </a:path>
                <a:path w="17621250" h="3048000">
                  <a:moveTo>
                    <a:pt x="38103" y="1020520"/>
                  </a:moveTo>
                  <a:lnTo>
                    <a:pt x="0" y="1020520"/>
                  </a:lnTo>
                  <a:lnTo>
                    <a:pt x="0" y="792154"/>
                  </a:lnTo>
                  <a:lnTo>
                    <a:pt x="38103" y="792154"/>
                  </a:lnTo>
                  <a:lnTo>
                    <a:pt x="38103" y="1020520"/>
                  </a:lnTo>
                  <a:close/>
                </a:path>
                <a:path w="17621250" h="3048000">
                  <a:moveTo>
                    <a:pt x="38103" y="754093"/>
                  </a:moveTo>
                  <a:lnTo>
                    <a:pt x="0" y="754093"/>
                  </a:lnTo>
                  <a:lnTo>
                    <a:pt x="0" y="525727"/>
                  </a:lnTo>
                  <a:lnTo>
                    <a:pt x="38103" y="525727"/>
                  </a:lnTo>
                  <a:lnTo>
                    <a:pt x="38103" y="754093"/>
                  </a:lnTo>
                  <a:close/>
                </a:path>
                <a:path w="17621250" h="3048000">
                  <a:moveTo>
                    <a:pt x="38103" y="487666"/>
                  </a:moveTo>
                  <a:lnTo>
                    <a:pt x="0" y="487666"/>
                  </a:lnTo>
                  <a:lnTo>
                    <a:pt x="0" y="485273"/>
                  </a:lnTo>
                  <a:lnTo>
                    <a:pt x="2377" y="437310"/>
                  </a:lnTo>
                  <a:lnTo>
                    <a:pt x="9421" y="390159"/>
                  </a:lnTo>
                  <a:lnTo>
                    <a:pt x="20999" y="344138"/>
                  </a:lnTo>
                  <a:lnTo>
                    <a:pt x="36980" y="299567"/>
                  </a:lnTo>
                  <a:lnTo>
                    <a:pt x="52251" y="267291"/>
                  </a:lnTo>
                  <a:lnTo>
                    <a:pt x="85903" y="284209"/>
                  </a:lnTo>
                  <a:lnTo>
                    <a:pt x="64991" y="332351"/>
                  </a:lnTo>
                  <a:lnTo>
                    <a:pt x="50053" y="381909"/>
                  </a:lnTo>
                  <a:lnTo>
                    <a:pt x="41091" y="432883"/>
                  </a:lnTo>
                  <a:lnTo>
                    <a:pt x="38103" y="485273"/>
                  </a:lnTo>
                  <a:lnTo>
                    <a:pt x="38103" y="487666"/>
                  </a:lnTo>
                  <a:close/>
                </a:path>
                <a:path w="17621250" h="3048000">
                  <a:moveTo>
                    <a:pt x="102933" y="253479"/>
                  </a:moveTo>
                  <a:lnTo>
                    <a:pt x="70837" y="234049"/>
                  </a:lnTo>
                  <a:lnTo>
                    <a:pt x="81622" y="216043"/>
                  </a:lnTo>
                  <a:lnTo>
                    <a:pt x="110020" y="177727"/>
                  </a:lnTo>
                  <a:lnTo>
                    <a:pt x="142292" y="142133"/>
                  </a:lnTo>
                  <a:lnTo>
                    <a:pt x="177926" y="109897"/>
                  </a:lnTo>
                  <a:lnTo>
                    <a:pt x="216285" y="81531"/>
                  </a:lnTo>
                  <a:lnTo>
                    <a:pt x="230336" y="73133"/>
                  </a:lnTo>
                  <a:lnTo>
                    <a:pt x="250118" y="105048"/>
                  </a:lnTo>
                  <a:lnTo>
                    <a:pt x="228507" y="119287"/>
                  </a:lnTo>
                  <a:lnTo>
                    <a:pt x="207823" y="134699"/>
                  </a:lnTo>
                  <a:lnTo>
                    <a:pt x="169235" y="169046"/>
                  </a:lnTo>
                  <a:lnTo>
                    <a:pt x="133526" y="209266"/>
                  </a:lnTo>
                  <a:lnTo>
                    <a:pt x="117590" y="230873"/>
                  </a:lnTo>
                  <a:lnTo>
                    <a:pt x="102933" y="253479"/>
                  </a:lnTo>
                  <a:close/>
                </a:path>
                <a:path w="17621250" h="3048000">
                  <a:moveTo>
                    <a:pt x="280727" y="87740"/>
                  </a:moveTo>
                  <a:lnTo>
                    <a:pt x="299902" y="36939"/>
                  </a:lnTo>
                  <a:lnTo>
                    <a:pt x="344523" y="20976"/>
                  </a:lnTo>
                  <a:lnTo>
                    <a:pt x="390595" y="9410"/>
                  </a:lnTo>
                  <a:lnTo>
                    <a:pt x="437799" y="2374"/>
                  </a:lnTo>
                  <a:lnTo>
                    <a:pt x="483567" y="111"/>
                  </a:lnTo>
                  <a:lnTo>
                    <a:pt x="483742" y="38065"/>
                  </a:lnTo>
                  <a:lnTo>
                    <a:pt x="430753" y="41356"/>
                  </a:lnTo>
                  <a:lnTo>
                    <a:pt x="379254" y="50732"/>
                  </a:lnTo>
                  <a:lnTo>
                    <a:pt x="329245" y="66194"/>
                  </a:lnTo>
                  <a:lnTo>
                    <a:pt x="280727" y="87740"/>
                  </a:lnTo>
                  <a:close/>
                </a:path>
              </a:pathLst>
            </a:custGeom>
            <a:solidFill>
              <a:srgbClr val="2EBFE1"/>
            </a:solidFill>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grpSp>
      <p:sp>
        <p:nvSpPr>
          <p:cNvPr id="16" name="object 16"/>
          <p:cNvSpPr txBox="1"/>
          <p:nvPr/>
        </p:nvSpPr>
        <p:spPr>
          <a:xfrm>
            <a:off x="173732" y="632340"/>
            <a:ext cx="3725112" cy="245731"/>
          </a:xfrm>
          <a:prstGeom prst="rect">
            <a:avLst/>
          </a:prstGeom>
        </p:spPr>
        <p:txBody>
          <a:bodyPr vert="horz" wrap="square" lIns="0" tIns="40217" rIns="0" bIns="0"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ct val="100000"/>
              </a:lnSpc>
              <a:spcBef>
                <a:spcPts val="317"/>
              </a:spcBef>
            </a:pPr>
            <a:r>
              <a:rPr lang="en-US" sz="1333">
                <a:latin typeface="Arial Black" panose="020B0A04020102020204" pitchFamily="34" charset="0"/>
              </a:rPr>
              <a:t>Market size of AI industry </a:t>
            </a:r>
            <a:r>
              <a:rPr lang="en-IN" sz="1333">
                <a:latin typeface="Arial Black" panose="020B0A04020102020204" pitchFamily="34" charset="0"/>
              </a:rPr>
              <a:t>(USD Billions)</a:t>
            </a:r>
            <a:endParaRPr sz="1333">
              <a:latin typeface="Arial Black" panose="020B0A04020102020204" pitchFamily="34" charset="0"/>
              <a:cs typeface="Roboto"/>
            </a:endParaRPr>
          </a:p>
        </p:txBody>
      </p:sp>
      <p:grpSp>
        <p:nvGrpSpPr>
          <p:cNvPr id="17" name="object 17"/>
          <p:cNvGrpSpPr/>
          <p:nvPr/>
        </p:nvGrpSpPr>
        <p:grpSpPr>
          <a:xfrm>
            <a:off x="312399" y="956893"/>
            <a:ext cx="3008876" cy="783559"/>
            <a:chOff x="1483186" y="1650029"/>
            <a:chExt cx="3685692" cy="1342317"/>
          </a:xfrm>
        </p:grpSpPr>
        <p:sp>
          <p:nvSpPr>
            <p:cNvPr id="18" name="object 18"/>
            <p:cNvSpPr/>
            <p:nvPr/>
          </p:nvSpPr>
          <p:spPr>
            <a:xfrm>
              <a:off x="1483186" y="1688056"/>
              <a:ext cx="3636010" cy="1304290"/>
            </a:xfrm>
            <a:custGeom>
              <a:avLst/>
              <a:gdLst/>
              <a:ahLst/>
              <a:cxnLst/>
              <a:rect l="l" t="t" r="r" b="b"/>
              <a:pathLst>
                <a:path w="3636010" h="1304289">
                  <a:moveTo>
                    <a:pt x="0" y="1303806"/>
                  </a:moveTo>
                  <a:lnTo>
                    <a:pt x="3635851" y="0"/>
                  </a:lnTo>
                </a:path>
              </a:pathLst>
            </a:custGeom>
            <a:ln w="19048">
              <a:solidFill>
                <a:srgbClr val="000000"/>
              </a:solidFill>
            </a:ln>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pic>
          <p:nvPicPr>
            <p:cNvPr id="19" name="object 19"/>
            <p:cNvPicPr/>
            <p:nvPr/>
          </p:nvPicPr>
          <p:blipFill>
            <a:blip r:embed="rId3" cstate="print"/>
            <a:stretch>
              <a:fillRect/>
            </a:stretch>
          </p:blipFill>
          <p:spPr>
            <a:xfrm>
              <a:off x="5104351" y="1650029"/>
              <a:ext cx="64527" cy="72837"/>
            </a:xfrm>
            <a:prstGeom prst="rect">
              <a:avLst/>
            </a:prstGeom>
          </p:spPr>
        </p:pic>
      </p:grpSp>
      <p:sp>
        <p:nvSpPr>
          <p:cNvPr id="62" name="object 62"/>
          <p:cNvSpPr txBox="1"/>
          <p:nvPr/>
        </p:nvSpPr>
        <p:spPr>
          <a:xfrm>
            <a:off x="2805886" y="4256433"/>
            <a:ext cx="2411557" cy="290290"/>
          </a:xfrm>
          <a:prstGeom prst="rect">
            <a:avLst/>
          </a:prstGeom>
          <a:solidFill>
            <a:srgbClr val="2EBFE1"/>
          </a:solidFill>
        </p:spPr>
        <p:txBody>
          <a:bodyPr vert="horz" wrap="square" lIns="0" tIns="95250" rIns="0" bIns="0"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ct val="100000"/>
              </a:lnSpc>
              <a:spcBef>
                <a:spcPts val="750"/>
              </a:spcBef>
            </a:pPr>
            <a:endParaRPr sz="1600">
              <a:latin typeface="Arial"/>
              <a:cs typeface="Arial"/>
            </a:endParaRPr>
          </a:p>
        </p:txBody>
      </p:sp>
      <p:sp>
        <p:nvSpPr>
          <p:cNvPr id="78" name="object 78"/>
          <p:cNvSpPr txBox="1"/>
          <p:nvPr/>
        </p:nvSpPr>
        <p:spPr>
          <a:xfrm>
            <a:off x="416330" y="4819400"/>
            <a:ext cx="7744460" cy="421483"/>
          </a:xfrm>
          <a:prstGeom prst="rect">
            <a:avLst/>
          </a:prstGeom>
        </p:spPr>
        <p:txBody>
          <a:bodyPr vert="horz" wrap="square" lIns="0" tIns="8467" rIns="0" bIns="0"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8468">
              <a:spcBef>
                <a:spcPts val="67"/>
              </a:spcBef>
            </a:pPr>
            <a:endParaRPr lang="en-US" sz="1333" b="0" i="0">
              <a:solidFill>
                <a:srgbClr val="000000"/>
              </a:solidFill>
              <a:effectLst/>
              <a:latin typeface="Georgia" panose="02040502050405020303" pitchFamily="18" charset="0"/>
            </a:endParaRPr>
          </a:p>
          <a:p>
            <a:pPr marL="237079" indent="-228611">
              <a:lnSpc>
                <a:spcPct val="100000"/>
              </a:lnSpc>
              <a:spcBef>
                <a:spcPts val="67"/>
              </a:spcBef>
              <a:buFont typeface="Wingdings" panose="05000000000000000000" pitchFamily="2" charset="2"/>
              <a:buChar char="Ø"/>
            </a:pPr>
            <a:endParaRPr lang="en-IN" sz="1267">
              <a:latin typeface="Arial"/>
              <a:cs typeface="Arial"/>
            </a:endParaRPr>
          </a:p>
        </p:txBody>
      </p:sp>
      <p:sp>
        <p:nvSpPr>
          <p:cNvPr id="79" name="object 79"/>
          <p:cNvSpPr txBox="1"/>
          <p:nvPr/>
        </p:nvSpPr>
        <p:spPr>
          <a:xfrm>
            <a:off x="41892" y="6719993"/>
            <a:ext cx="748877" cy="131660"/>
          </a:xfrm>
          <a:prstGeom prst="rect">
            <a:avLst/>
          </a:prstGeom>
        </p:spPr>
        <p:txBody>
          <a:bodyPr vert="horz" wrap="square" lIns="0" tIns="8467" rIns="0" bIns="0"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8467">
              <a:lnSpc>
                <a:spcPct val="100000"/>
              </a:lnSpc>
              <a:spcBef>
                <a:spcPts val="67"/>
              </a:spcBef>
            </a:pPr>
            <a:r>
              <a:rPr sz="800" spc="-7">
                <a:latin typeface="Roboto"/>
                <a:cs typeface="Roboto"/>
              </a:rPr>
              <a:t>:</a:t>
            </a:r>
            <a:r>
              <a:rPr sz="800" spc="-33">
                <a:latin typeface="Roboto"/>
                <a:cs typeface="Roboto"/>
              </a:rPr>
              <a:t> </a:t>
            </a:r>
            <a:endParaRPr sz="800">
              <a:latin typeface="Roboto"/>
              <a:cs typeface="Roboto"/>
            </a:endParaRPr>
          </a:p>
        </p:txBody>
      </p:sp>
      <p:graphicFrame>
        <p:nvGraphicFramePr>
          <p:cNvPr id="83" name="Chart 82">
            <a:extLst>
              <a:ext uri="{FF2B5EF4-FFF2-40B4-BE49-F238E27FC236}">
                <a16:creationId xmlns:a16="http://schemas.microsoft.com/office/drawing/2014/main" id="{5FF1FCE2-ABE9-1888-CC8F-B0AC7CE677EC}"/>
              </a:ext>
            </a:extLst>
          </p:cNvPr>
          <p:cNvGraphicFramePr>
            <a:graphicFrameLocks/>
          </p:cNvGraphicFramePr>
          <p:nvPr/>
        </p:nvGraphicFramePr>
        <p:xfrm>
          <a:off x="277389" y="1760927"/>
          <a:ext cx="3018307" cy="1223719"/>
        </p:xfrm>
        <a:graphic>
          <a:graphicData uri="http://schemas.openxmlformats.org/drawingml/2006/chart">
            <c:chart xmlns:c="http://schemas.openxmlformats.org/drawingml/2006/chart" xmlns:r="http://schemas.openxmlformats.org/officeDocument/2006/relationships" r:id="rId4"/>
          </a:graphicData>
        </a:graphic>
      </p:graphicFrame>
      <p:sp>
        <p:nvSpPr>
          <p:cNvPr id="86" name="Oval 85">
            <a:extLst>
              <a:ext uri="{FF2B5EF4-FFF2-40B4-BE49-F238E27FC236}">
                <a16:creationId xmlns:a16="http://schemas.microsoft.com/office/drawing/2014/main" id="{4AA022E3-892B-AF5E-1194-A200A88703AA}"/>
              </a:ext>
            </a:extLst>
          </p:cNvPr>
          <p:cNvSpPr/>
          <p:nvPr/>
        </p:nvSpPr>
        <p:spPr>
          <a:xfrm>
            <a:off x="1548025" y="875782"/>
            <a:ext cx="856475" cy="71628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IN" sz="1200" b="1" spc="13">
              <a:latin typeface="Roboto"/>
              <a:cs typeface="Roboto"/>
            </a:endParaRPr>
          </a:p>
          <a:p>
            <a:pPr algn="ctr"/>
            <a:r>
              <a:rPr lang="en-IN" sz="1200" b="1" spc="13">
                <a:solidFill>
                  <a:srgbClr val="F3F2F1"/>
                </a:solidFill>
                <a:latin typeface="Roboto"/>
                <a:cs typeface="Roboto"/>
              </a:rPr>
              <a:t>C</a:t>
            </a:r>
            <a:r>
              <a:rPr lang="en-IN" sz="1200" b="1" spc="33">
                <a:solidFill>
                  <a:srgbClr val="F3F2F1"/>
                </a:solidFill>
                <a:latin typeface="Roboto"/>
                <a:cs typeface="Roboto"/>
              </a:rPr>
              <a:t>A</a:t>
            </a:r>
            <a:r>
              <a:rPr lang="en-IN" sz="1200" b="1" spc="10">
                <a:solidFill>
                  <a:srgbClr val="F3F2F1"/>
                </a:solidFill>
                <a:latin typeface="Roboto"/>
                <a:cs typeface="Roboto"/>
              </a:rPr>
              <a:t>G</a:t>
            </a:r>
            <a:r>
              <a:rPr lang="en-IN" sz="1200" b="1">
                <a:solidFill>
                  <a:srgbClr val="F3F2F1"/>
                </a:solidFill>
                <a:latin typeface="Roboto"/>
                <a:cs typeface="Roboto"/>
              </a:rPr>
              <a:t>R  </a:t>
            </a:r>
            <a:r>
              <a:rPr lang="en-IN" sz="1200" b="1" spc="-3">
                <a:solidFill>
                  <a:srgbClr val="F3F2F1"/>
                </a:solidFill>
                <a:latin typeface="Roboto"/>
                <a:cs typeface="Roboto"/>
              </a:rPr>
              <a:t>27.7%</a:t>
            </a:r>
            <a:endParaRPr lang="en-IN" sz="1200">
              <a:solidFill>
                <a:srgbClr val="F3F2F1"/>
              </a:solidFill>
              <a:latin typeface="Roboto"/>
              <a:cs typeface="Roboto"/>
            </a:endParaRPr>
          </a:p>
          <a:p>
            <a:pPr algn="ctr"/>
            <a:endParaRPr lang="en-IN" sz="800"/>
          </a:p>
        </p:txBody>
      </p:sp>
      <p:sp>
        <p:nvSpPr>
          <p:cNvPr id="89" name="TextBox 88">
            <a:extLst>
              <a:ext uri="{FF2B5EF4-FFF2-40B4-BE49-F238E27FC236}">
                <a16:creationId xmlns:a16="http://schemas.microsoft.com/office/drawing/2014/main" id="{98D6620A-70C1-207E-D5EC-E796371FC54E}"/>
              </a:ext>
            </a:extLst>
          </p:cNvPr>
          <p:cNvSpPr txBox="1"/>
          <p:nvPr/>
        </p:nvSpPr>
        <p:spPr>
          <a:xfrm>
            <a:off x="148656" y="2978365"/>
            <a:ext cx="3419503" cy="1169551"/>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1400">
                <a:solidFill>
                  <a:schemeClr val="tx1">
                    <a:lumMod val="95000"/>
                    <a:lumOff val="5000"/>
                  </a:schemeClr>
                </a:solidFill>
              </a:rPr>
              <a:t>PwC's Global Artificial Intelligence Study estimates that AI could contribute up to $15.7 trillion to the global economy by 2030, representing over 26% of GDP growth for some local economies.</a:t>
            </a:r>
            <a:endParaRPr lang="en-IN" sz="1400">
              <a:solidFill>
                <a:schemeClr val="tx1">
                  <a:lumMod val="95000"/>
                  <a:lumOff val="5000"/>
                </a:schemeClr>
              </a:solidFill>
            </a:endParaRPr>
          </a:p>
        </p:txBody>
      </p:sp>
      <p:pic>
        <p:nvPicPr>
          <p:cNvPr id="92" name="Picture 91">
            <a:extLst>
              <a:ext uri="{FF2B5EF4-FFF2-40B4-BE49-F238E27FC236}">
                <a16:creationId xmlns:a16="http://schemas.microsoft.com/office/drawing/2014/main" id="{98993EBC-3D4C-BC99-9169-558A0EEA53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0459" y="750725"/>
            <a:ext cx="3956901" cy="3194741"/>
          </a:xfrm>
          <a:prstGeom prst="rect">
            <a:avLst/>
          </a:prstGeom>
          <a:ln>
            <a:solidFill>
              <a:schemeClr val="tx1"/>
            </a:solidFill>
          </a:ln>
          <a:effectLst>
            <a:outerShdw blurRad="292100" dist="139700" dir="2700000" algn="tl" rotWithShape="0">
              <a:srgbClr val="333333">
                <a:alpha val="65000"/>
              </a:srgbClr>
            </a:outerShdw>
          </a:effectLst>
        </p:spPr>
      </p:pic>
      <p:sp>
        <p:nvSpPr>
          <p:cNvPr id="93" name="TextBox 92">
            <a:extLst>
              <a:ext uri="{FF2B5EF4-FFF2-40B4-BE49-F238E27FC236}">
                <a16:creationId xmlns:a16="http://schemas.microsoft.com/office/drawing/2014/main" id="{EE7DB01F-1CC4-7D33-52D2-EA36437B8290}"/>
              </a:ext>
            </a:extLst>
          </p:cNvPr>
          <p:cNvSpPr txBox="1"/>
          <p:nvPr/>
        </p:nvSpPr>
        <p:spPr>
          <a:xfrm>
            <a:off x="2928410" y="4239068"/>
            <a:ext cx="2879090" cy="379656"/>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IN" sz="1867">
                <a:latin typeface="Aptos Display" panose="020B0004020202020204" pitchFamily="34" charset="0"/>
              </a:rPr>
              <a:t>OpenAI  Statistics</a:t>
            </a:r>
          </a:p>
        </p:txBody>
      </p:sp>
      <p:graphicFrame>
        <p:nvGraphicFramePr>
          <p:cNvPr id="4" name="Diagram 3">
            <a:extLst>
              <a:ext uri="{FF2B5EF4-FFF2-40B4-BE49-F238E27FC236}">
                <a16:creationId xmlns:a16="http://schemas.microsoft.com/office/drawing/2014/main" id="{4F183177-0C81-6F01-9E62-F9D933EC0D11}"/>
              </a:ext>
            </a:extLst>
          </p:cNvPr>
          <p:cNvGraphicFramePr/>
          <p:nvPr/>
        </p:nvGraphicFramePr>
        <p:xfrm>
          <a:off x="0" y="0"/>
          <a:ext cx="12192000" cy="44298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Rectangle 7">
            <a:extLst>
              <a:ext uri="{FF2B5EF4-FFF2-40B4-BE49-F238E27FC236}">
                <a16:creationId xmlns:a16="http://schemas.microsoft.com/office/drawing/2014/main" id="{FA3DB0FF-D328-3C6C-AFA1-2E7886A10C6A}"/>
              </a:ext>
            </a:extLst>
          </p:cNvPr>
          <p:cNvSpPr/>
          <p:nvPr/>
        </p:nvSpPr>
        <p:spPr>
          <a:xfrm>
            <a:off x="8151542" y="632340"/>
            <a:ext cx="3891804" cy="331312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A6F93AE0-6879-7978-07FB-BD58D09C6B0F}"/>
              </a:ext>
            </a:extLst>
          </p:cNvPr>
          <p:cNvSpPr/>
          <p:nvPr/>
        </p:nvSpPr>
        <p:spPr>
          <a:xfrm>
            <a:off x="9210101" y="630949"/>
            <a:ext cx="1829606" cy="3756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a:solidFill>
                  <a:srgbClr val="F3F2F1"/>
                </a:solidFill>
                <a:latin typeface="Arial Black" panose="020B0A04020102020204" pitchFamily="34" charset="0"/>
              </a:rPr>
              <a:t>OpenAI</a:t>
            </a:r>
          </a:p>
        </p:txBody>
      </p:sp>
      <p:pic>
        <p:nvPicPr>
          <p:cNvPr id="12" name="Picture 11">
            <a:extLst>
              <a:ext uri="{FF2B5EF4-FFF2-40B4-BE49-F238E27FC236}">
                <a16:creationId xmlns:a16="http://schemas.microsoft.com/office/drawing/2014/main" id="{4FF4B63D-F2A8-C403-E621-8B26908B799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86538" y="3998082"/>
            <a:ext cx="3951706" cy="26854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FE87E85B-A734-5171-234F-C723B7338D73}"/>
              </a:ext>
            </a:extLst>
          </p:cNvPr>
          <p:cNvSpPr txBox="1"/>
          <p:nvPr/>
        </p:nvSpPr>
        <p:spPr>
          <a:xfrm>
            <a:off x="8380452" y="2138476"/>
            <a:ext cx="3284874" cy="1600438"/>
          </a:xfrm>
          <a:prstGeom prst="rect">
            <a:avLst/>
          </a:prstGeom>
          <a:noFill/>
        </p:spPr>
        <p:txBody>
          <a:bodyPr wrap="square" rtlCol="0">
            <a:spAutoFit/>
          </a:bodyPr>
          <a:lstStyle/>
          <a:p>
            <a:pPr marL="285750" indent="-285750">
              <a:buFont typeface="Wingdings" panose="05000000000000000000" pitchFamily="2" charset="2"/>
              <a:buChar char="ü"/>
            </a:pPr>
            <a:r>
              <a:rPr lang="en-US" sz="1400" b="0" i="0">
                <a:solidFill>
                  <a:srgbClr val="333333"/>
                </a:solidFill>
                <a:effectLst/>
                <a:latin typeface="+mj-lt"/>
              </a:rPr>
              <a:t>OpenAI valuation in 2024 is </a:t>
            </a:r>
            <a:r>
              <a:rPr lang="en-US" sz="1400" b="1" i="0">
                <a:solidFill>
                  <a:srgbClr val="333333"/>
                </a:solidFill>
                <a:effectLst/>
                <a:latin typeface="+mj-lt"/>
              </a:rPr>
              <a:t>$100 billion</a:t>
            </a:r>
            <a:r>
              <a:rPr lang="en-US" sz="1400" b="0" i="0">
                <a:solidFill>
                  <a:srgbClr val="333333"/>
                </a:solidFill>
                <a:effectLst/>
                <a:latin typeface="+mj-lt"/>
              </a:rPr>
              <a:t> which is approximately </a:t>
            </a:r>
            <a:r>
              <a:rPr lang="en-US" sz="1400" b="1" i="0">
                <a:solidFill>
                  <a:srgbClr val="333333"/>
                </a:solidFill>
                <a:effectLst/>
                <a:latin typeface="+mj-lt"/>
              </a:rPr>
              <a:t>4%</a:t>
            </a:r>
            <a:r>
              <a:rPr lang="en-US" sz="1400" b="0" i="0">
                <a:solidFill>
                  <a:srgbClr val="333333"/>
                </a:solidFill>
                <a:effectLst/>
                <a:latin typeface="+mj-lt"/>
              </a:rPr>
              <a:t> of the total valuation and market share of the entire artificial intelligence industry of </a:t>
            </a:r>
            <a:r>
              <a:rPr lang="en-US" sz="1400" b="1" i="0">
                <a:solidFill>
                  <a:srgbClr val="333333"/>
                </a:solidFill>
                <a:effectLst/>
                <a:latin typeface="+mj-lt"/>
              </a:rPr>
              <a:t>$500 billion</a:t>
            </a:r>
            <a:r>
              <a:rPr lang="en-US" sz="1400" b="0" i="0">
                <a:solidFill>
                  <a:srgbClr val="333333"/>
                </a:solidFill>
                <a:effectLst/>
                <a:latin typeface="+mj-lt"/>
              </a:rPr>
              <a:t>.</a:t>
            </a:r>
          </a:p>
          <a:p>
            <a:pPr marL="285750" indent="-285750">
              <a:buFont typeface="Wingdings" panose="05000000000000000000" pitchFamily="2" charset="2"/>
              <a:buChar char="ü"/>
            </a:pPr>
            <a:r>
              <a:rPr lang="en-US" sz="1400" b="0" i="0">
                <a:solidFill>
                  <a:srgbClr val="333333"/>
                </a:solidFill>
                <a:effectLst/>
                <a:latin typeface="+mj-lt"/>
              </a:rPr>
              <a:t>Open AI’s revenue is predicted to grow 5x and reach </a:t>
            </a:r>
            <a:r>
              <a:rPr lang="en-US" sz="1400" b="1" i="0">
                <a:solidFill>
                  <a:srgbClr val="333333"/>
                </a:solidFill>
                <a:effectLst/>
                <a:latin typeface="+mj-lt"/>
              </a:rPr>
              <a:t>$1 billion in 2024.</a:t>
            </a:r>
          </a:p>
        </p:txBody>
      </p:sp>
      <p:sp>
        <p:nvSpPr>
          <p:cNvPr id="20" name="TextBox 19">
            <a:extLst>
              <a:ext uri="{FF2B5EF4-FFF2-40B4-BE49-F238E27FC236}">
                <a16:creationId xmlns:a16="http://schemas.microsoft.com/office/drawing/2014/main" id="{4D3708DC-488C-A1B6-D008-0DB477ACB0E8}"/>
              </a:ext>
            </a:extLst>
          </p:cNvPr>
          <p:cNvSpPr txBox="1"/>
          <p:nvPr/>
        </p:nvSpPr>
        <p:spPr>
          <a:xfrm>
            <a:off x="8274205" y="1184369"/>
            <a:ext cx="3605396" cy="954107"/>
          </a:xfrm>
          <a:prstGeom prst="rect">
            <a:avLst/>
          </a:prstGeom>
          <a:noFill/>
        </p:spPr>
        <p:txBody>
          <a:bodyPr wrap="square" rtlCol="0">
            <a:spAutoFit/>
          </a:bodyPr>
          <a:lstStyle/>
          <a:p>
            <a:r>
              <a:rPr lang="en-US" sz="1400" b="1" i="0">
                <a:solidFill>
                  <a:srgbClr val="374151"/>
                </a:solidFill>
                <a:effectLst/>
              </a:rPr>
              <a:t>OpenAI is an artificial intelligence research laboratory consisting of the for-profit OpenAI LP and its non-profit parent company, OpenAI Inc. It was founded in December 2015.</a:t>
            </a:r>
            <a:endParaRPr lang="en-IN" sz="1400" b="1"/>
          </a:p>
        </p:txBody>
      </p:sp>
      <p:sp>
        <p:nvSpPr>
          <p:cNvPr id="21" name="TextBox 20">
            <a:extLst>
              <a:ext uri="{FF2B5EF4-FFF2-40B4-BE49-F238E27FC236}">
                <a16:creationId xmlns:a16="http://schemas.microsoft.com/office/drawing/2014/main" id="{7AC8E332-5BF5-1237-1C59-ACB2F3D64FD4}"/>
              </a:ext>
            </a:extLst>
          </p:cNvPr>
          <p:cNvSpPr txBox="1"/>
          <p:nvPr/>
        </p:nvSpPr>
        <p:spPr>
          <a:xfrm>
            <a:off x="172878" y="4713041"/>
            <a:ext cx="1912396" cy="738664"/>
          </a:xfrm>
          <a:prstGeom prst="rect">
            <a:avLst/>
          </a:prstGeom>
          <a:noFill/>
        </p:spPr>
        <p:txBody>
          <a:bodyPr wrap="square" rtlCol="0">
            <a:spAutoFit/>
          </a:bodyPr>
          <a:lstStyle/>
          <a:p>
            <a:r>
              <a:rPr lang="en-IN" b="0" i="0">
                <a:solidFill>
                  <a:schemeClr val="tx1">
                    <a:lumMod val="95000"/>
                    <a:lumOff val="5000"/>
                  </a:schemeClr>
                </a:solidFill>
                <a:effectLst/>
                <a:latin typeface="Consolas" panose="020B0609020204030204" pitchFamily="49" charset="0"/>
              </a:rPr>
              <a:t>Total Visits</a:t>
            </a:r>
          </a:p>
          <a:p>
            <a:r>
              <a:rPr lang="en-IN" sz="2400" b="1">
                <a:solidFill>
                  <a:schemeClr val="tx1">
                    <a:lumMod val="95000"/>
                    <a:lumOff val="5000"/>
                  </a:schemeClr>
                </a:solidFill>
                <a:latin typeface="Consolas" panose="020B0609020204030204" pitchFamily="49" charset="0"/>
              </a:rPr>
              <a:t>1.7B</a:t>
            </a:r>
          </a:p>
        </p:txBody>
      </p:sp>
      <p:sp>
        <p:nvSpPr>
          <p:cNvPr id="22" name="TextBox 21">
            <a:extLst>
              <a:ext uri="{FF2B5EF4-FFF2-40B4-BE49-F238E27FC236}">
                <a16:creationId xmlns:a16="http://schemas.microsoft.com/office/drawing/2014/main" id="{84F3F589-378E-564E-D263-9C10BBE2C7D0}"/>
              </a:ext>
            </a:extLst>
          </p:cNvPr>
          <p:cNvSpPr txBox="1"/>
          <p:nvPr/>
        </p:nvSpPr>
        <p:spPr>
          <a:xfrm>
            <a:off x="5217443" y="5564799"/>
            <a:ext cx="4228217" cy="738664"/>
          </a:xfrm>
          <a:prstGeom prst="rect">
            <a:avLst/>
          </a:prstGeom>
          <a:noFill/>
        </p:spPr>
        <p:txBody>
          <a:bodyPr wrap="square" rtlCol="0">
            <a:spAutoFit/>
          </a:bodyPr>
          <a:lstStyle/>
          <a:p>
            <a:r>
              <a:rPr lang="en-IN" b="0" i="0">
                <a:solidFill>
                  <a:schemeClr val="tx1">
                    <a:lumMod val="95000"/>
                    <a:lumOff val="5000"/>
                  </a:schemeClr>
                </a:solidFill>
                <a:effectLst/>
                <a:latin typeface="Consolas" panose="020B0609020204030204" pitchFamily="49" charset="0"/>
              </a:rPr>
              <a:t>Bounce Rate</a:t>
            </a:r>
          </a:p>
          <a:p>
            <a:r>
              <a:rPr lang="en-IN" sz="2400" b="1" i="0">
                <a:solidFill>
                  <a:schemeClr val="tx1">
                    <a:lumMod val="75000"/>
                    <a:lumOff val="25000"/>
                  </a:schemeClr>
                </a:solidFill>
                <a:effectLst/>
                <a:latin typeface="Consolas" panose="020B0609020204030204" pitchFamily="49" charset="0"/>
              </a:rPr>
              <a:t>35.71%</a:t>
            </a:r>
            <a:endParaRPr lang="en-IN" sz="2400" b="1">
              <a:solidFill>
                <a:schemeClr val="tx1">
                  <a:lumMod val="95000"/>
                  <a:lumOff val="5000"/>
                </a:schemeClr>
              </a:solidFill>
              <a:latin typeface="Consolas" panose="020B0609020204030204" pitchFamily="49" charset="0"/>
            </a:endParaRPr>
          </a:p>
        </p:txBody>
      </p:sp>
      <p:sp>
        <p:nvSpPr>
          <p:cNvPr id="23" name="TextBox 22">
            <a:extLst>
              <a:ext uri="{FF2B5EF4-FFF2-40B4-BE49-F238E27FC236}">
                <a16:creationId xmlns:a16="http://schemas.microsoft.com/office/drawing/2014/main" id="{4EE5D9D0-361D-D79A-E6D5-411A47F8D466}"/>
              </a:ext>
            </a:extLst>
          </p:cNvPr>
          <p:cNvSpPr txBox="1"/>
          <p:nvPr/>
        </p:nvSpPr>
        <p:spPr>
          <a:xfrm>
            <a:off x="156789" y="5650441"/>
            <a:ext cx="2356792" cy="738664"/>
          </a:xfrm>
          <a:prstGeom prst="rect">
            <a:avLst/>
          </a:prstGeom>
          <a:noFill/>
        </p:spPr>
        <p:txBody>
          <a:bodyPr wrap="square" rtlCol="0">
            <a:spAutoFit/>
          </a:bodyPr>
          <a:lstStyle/>
          <a:p>
            <a:r>
              <a:rPr lang="en-IN" b="0" i="0">
                <a:solidFill>
                  <a:schemeClr val="tx1">
                    <a:lumMod val="95000"/>
                    <a:lumOff val="5000"/>
                  </a:schemeClr>
                </a:solidFill>
                <a:effectLst/>
                <a:latin typeface="Consolas" panose="020B0609020204030204" pitchFamily="49" charset="0"/>
              </a:rPr>
              <a:t>Global Rank</a:t>
            </a:r>
          </a:p>
          <a:p>
            <a:r>
              <a:rPr lang="en-IN" sz="2400" b="1">
                <a:solidFill>
                  <a:schemeClr val="tx1">
                    <a:lumMod val="95000"/>
                    <a:lumOff val="5000"/>
                  </a:schemeClr>
                </a:solidFill>
                <a:latin typeface="Consolas" panose="020B0609020204030204" pitchFamily="49" charset="0"/>
              </a:rPr>
              <a:t>20(+4)</a:t>
            </a:r>
          </a:p>
        </p:txBody>
      </p:sp>
      <p:sp>
        <p:nvSpPr>
          <p:cNvPr id="24" name="TextBox 23">
            <a:extLst>
              <a:ext uri="{FF2B5EF4-FFF2-40B4-BE49-F238E27FC236}">
                <a16:creationId xmlns:a16="http://schemas.microsoft.com/office/drawing/2014/main" id="{8A1BC631-142D-1D17-41AB-069BB0B42C05}"/>
              </a:ext>
            </a:extLst>
          </p:cNvPr>
          <p:cNvSpPr txBox="1"/>
          <p:nvPr/>
        </p:nvSpPr>
        <p:spPr>
          <a:xfrm>
            <a:off x="2486572" y="5622954"/>
            <a:ext cx="2279729" cy="738664"/>
          </a:xfrm>
          <a:prstGeom prst="rect">
            <a:avLst/>
          </a:prstGeom>
          <a:noFill/>
        </p:spPr>
        <p:txBody>
          <a:bodyPr wrap="square" rtlCol="0">
            <a:spAutoFit/>
          </a:bodyPr>
          <a:lstStyle/>
          <a:p>
            <a:r>
              <a:rPr lang="en-IN" b="0" i="0">
                <a:effectLst/>
                <a:latin typeface="Consolas" panose="020B0609020204030204" pitchFamily="49" charset="0"/>
              </a:rPr>
              <a:t>Employees</a:t>
            </a:r>
          </a:p>
          <a:p>
            <a:r>
              <a:rPr lang="en-IN" sz="2400" b="1">
                <a:solidFill>
                  <a:schemeClr val="tx1">
                    <a:lumMod val="95000"/>
                    <a:lumOff val="5000"/>
                  </a:schemeClr>
                </a:solidFill>
                <a:latin typeface="Consolas" panose="020B0609020204030204" pitchFamily="49" charset="0"/>
              </a:rPr>
              <a:t>501-1000</a:t>
            </a:r>
          </a:p>
        </p:txBody>
      </p:sp>
      <p:sp>
        <p:nvSpPr>
          <p:cNvPr id="25" name="TextBox 24">
            <a:extLst>
              <a:ext uri="{FF2B5EF4-FFF2-40B4-BE49-F238E27FC236}">
                <a16:creationId xmlns:a16="http://schemas.microsoft.com/office/drawing/2014/main" id="{CE37E3BF-31B7-BE81-5AA5-8C98D0A1471D}"/>
              </a:ext>
            </a:extLst>
          </p:cNvPr>
          <p:cNvSpPr txBox="1"/>
          <p:nvPr/>
        </p:nvSpPr>
        <p:spPr>
          <a:xfrm>
            <a:off x="2488329" y="4641672"/>
            <a:ext cx="2279730" cy="738664"/>
          </a:xfrm>
          <a:prstGeom prst="rect">
            <a:avLst/>
          </a:prstGeom>
          <a:noFill/>
        </p:spPr>
        <p:txBody>
          <a:bodyPr wrap="square" rtlCol="0">
            <a:spAutoFit/>
          </a:bodyPr>
          <a:lstStyle/>
          <a:p>
            <a:pPr algn="l"/>
            <a:r>
              <a:rPr lang="en-IN" b="0" i="0">
                <a:solidFill>
                  <a:schemeClr val="tx1">
                    <a:lumMod val="95000"/>
                    <a:lumOff val="5000"/>
                  </a:schemeClr>
                </a:solidFill>
                <a:effectLst/>
                <a:latin typeface="Consolas" panose="020B0609020204030204" pitchFamily="49" charset="0"/>
              </a:rPr>
              <a:t>Pages per Visit</a:t>
            </a:r>
          </a:p>
          <a:p>
            <a:pPr algn="l"/>
            <a:r>
              <a:rPr lang="en-IN" sz="2400" b="1" i="0">
                <a:solidFill>
                  <a:srgbClr val="092540"/>
                </a:solidFill>
                <a:effectLst/>
                <a:latin typeface="Consolas" panose="020B0609020204030204" pitchFamily="49" charset="0"/>
              </a:rPr>
              <a:t>5.34</a:t>
            </a:r>
          </a:p>
        </p:txBody>
      </p:sp>
      <p:sp>
        <p:nvSpPr>
          <p:cNvPr id="26" name="TextBox 25">
            <a:extLst>
              <a:ext uri="{FF2B5EF4-FFF2-40B4-BE49-F238E27FC236}">
                <a16:creationId xmlns:a16="http://schemas.microsoft.com/office/drawing/2014/main" id="{CE728288-CD19-E06C-7417-3701756A2E98}"/>
              </a:ext>
            </a:extLst>
          </p:cNvPr>
          <p:cNvSpPr txBox="1"/>
          <p:nvPr/>
        </p:nvSpPr>
        <p:spPr>
          <a:xfrm>
            <a:off x="5140504" y="4598884"/>
            <a:ext cx="2688818" cy="738664"/>
          </a:xfrm>
          <a:prstGeom prst="rect">
            <a:avLst/>
          </a:prstGeom>
          <a:noFill/>
        </p:spPr>
        <p:txBody>
          <a:bodyPr wrap="square" rtlCol="0">
            <a:spAutoFit/>
          </a:bodyPr>
          <a:lstStyle/>
          <a:p>
            <a:pPr algn="l"/>
            <a:r>
              <a:rPr lang="en-IN" b="0" i="0" err="1">
                <a:solidFill>
                  <a:schemeClr val="tx1">
                    <a:lumMod val="95000"/>
                    <a:lumOff val="5000"/>
                  </a:schemeClr>
                </a:solidFill>
                <a:effectLst/>
                <a:latin typeface="Consolas" panose="020B0609020204030204" pitchFamily="49" charset="0"/>
              </a:rPr>
              <a:t>Avg</a:t>
            </a:r>
            <a:r>
              <a:rPr lang="en-IN" b="0" i="0">
                <a:solidFill>
                  <a:schemeClr val="tx1">
                    <a:lumMod val="95000"/>
                    <a:lumOff val="5000"/>
                  </a:schemeClr>
                </a:solidFill>
                <a:effectLst/>
                <a:latin typeface="Consolas" panose="020B0609020204030204" pitchFamily="49" charset="0"/>
              </a:rPr>
              <a:t> Visit Duration</a:t>
            </a:r>
          </a:p>
          <a:p>
            <a:pPr algn="l"/>
            <a:r>
              <a:rPr lang="en-IN" sz="2400" b="1" i="0">
                <a:solidFill>
                  <a:schemeClr val="tx1">
                    <a:lumMod val="95000"/>
                    <a:lumOff val="5000"/>
                  </a:schemeClr>
                </a:solidFill>
                <a:effectLst/>
                <a:latin typeface="Consolas" panose="020B0609020204030204" pitchFamily="49" charset="0"/>
              </a:rPr>
              <a:t>00:05:21</a:t>
            </a:r>
          </a:p>
        </p:txBody>
      </p:sp>
      <p:sp>
        <p:nvSpPr>
          <p:cNvPr id="5" name="TextBox 4">
            <a:extLst>
              <a:ext uri="{FF2B5EF4-FFF2-40B4-BE49-F238E27FC236}">
                <a16:creationId xmlns:a16="http://schemas.microsoft.com/office/drawing/2014/main" id="{A9EC485E-BBE4-EAB2-5250-41C1A32A8259}"/>
              </a:ext>
            </a:extLst>
          </p:cNvPr>
          <p:cNvSpPr txBox="1"/>
          <p:nvPr/>
        </p:nvSpPr>
        <p:spPr>
          <a:xfrm>
            <a:off x="34954" y="6516463"/>
            <a:ext cx="6572641" cy="369332"/>
          </a:xfrm>
          <a:prstGeom prst="rect">
            <a:avLst/>
          </a:prstGeom>
          <a:noFill/>
        </p:spPr>
        <p:txBody>
          <a:bodyPr wrap="square" rtlCol="0">
            <a:spAutoFit/>
          </a:bodyPr>
          <a:lstStyle/>
          <a:p>
            <a:r>
              <a:rPr lang="en-IN" sz="900"/>
              <a:t>Source </a:t>
            </a:r>
            <a:r>
              <a:rPr lang="en-IN"/>
              <a:t>– </a:t>
            </a:r>
            <a:r>
              <a:rPr lang="en-IN" sz="1100"/>
              <a:t>1. </a:t>
            </a:r>
            <a:r>
              <a:rPr lang="en-IN" sz="800">
                <a:hlinkClick r:id="rId12"/>
              </a:rPr>
              <a:t>https://www.demandsage.com/chatgpt-statistics/</a:t>
            </a:r>
            <a:r>
              <a:rPr lang="en-IN" sz="800"/>
              <a:t> 2. </a:t>
            </a:r>
            <a:r>
              <a:rPr lang="en-IN" sz="800">
                <a:hlinkClick r:id="rId13"/>
              </a:rPr>
              <a:t>https://www.enterpriseappstoday.com/stats/openai-statistics.html</a:t>
            </a:r>
            <a:r>
              <a:rPr lang="en-IN" sz="800"/>
              <a:t> </a:t>
            </a:r>
          </a:p>
        </p:txBody>
      </p:sp>
    </p:spTree>
    <p:extLst>
      <p:ext uri="{BB962C8B-B14F-4D97-AF65-F5344CB8AC3E}">
        <p14:creationId xmlns:p14="http://schemas.microsoft.com/office/powerpoint/2010/main" val="1962904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72" name="Table 171">
            <a:extLst>
              <a:ext uri="{FF2B5EF4-FFF2-40B4-BE49-F238E27FC236}">
                <a16:creationId xmlns:a16="http://schemas.microsoft.com/office/drawing/2014/main" id="{3A35172D-F8DF-CAB9-A4A2-A5B0CEF12FC0}"/>
              </a:ext>
            </a:extLst>
          </p:cNvPr>
          <p:cNvGraphicFramePr>
            <a:graphicFrameLocks noGrp="1"/>
          </p:cNvGraphicFramePr>
          <p:nvPr/>
        </p:nvGraphicFramePr>
        <p:xfrm>
          <a:off x="103324" y="484310"/>
          <a:ext cx="9096432" cy="3820986"/>
        </p:xfrm>
        <a:graphic>
          <a:graphicData uri="http://schemas.openxmlformats.org/drawingml/2006/table">
            <a:tbl>
              <a:tblPr firstRow="1" bandRow="1">
                <a:tableStyleId>{35758FB7-9AC5-4552-8A53-C91805E547FA}</a:tableStyleId>
              </a:tblPr>
              <a:tblGrid>
                <a:gridCol w="1783251">
                  <a:extLst>
                    <a:ext uri="{9D8B030D-6E8A-4147-A177-3AD203B41FA5}">
                      <a16:colId xmlns:a16="http://schemas.microsoft.com/office/drawing/2014/main" val="233959718"/>
                    </a:ext>
                  </a:extLst>
                </a:gridCol>
                <a:gridCol w="2373483">
                  <a:extLst>
                    <a:ext uri="{9D8B030D-6E8A-4147-A177-3AD203B41FA5}">
                      <a16:colId xmlns:a16="http://schemas.microsoft.com/office/drawing/2014/main" val="2501838278"/>
                    </a:ext>
                  </a:extLst>
                </a:gridCol>
                <a:gridCol w="2192613">
                  <a:extLst>
                    <a:ext uri="{9D8B030D-6E8A-4147-A177-3AD203B41FA5}">
                      <a16:colId xmlns:a16="http://schemas.microsoft.com/office/drawing/2014/main" val="3685677559"/>
                    </a:ext>
                  </a:extLst>
                </a:gridCol>
                <a:gridCol w="2747085">
                  <a:extLst>
                    <a:ext uri="{9D8B030D-6E8A-4147-A177-3AD203B41FA5}">
                      <a16:colId xmlns:a16="http://schemas.microsoft.com/office/drawing/2014/main" val="3330037882"/>
                    </a:ext>
                  </a:extLst>
                </a:gridCol>
              </a:tblGrid>
              <a:tr h="666306">
                <a:tc>
                  <a:txBody>
                    <a:bodyPr/>
                    <a:lstStyle/>
                    <a:p>
                      <a:pPr algn="ctr"/>
                      <a:r>
                        <a:rPr lang="en-IN" sz="2200" i="1">
                          <a:latin typeface="Times New Roman" panose="02020603050405020304" pitchFamily="18" charset="0"/>
                          <a:cs typeface="Times New Roman" panose="02020603050405020304" pitchFamily="18" charset="0"/>
                        </a:rPr>
                        <a:t>Competitor</a:t>
                      </a:r>
                    </a:p>
                  </a:txBody>
                  <a:tcPr marL="60960" marR="60960" marT="30480" marB="30480" anchor="ctr"/>
                </a:tc>
                <a:tc>
                  <a:txBody>
                    <a:bodyPr/>
                    <a:lstStyle/>
                    <a:p>
                      <a:pPr algn="ctr"/>
                      <a:r>
                        <a:rPr lang="en-IN" sz="2200" i="1">
                          <a:latin typeface="Times New Roman" panose="02020603050405020304" pitchFamily="18" charset="0"/>
                          <a:cs typeface="Times New Roman" panose="02020603050405020304" pitchFamily="18" charset="0"/>
                        </a:rPr>
                        <a:t>Strength -1</a:t>
                      </a:r>
                    </a:p>
                  </a:txBody>
                  <a:tcPr marL="60960" marR="60960" marT="30480" marB="30480" anchor="ctr"/>
                </a:tc>
                <a:tc>
                  <a:txBody>
                    <a:bodyPr/>
                    <a:lstStyle/>
                    <a:p>
                      <a:pPr algn="ctr"/>
                      <a:r>
                        <a:rPr lang="en-IN" sz="2200" i="1">
                          <a:latin typeface="Times New Roman" panose="02020603050405020304" pitchFamily="18" charset="0"/>
                          <a:cs typeface="Times New Roman" panose="02020603050405020304" pitchFamily="18" charset="0"/>
                        </a:rPr>
                        <a:t>Strength-2</a:t>
                      </a:r>
                    </a:p>
                  </a:txBody>
                  <a:tcPr marL="60960" marR="60960" marT="30480" marB="30480" anchor="ctr"/>
                </a:tc>
                <a:tc>
                  <a:txBody>
                    <a:bodyPr/>
                    <a:lstStyle/>
                    <a:p>
                      <a:pPr algn="ctr"/>
                      <a:r>
                        <a:rPr lang="en-IN" sz="2200" i="1">
                          <a:latin typeface="Times New Roman" panose="02020603050405020304" pitchFamily="18" charset="0"/>
                          <a:cs typeface="Times New Roman" panose="02020603050405020304" pitchFamily="18" charset="0"/>
                        </a:rPr>
                        <a:t>OpenAI Advantage</a:t>
                      </a:r>
                    </a:p>
                  </a:txBody>
                  <a:tcPr marL="60960" marR="60960" marT="30480" marB="30480" anchor="ctr"/>
                </a:tc>
                <a:extLst>
                  <a:ext uri="{0D108BD9-81ED-4DB2-BD59-A6C34878D82A}">
                    <a16:rowId xmlns:a16="http://schemas.microsoft.com/office/drawing/2014/main" val="623077729"/>
                  </a:ext>
                </a:extLst>
              </a:tr>
              <a:tr h="951052">
                <a:tc>
                  <a:txBody>
                    <a:bodyPr/>
                    <a:lstStyle/>
                    <a:p>
                      <a:pPr algn="l"/>
                      <a:r>
                        <a:rPr lang="en-IN" sz="2000" b="1">
                          <a:latin typeface="Times New Roman" panose="02020603050405020304" pitchFamily="18" charset="0"/>
                          <a:cs typeface="Times New Roman" panose="02020603050405020304" pitchFamily="18" charset="0"/>
                        </a:rPr>
                        <a:t>Anthropic</a:t>
                      </a:r>
                    </a:p>
                  </a:txBody>
                  <a:tcPr marL="60960" marR="60960" marT="30480" marB="30480" anchor="ctr"/>
                </a:tc>
                <a:tc>
                  <a:txBody>
                    <a:bodyPr/>
                    <a:lstStyle/>
                    <a:p>
                      <a:pPr algn="ctr"/>
                      <a:r>
                        <a:rPr lang="en-US" sz="1500" i="1">
                          <a:latin typeface="Times New Roman" panose="02020603050405020304" pitchFamily="18" charset="0"/>
                          <a:cs typeface="Times New Roman" panose="02020603050405020304" pitchFamily="18" charset="0"/>
                        </a:rPr>
                        <a:t>Safety: Prioritizes safe and unbiased responses, appealing to risk-averse users.</a:t>
                      </a:r>
                      <a:endParaRPr lang="en-IN" sz="1500" i="1">
                        <a:latin typeface="Times New Roman" panose="02020603050405020304" pitchFamily="18" charset="0"/>
                        <a:cs typeface="Times New Roman" panose="02020603050405020304" pitchFamily="18" charset="0"/>
                      </a:endParaRPr>
                    </a:p>
                  </a:txBody>
                  <a:tcPr marL="60960" marR="60960" marT="30480" marB="30480" anchor="ctr"/>
                </a:tc>
                <a:tc>
                  <a:txBody>
                    <a:bodyPr/>
                    <a:lstStyle/>
                    <a:p>
                      <a:pPr algn="ctr"/>
                      <a:r>
                        <a:rPr lang="en-US" sz="1500" b="0" i="1" u="none">
                          <a:latin typeface="Times New Roman" panose="02020603050405020304" pitchFamily="18" charset="0"/>
                          <a:cs typeface="Times New Roman" panose="02020603050405020304" pitchFamily="18" charset="0"/>
                        </a:rPr>
                        <a:t>Factualness: Focuses on accurate information retrieval and knowledge integration.</a:t>
                      </a:r>
                      <a:endParaRPr lang="en-IN" sz="1500" b="0" i="1" u="none">
                        <a:latin typeface="Times New Roman" panose="02020603050405020304" pitchFamily="18" charset="0"/>
                        <a:cs typeface="Times New Roman" panose="02020603050405020304" pitchFamily="18" charset="0"/>
                      </a:endParaRPr>
                    </a:p>
                  </a:txBody>
                  <a:tcPr marL="60960" marR="60960" marT="30480" marB="30480" anchor="ctr"/>
                </a:tc>
                <a:tc>
                  <a:txBody>
                    <a:bodyPr/>
                    <a:lstStyle/>
                    <a:p>
                      <a:pPr algn="ctr"/>
                      <a:r>
                        <a:rPr lang="en-US" sz="1500" b="1" i="1">
                          <a:latin typeface="Times New Roman" panose="02020603050405020304" pitchFamily="18" charset="0"/>
                          <a:cs typeface="Times New Roman" panose="02020603050405020304" pitchFamily="18" charset="0"/>
                        </a:rPr>
                        <a:t>Innovation: OpenAI pushes the boundaries in research with cutting-edge models like GPT-4.</a:t>
                      </a:r>
                      <a:endParaRPr lang="en-IN" sz="1500" b="1" i="1">
                        <a:latin typeface="Times New Roman" panose="02020603050405020304" pitchFamily="18"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1519259542"/>
                  </a:ext>
                </a:extLst>
              </a:tr>
              <a:tr h="1173954">
                <a:tc>
                  <a:txBody>
                    <a:bodyPr/>
                    <a:lstStyle/>
                    <a:p>
                      <a:pPr algn="l"/>
                      <a:r>
                        <a:rPr lang="en-IN" sz="2000" b="1">
                          <a:latin typeface="Times New Roman" panose="02020603050405020304" pitchFamily="18" charset="0"/>
                          <a:cs typeface="Times New Roman" panose="02020603050405020304" pitchFamily="18" charset="0"/>
                        </a:rPr>
                        <a:t>Cohere</a:t>
                      </a:r>
                    </a:p>
                  </a:txBody>
                  <a:tcPr marL="60960" marR="60960" marT="30480" marB="30480" anchor="ctr"/>
                </a:tc>
                <a:tc>
                  <a:txBody>
                    <a:bodyPr/>
                    <a:lstStyle/>
                    <a:p>
                      <a:pPr algn="ctr"/>
                      <a:r>
                        <a:rPr lang="en-US" sz="1500" i="1">
                          <a:latin typeface="Times New Roman" panose="02020603050405020304" pitchFamily="18" charset="0"/>
                          <a:cs typeface="Times New Roman" panose="02020603050405020304" pitchFamily="18" charset="0"/>
                        </a:rPr>
                        <a:t>Business Utility: Offers practical "Command Models" for tasks like code generation, and data analysis.</a:t>
                      </a:r>
                      <a:endParaRPr lang="en-IN" sz="1500" i="1">
                        <a:latin typeface="Times New Roman" panose="02020603050405020304" pitchFamily="18" charset="0"/>
                        <a:cs typeface="Times New Roman" panose="02020603050405020304" pitchFamily="18" charset="0"/>
                      </a:endParaRPr>
                    </a:p>
                  </a:txBody>
                  <a:tcPr marL="60960" marR="60960" marT="30480" marB="30480" anchor="ctr"/>
                </a:tc>
                <a:tc>
                  <a:txBody>
                    <a:bodyPr/>
                    <a:lstStyle/>
                    <a:p>
                      <a:pPr algn="ctr"/>
                      <a:r>
                        <a:rPr lang="en-US" sz="1500" i="1">
                          <a:latin typeface="Times New Roman" panose="02020603050405020304" pitchFamily="18" charset="0"/>
                          <a:cs typeface="Times New Roman" panose="02020603050405020304" pitchFamily="18" charset="0"/>
                        </a:rPr>
                        <a:t>Enterprise Focus: Tailored APIs and support cater to business needs and scalability.</a:t>
                      </a:r>
                      <a:endParaRPr lang="en-IN" sz="1500" i="1">
                        <a:latin typeface="Times New Roman" panose="02020603050405020304" pitchFamily="18" charset="0"/>
                        <a:cs typeface="Times New Roman" panose="02020603050405020304" pitchFamily="18" charset="0"/>
                      </a:endParaRPr>
                    </a:p>
                  </a:txBody>
                  <a:tcPr marL="60960" marR="60960" marT="30480" marB="30480" anchor="ctr"/>
                </a:tc>
                <a:tc>
                  <a:txBody>
                    <a:bodyPr/>
                    <a:lstStyle/>
                    <a:p>
                      <a:pPr algn="ctr"/>
                      <a:r>
                        <a:rPr lang="en-US" sz="1200">
                          <a:latin typeface="Times New Roman" panose="02020603050405020304" pitchFamily="18" charset="0"/>
                          <a:cs typeface="Times New Roman" panose="02020603050405020304" pitchFamily="18" charset="0"/>
                        </a:rPr>
                        <a:t>:</a:t>
                      </a:r>
                      <a:r>
                        <a:rPr lang="en-US" sz="1600" b="1" i="1">
                          <a:latin typeface="Times New Roman" panose="02020603050405020304" pitchFamily="18" charset="0"/>
                          <a:cs typeface="Times New Roman" panose="02020603050405020304" pitchFamily="18" charset="0"/>
                        </a:rPr>
                        <a:t>Versatility: OpenAI models handle a wider range of tasks beyond business functions.</a:t>
                      </a:r>
                      <a:endParaRPr lang="en-IN" sz="1600" b="1" i="1">
                        <a:latin typeface="Times New Roman" panose="02020603050405020304" pitchFamily="18"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1507060131"/>
                  </a:ext>
                </a:extLst>
              </a:tr>
              <a:tr h="951052">
                <a:tc>
                  <a:txBody>
                    <a:bodyPr/>
                    <a:lstStyle/>
                    <a:p>
                      <a:pPr algn="l"/>
                      <a:r>
                        <a:rPr lang="en-IN" sz="2000" b="1">
                          <a:latin typeface="Times New Roman" panose="02020603050405020304" pitchFamily="18" charset="0"/>
                          <a:cs typeface="Times New Roman" panose="02020603050405020304" pitchFamily="18" charset="0"/>
                        </a:rPr>
                        <a:t>Google AI</a:t>
                      </a:r>
                    </a:p>
                  </a:txBody>
                  <a:tcPr marL="60960" marR="60960" marT="30480" marB="30480" anchor="ctr"/>
                </a:tc>
                <a:tc>
                  <a:txBody>
                    <a:bodyPr/>
                    <a:lstStyle/>
                    <a:p>
                      <a:pPr algn="ctr"/>
                      <a:r>
                        <a:rPr lang="en-US" sz="1500" i="1">
                          <a:latin typeface="Times New Roman" panose="02020603050405020304" pitchFamily="18" charset="0"/>
                          <a:cs typeface="Times New Roman" panose="02020603050405020304" pitchFamily="18" charset="0"/>
                        </a:rPr>
                        <a:t>Computing Power: Access to vast Google Cloud resources for training large models</a:t>
                      </a:r>
                      <a:r>
                        <a:rPr lang="en-US" sz="1500">
                          <a:latin typeface="Times New Roman" panose="02020603050405020304" pitchFamily="18" charset="0"/>
                          <a:cs typeface="Times New Roman" panose="02020603050405020304" pitchFamily="18" charset="0"/>
                        </a:rPr>
                        <a:t>.</a:t>
                      </a:r>
                      <a:endParaRPr lang="en-IN" sz="1500">
                        <a:latin typeface="Times New Roman" panose="02020603050405020304" pitchFamily="18" charset="0"/>
                        <a:cs typeface="Times New Roman" panose="02020603050405020304" pitchFamily="18" charset="0"/>
                      </a:endParaRPr>
                    </a:p>
                  </a:txBody>
                  <a:tcPr marL="60960" marR="60960" marT="30480" marB="30480" anchor="ctr"/>
                </a:tc>
                <a:tc>
                  <a:txBody>
                    <a:bodyPr/>
                    <a:lstStyle/>
                    <a:p>
                      <a:pPr algn="ctr"/>
                      <a:r>
                        <a:rPr lang="en-US" sz="1500" i="1">
                          <a:latin typeface="Times New Roman" panose="02020603050405020304" pitchFamily="18" charset="0"/>
                          <a:cs typeface="Times New Roman" panose="02020603050405020304" pitchFamily="18" charset="0"/>
                        </a:rPr>
                        <a:t>Multimodal Expertise: Pioneers in combining text, image, for richer understanding.</a:t>
                      </a:r>
                      <a:endParaRPr lang="en-IN" sz="1500" i="1">
                        <a:latin typeface="Times New Roman" panose="02020603050405020304" pitchFamily="18" charset="0"/>
                        <a:cs typeface="Times New Roman" panose="02020603050405020304" pitchFamily="18" charset="0"/>
                      </a:endParaRPr>
                    </a:p>
                  </a:txBody>
                  <a:tcPr marL="60960" marR="60960" marT="30480" marB="30480" anchor="ctr"/>
                </a:tc>
                <a:tc>
                  <a:txBody>
                    <a:bodyPr/>
                    <a:lstStyle/>
                    <a:p>
                      <a:pPr algn="ctr"/>
                      <a:r>
                        <a:rPr lang="en-US" sz="1500" b="1" i="1">
                          <a:latin typeface="Times New Roman" panose="02020603050405020304" pitchFamily="18" charset="0"/>
                          <a:cs typeface="Times New Roman" panose="02020603050405020304" pitchFamily="18" charset="0"/>
                        </a:rPr>
                        <a:t>Independent Focus: OpenAI is solely dedicated to AI research and while Google has broader goals</a:t>
                      </a:r>
                      <a:endParaRPr lang="en-IN" sz="1500" b="1" i="1">
                        <a:latin typeface="Times New Roman" panose="02020603050405020304" pitchFamily="18"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3955323135"/>
                  </a:ext>
                </a:extLst>
              </a:tr>
            </a:tbl>
          </a:graphicData>
        </a:graphic>
      </p:graphicFrame>
      <p:pic>
        <p:nvPicPr>
          <p:cNvPr id="174" name="Picture 173">
            <a:extLst>
              <a:ext uri="{FF2B5EF4-FFF2-40B4-BE49-F238E27FC236}">
                <a16:creationId xmlns:a16="http://schemas.microsoft.com/office/drawing/2014/main" id="{757FDBB5-528A-4C72-AA94-CD7962FA7D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73" y="1907121"/>
            <a:ext cx="1321785" cy="975364"/>
          </a:xfrm>
          <a:prstGeom prst="rect">
            <a:avLst/>
          </a:prstGeom>
        </p:spPr>
      </p:pic>
      <p:pic>
        <p:nvPicPr>
          <p:cNvPr id="189" name="Picture 188">
            <a:extLst>
              <a:ext uri="{FF2B5EF4-FFF2-40B4-BE49-F238E27FC236}">
                <a16:creationId xmlns:a16="http://schemas.microsoft.com/office/drawing/2014/main" id="{6BCC418A-C2EE-B6A3-B1C8-BC87E42247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266" y="1163872"/>
            <a:ext cx="556118" cy="352331"/>
          </a:xfrm>
          <a:prstGeom prst="rect">
            <a:avLst/>
          </a:prstGeom>
        </p:spPr>
      </p:pic>
      <p:pic>
        <p:nvPicPr>
          <p:cNvPr id="193" name="Picture 192">
            <a:extLst>
              <a:ext uri="{FF2B5EF4-FFF2-40B4-BE49-F238E27FC236}">
                <a16:creationId xmlns:a16="http://schemas.microsoft.com/office/drawing/2014/main" id="{A2863E03-7017-5820-74D5-09FFAF2665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4182" y="3326104"/>
            <a:ext cx="465302" cy="469507"/>
          </a:xfrm>
          <a:prstGeom prst="rect">
            <a:avLst/>
          </a:prstGeom>
        </p:spPr>
      </p:pic>
      <p:graphicFrame>
        <p:nvGraphicFramePr>
          <p:cNvPr id="2" name="Diagram 1">
            <a:extLst>
              <a:ext uri="{FF2B5EF4-FFF2-40B4-BE49-F238E27FC236}">
                <a16:creationId xmlns:a16="http://schemas.microsoft.com/office/drawing/2014/main" id="{C9864A79-FC31-4ADE-05FB-921C618D8F86}"/>
              </a:ext>
            </a:extLst>
          </p:cNvPr>
          <p:cNvGraphicFramePr/>
          <p:nvPr/>
        </p:nvGraphicFramePr>
        <p:xfrm>
          <a:off x="0" y="0"/>
          <a:ext cx="12192000" cy="44298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4" name="Chart 3">
            <a:extLst>
              <a:ext uri="{FF2B5EF4-FFF2-40B4-BE49-F238E27FC236}">
                <a16:creationId xmlns:a16="http://schemas.microsoft.com/office/drawing/2014/main" id="{06A939D9-F3D2-BC6B-4407-B61781BA0EE7}"/>
              </a:ext>
            </a:extLst>
          </p:cNvPr>
          <p:cNvGraphicFramePr>
            <a:graphicFrameLocks/>
          </p:cNvGraphicFramePr>
          <p:nvPr/>
        </p:nvGraphicFramePr>
        <p:xfrm>
          <a:off x="9364610" y="910183"/>
          <a:ext cx="2579485" cy="3104235"/>
        </p:xfrm>
        <a:graphic>
          <a:graphicData uri="http://schemas.openxmlformats.org/drawingml/2006/chart">
            <c:chart xmlns:c="http://schemas.openxmlformats.org/drawingml/2006/chart" xmlns:r="http://schemas.openxmlformats.org/officeDocument/2006/relationships" r:id="rId11"/>
          </a:graphicData>
        </a:graphic>
      </p:graphicFrame>
      <p:grpSp>
        <p:nvGrpSpPr>
          <p:cNvPr id="19" name="object 21">
            <a:extLst>
              <a:ext uri="{FF2B5EF4-FFF2-40B4-BE49-F238E27FC236}">
                <a16:creationId xmlns:a16="http://schemas.microsoft.com/office/drawing/2014/main" id="{93CA8905-6D34-7F68-38BB-7E5571896299}"/>
              </a:ext>
            </a:extLst>
          </p:cNvPr>
          <p:cNvGrpSpPr/>
          <p:nvPr/>
        </p:nvGrpSpPr>
        <p:grpSpPr>
          <a:xfrm>
            <a:off x="951095" y="4372368"/>
            <a:ext cx="3541909" cy="2275012"/>
            <a:chOff x="6389258" y="1306704"/>
            <a:chExt cx="5367020" cy="4762655"/>
          </a:xfrm>
        </p:grpSpPr>
        <p:sp>
          <p:nvSpPr>
            <p:cNvPr id="20" name="object 22">
              <a:extLst>
                <a:ext uri="{FF2B5EF4-FFF2-40B4-BE49-F238E27FC236}">
                  <a16:creationId xmlns:a16="http://schemas.microsoft.com/office/drawing/2014/main" id="{52750187-C694-2FF2-811A-704A8CF136D2}"/>
                </a:ext>
              </a:extLst>
            </p:cNvPr>
            <p:cNvSpPr/>
            <p:nvPr/>
          </p:nvSpPr>
          <p:spPr>
            <a:xfrm>
              <a:off x="6389258" y="1306704"/>
              <a:ext cx="5367020" cy="4750435"/>
            </a:xfrm>
            <a:custGeom>
              <a:avLst/>
              <a:gdLst/>
              <a:ahLst/>
              <a:cxnLst/>
              <a:rect l="l" t="t" r="r" b="b"/>
              <a:pathLst>
                <a:path w="5367020" h="4750435">
                  <a:moveTo>
                    <a:pt x="5159981" y="4750172"/>
                  </a:moveTo>
                  <a:lnTo>
                    <a:pt x="206589" y="4750172"/>
                  </a:lnTo>
                  <a:lnTo>
                    <a:pt x="195431" y="4747424"/>
                  </a:lnTo>
                  <a:lnTo>
                    <a:pt x="154431" y="4730097"/>
                  </a:lnTo>
                  <a:lnTo>
                    <a:pt x="116989" y="4706859"/>
                  </a:lnTo>
                  <a:lnTo>
                    <a:pt x="83694" y="4678298"/>
                  </a:lnTo>
                  <a:lnTo>
                    <a:pt x="55133" y="4645002"/>
                  </a:lnTo>
                  <a:lnTo>
                    <a:pt x="31894" y="4607561"/>
                  </a:lnTo>
                  <a:lnTo>
                    <a:pt x="14567" y="4566561"/>
                  </a:lnTo>
                  <a:lnTo>
                    <a:pt x="3739" y="4522592"/>
                  </a:lnTo>
                  <a:lnTo>
                    <a:pt x="0" y="4476242"/>
                  </a:lnTo>
                  <a:lnTo>
                    <a:pt x="0" y="285749"/>
                  </a:lnTo>
                  <a:lnTo>
                    <a:pt x="3739" y="239399"/>
                  </a:lnTo>
                  <a:lnTo>
                    <a:pt x="14567" y="195430"/>
                  </a:lnTo>
                  <a:lnTo>
                    <a:pt x="31894" y="154431"/>
                  </a:lnTo>
                  <a:lnTo>
                    <a:pt x="55133" y="116989"/>
                  </a:lnTo>
                  <a:lnTo>
                    <a:pt x="83694" y="83694"/>
                  </a:lnTo>
                  <a:lnTo>
                    <a:pt x="116989" y="55133"/>
                  </a:lnTo>
                  <a:lnTo>
                    <a:pt x="154431" y="31894"/>
                  </a:lnTo>
                  <a:lnTo>
                    <a:pt x="195431" y="14567"/>
                  </a:lnTo>
                  <a:lnTo>
                    <a:pt x="239399" y="3739"/>
                  </a:lnTo>
                  <a:lnTo>
                    <a:pt x="285748" y="0"/>
                  </a:lnTo>
                  <a:lnTo>
                    <a:pt x="5080822" y="0"/>
                  </a:lnTo>
                  <a:lnTo>
                    <a:pt x="5127171" y="3739"/>
                  </a:lnTo>
                  <a:lnTo>
                    <a:pt x="5171140" y="14567"/>
                  </a:lnTo>
                  <a:lnTo>
                    <a:pt x="5212139" y="31894"/>
                  </a:lnTo>
                  <a:lnTo>
                    <a:pt x="5249581" y="55133"/>
                  </a:lnTo>
                  <a:lnTo>
                    <a:pt x="5282876" y="83694"/>
                  </a:lnTo>
                  <a:lnTo>
                    <a:pt x="5311437" y="116989"/>
                  </a:lnTo>
                  <a:lnTo>
                    <a:pt x="5334676" y="154431"/>
                  </a:lnTo>
                  <a:lnTo>
                    <a:pt x="5352003" y="195430"/>
                  </a:lnTo>
                  <a:lnTo>
                    <a:pt x="5362830" y="239399"/>
                  </a:lnTo>
                  <a:lnTo>
                    <a:pt x="5366570" y="285749"/>
                  </a:lnTo>
                  <a:lnTo>
                    <a:pt x="5366570" y="4476242"/>
                  </a:lnTo>
                  <a:lnTo>
                    <a:pt x="5362830" y="4522592"/>
                  </a:lnTo>
                  <a:lnTo>
                    <a:pt x="5352003" y="4566561"/>
                  </a:lnTo>
                  <a:lnTo>
                    <a:pt x="5334676" y="4607561"/>
                  </a:lnTo>
                  <a:lnTo>
                    <a:pt x="5311437" y="4645002"/>
                  </a:lnTo>
                  <a:lnTo>
                    <a:pt x="5282876" y="4678298"/>
                  </a:lnTo>
                  <a:lnTo>
                    <a:pt x="5249581" y="4706859"/>
                  </a:lnTo>
                  <a:lnTo>
                    <a:pt x="5212139" y="4730097"/>
                  </a:lnTo>
                  <a:lnTo>
                    <a:pt x="5171140" y="4747424"/>
                  </a:lnTo>
                  <a:lnTo>
                    <a:pt x="5159981" y="4750172"/>
                  </a:lnTo>
                  <a:close/>
                </a:path>
              </a:pathLst>
            </a:custGeom>
            <a:solidFill>
              <a:srgbClr val="DBE1E6"/>
            </a:solidFill>
          </p:spPr>
          <p:txBody>
            <a:bodyPr wrap="square" lIns="0" tIns="0" rIns="0" bIns="0" rtlCol="0"/>
            <a:lstStyle/>
            <a:p>
              <a:endParaRPr/>
            </a:p>
          </p:txBody>
        </p:sp>
        <p:sp>
          <p:nvSpPr>
            <p:cNvPr id="21" name="object 23">
              <a:extLst>
                <a:ext uri="{FF2B5EF4-FFF2-40B4-BE49-F238E27FC236}">
                  <a16:creationId xmlns:a16="http://schemas.microsoft.com/office/drawing/2014/main" id="{DCBB4B2D-EDFB-F0E4-B4B7-ACDB42FA01A7}"/>
                </a:ext>
              </a:extLst>
            </p:cNvPr>
            <p:cNvSpPr/>
            <p:nvPr/>
          </p:nvSpPr>
          <p:spPr>
            <a:xfrm>
              <a:off x="6389258" y="1461164"/>
              <a:ext cx="5359400" cy="4608195"/>
            </a:xfrm>
            <a:custGeom>
              <a:avLst/>
              <a:gdLst/>
              <a:ahLst/>
              <a:cxnLst/>
              <a:rect l="l" t="t" r="r" b="b"/>
              <a:pathLst>
                <a:path w="5359400" h="4608195">
                  <a:moveTo>
                    <a:pt x="5358837" y="4368604"/>
                  </a:moveTo>
                  <a:lnTo>
                    <a:pt x="5348017" y="4412577"/>
                  </a:lnTo>
                  <a:lnTo>
                    <a:pt x="5330703" y="4453581"/>
                  </a:lnTo>
                  <a:lnTo>
                    <a:pt x="5307482" y="4491026"/>
                  </a:lnTo>
                  <a:lnTo>
                    <a:pt x="5278942" y="4524325"/>
                  </a:lnTo>
                  <a:lnTo>
                    <a:pt x="5245671" y="4552889"/>
                  </a:lnTo>
                  <a:lnTo>
                    <a:pt x="5208258" y="4576130"/>
                  </a:lnTo>
                  <a:lnTo>
                    <a:pt x="5167289" y="4593459"/>
                  </a:lnTo>
                  <a:lnTo>
                    <a:pt x="5123353" y="4604288"/>
                  </a:lnTo>
                  <a:lnTo>
                    <a:pt x="5077037" y="4608028"/>
                  </a:lnTo>
                  <a:lnTo>
                    <a:pt x="285537" y="4608028"/>
                  </a:lnTo>
                  <a:lnTo>
                    <a:pt x="239221" y="4604288"/>
                  </a:lnTo>
                  <a:lnTo>
                    <a:pt x="195285" y="4593459"/>
                  </a:lnTo>
                  <a:lnTo>
                    <a:pt x="154316" y="4576130"/>
                  </a:lnTo>
                  <a:lnTo>
                    <a:pt x="116902" y="4552889"/>
                  </a:lnTo>
                  <a:lnTo>
                    <a:pt x="83631" y="4524325"/>
                  </a:lnTo>
                  <a:lnTo>
                    <a:pt x="55092" y="4491026"/>
                  </a:lnTo>
                  <a:lnTo>
                    <a:pt x="31871" y="4453581"/>
                  </a:lnTo>
                  <a:lnTo>
                    <a:pt x="14556" y="4412577"/>
                  </a:lnTo>
                  <a:lnTo>
                    <a:pt x="3737" y="4368604"/>
                  </a:lnTo>
                  <a:lnTo>
                    <a:pt x="0" y="4322249"/>
                  </a:lnTo>
                  <a:lnTo>
                    <a:pt x="0" y="131331"/>
                  </a:lnTo>
                  <a:lnTo>
                    <a:pt x="3737" y="84976"/>
                  </a:lnTo>
                  <a:lnTo>
                    <a:pt x="14556" y="41003"/>
                  </a:lnTo>
                  <a:lnTo>
                    <a:pt x="31871" y="0"/>
                  </a:lnTo>
                </a:path>
              </a:pathLst>
            </a:custGeom>
            <a:ln w="76182">
              <a:solidFill>
                <a:srgbClr val="2E5E98"/>
              </a:solidFill>
            </a:ln>
          </p:spPr>
          <p:txBody>
            <a:bodyPr wrap="square" lIns="0" tIns="0" rIns="0" bIns="0" rtlCol="0"/>
            <a:lstStyle/>
            <a:p>
              <a:endParaRPr/>
            </a:p>
          </p:txBody>
        </p:sp>
      </p:grpSp>
      <p:sp>
        <p:nvSpPr>
          <p:cNvPr id="27" name="object 29">
            <a:extLst>
              <a:ext uri="{FF2B5EF4-FFF2-40B4-BE49-F238E27FC236}">
                <a16:creationId xmlns:a16="http://schemas.microsoft.com/office/drawing/2014/main" id="{98D512B8-CDE2-BFD7-631A-28E2A628F50A}"/>
              </a:ext>
            </a:extLst>
          </p:cNvPr>
          <p:cNvSpPr/>
          <p:nvPr/>
        </p:nvSpPr>
        <p:spPr>
          <a:xfrm>
            <a:off x="1882256" y="6127942"/>
            <a:ext cx="1102641" cy="380458"/>
          </a:xfrm>
          <a:custGeom>
            <a:avLst/>
            <a:gdLst/>
            <a:ahLst/>
            <a:cxnLst/>
            <a:rect l="l" t="t" r="r" b="b"/>
            <a:pathLst>
              <a:path w="4059554" h="474979">
                <a:moveTo>
                  <a:pt x="3821946" y="474974"/>
                </a:moveTo>
                <a:lnTo>
                  <a:pt x="237487" y="474974"/>
                </a:lnTo>
                <a:lnTo>
                  <a:pt x="189625" y="470149"/>
                </a:lnTo>
                <a:lnTo>
                  <a:pt x="145046" y="456311"/>
                </a:lnTo>
                <a:lnTo>
                  <a:pt x="104705" y="434415"/>
                </a:lnTo>
                <a:lnTo>
                  <a:pt x="69558" y="405416"/>
                </a:lnTo>
                <a:lnTo>
                  <a:pt x="40559" y="370268"/>
                </a:lnTo>
                <a:lnTo>
                  <a:pt x="18662" y="329928"/>
                </a:lnTo>
                <a:lnTo>
                  <a:pt x="4824" y="285349"/>
                </a:lnTo>
                <a:lnTo>
                  <a:pt x="0" y="237487"/>
                </a:lnTo>
                <a:lnTo>
                  <a:pt x="4824" y="189625"/>
                </a:lnTo>
                <a:lnTo>
                  <a:pt x="18662" y="145046"/>
                </a:lnTo>
                <a:lnTo>
                  <a:pt x="40559" y="104705"/>
                </a:lnTo>
                <a:lnTo>
                  <a:pt x="69558" y="69558"/>
                </a:lnTo>
                <a:lnTo>
                  <a:pt x="104705" y="40558"/>
                </a:lnTo>
                <a:lnTo>
                  <a:pt x="145046" y="18662"/>
                </a:lnTo>
                <a:lnTo>
                  <a:pt x="189625" y="4824"/>
                </a:lnTo>
                <a:lnTo>
                  <a:pt x="237486" y="0"/>
                </a:lnTo>
                <a:lnTo>
                  <a:pt x="3821947" y="0"/>
                </a:lnTo>
                <a:lnTo>
                  <a:pt x="3869808" y="4824"/>
                </a:lnTo>
                <a:lnTo>
                  <a:pt x="3914387" y="18662"/>
                </a:lnTo>
                <a:lnTo>
                  <a:pt x="3954727" y="40558"/>
                </a:lnTo>
                <a:lnTo>
                  <a:pt x="3989875" y="69558"/>
                </a:lnTo>
                <a:lnTo>
                  <a:pt x="4018874" y="104705"/>
                </a:lnTo>
                <a:lnTo>
                  <a:pt x="4040770" y="145046"/>
                </a:lnTo>
                <a:lnTo>
                  <a:pt x="4054608" y="189625"/>
                </a:lnTo>
                <a:lnTo>
                  <a:pt x="4059433" y="237487"/>
                </a:lnTo>
                <a:lnTo>
                  <a:pt x="4054608" y="285349"/>
                </a:lnTo>
                <a:lnTo>
                  <a:pt x="4040770" y="329928"/>
                </a:lnTo>
                <a:lnTo>
                  <a:pt x="4018874" y="370268"/>
                </a:lnTo>
                <a:lnTo>
                  <a:pt x="3989875" y="405416"/>
                </a:lnTo>
                <a:lnTo>
                  <a:pt x="3954727" y="434415"/>
                </a:lnTo>
                <a:lnTo>
                  <a:pt x="3914387" y="456311"/>
                </a:lnTo>
                <a:lnTo>
                  <a:pt x="3869808" y="470149"/>
                </a:lnTo>
                <a:lnTo>
                  <a:pt x="3821946" y="474974"/>
                </a:lnTo>
                <a:close/>
              </a:path>
            </a:pathLst>
          </a:custGeom>
          <a:solidFill>
            <a:srgbClr val="89C4C6"/>
          </a:solidFill>
        </p:spPr>
        <p:txBody>
          <a:bodyPr wrap="square" lIns="0" tIns="0" rIns="0" bIns="0" rtlCol="0"/>
          <a:lstStyle/>
          <a:p>
            <a:endParaRPr/>
          </a:p>
        </p:txBody>
      </p:sp>
      <p:sp>
        <p:nvSpPr>
          <p:cNvPr id="39" name="object 29">
            <a:extLst>
              <a:ext uri="{FF2B5EF4-FFF2-40B4-BE49-F238E27FC236}">
                <a16:creationId xmlns:a16="http://schemas.microsoft.com/office/drawing/2014/main" id="{0C54DD13-C279-1EE0-4F92-96BDD02510AF}"/>
              </a:ext>
            </a:extLst>
          </p:cNvPr>
          <p:cNvSpPr/>
          <p:nvPr/>
        </p:nvSpPr>
        <p:spPr>
          <a:xfrm>
            <a:off x="2611050" y="5659684"/>
            <a:ext cx="1351686" cy="380458"/>
          </a:xfrm>
          <a:custGeom>
            <a:avLst/>
            <a:gdLst/>
            <a:ahLst/>
            <a:cxnLst/>
            <a:rect l="l" t="t" r="r" b="b"/>
            <a:pathLst>
              <a:path w="4059554" h="474979">
                <a:moveTo>
                  <a:pt x="3821946" y="474974"/>
                </a:moveTo>
                <a:lnTo>
                  <a:pt x="237487" y="474974"/>
                </a:lnTo>
                <a:lnTo>
                  <a:pt x="189625" y="470149"/>
                </a:lnTo>
                <a:lnTo>
                  <a:pt x="145046" y="456311"/>
                </a:lnTo>
                <a:lnTo>
                  <a:pt x="104705" y="434415"/>
                </a:lnTo>
                <a:lnTo>
                  <a:pt x="69558" y="405416"/>
                </a:lnTo>
                <a:lnTo>
                  <a:pt x="40559" y="370268"/>
                </a:lnTo>
                <a:lnTo>
                  <a:pt x="18662" y="329928"/>
                </a:lnTo>
                <a:lnTo>
                  <a:pt x="4824" y="285349"/>
                </a:lnTo>
                <a:lnTo>
                  <a:pt x="0" y="237487"/>
                </a:lnTo>
                <a:lnTo>
                  <a:pt x="4824" y="189625"/>
                </a:lnTo>
                <a:lnTo>
                  <a:pt x="18662" y="145046"/>
                </a:lnTo>
                <a:lnTo>
                  <a:pt x="40559" y="104705"/>
                </a:lnTo>
                <a:lnTo>
                  <a:pt x="69558" y="69558"/>
                </a:lnTo>
                <a:lnTo>
                  <a:pt x="104705" y="40558"/>
                </a:lnTo>
                <a:lnTo>
                  <a:pt x="145046" y="18662"/>
                </a:lnTo>
                <a:lnTo>
                  <a:pt x="189625" y="4824"/>
                </a:lnTo>
                <a:lnTo>
                  <a:pt x="237486" y="0"/>
                </a:lnTo>
                <a:lnTo>
                  <a:pt x="3821947" y="0"/>
                </a:lnTo>
                <a:lnTo>
                  <a:pt x="3869808" y="4824"/>
                </a:lnTo>
                <a:lnTo>
                  <a:pt x="3914387" y="18662"/>
                </a:lnTo>
                <a:lnTo>
                  <a:pt x="3954727" y="40558"/>
                </a:lnTo>
                <a:lnTo>
                  <a:pt x="3989875" y="69558"/>
                </a:lnTo>
                <a:lnTo>
                  <a:pt x="4018874" y="104705"/>
                </a:lnTo>
                <a:lnTo>
                  <a:pt x="4040770" y="145046"/>
                </a:lnTo>
                <a:lnTo>
                  <a:pt x="4054608" y="189625"/>
                </a:lnTo>
                <a:lnTo>
                  <a:pt x="4059433" y="237487"/>
                </a:lnTo>
                <a:lnTo>
                  <a:pt x="4054608" y="285349"/>
                </a:lnTo>
                <a:lnTo>
                  <a:pt x="4040770" y="329928"/>
                </a:lnTo>
                <a:lnTo>
                  <a:pt x="4018874" y="370268"/>
                </a:lnTo>
                <a:lnTo>
                  <a:pt x="3989875" y="405416"/>
                </a:lnTo>
                <a:lnTo>
                  <a:pt x="3954727" y="434415"/>
                </a:lnTo>
                <a:lnTo>
                  <a:pt x="3914387" y="456311"/>
                </a:lnTo>
                <a:lnTo>
                  <a:pt x="3869808" y="470149"/>
                </a:lnTo>
                <a:lnTo>
                  <a:pt x="3821946" y="474974"/>
                </a:lnTo>
                <a:close/>
              </a:path>
            </a:pathLst>
          </a:custGeom>
          <a:solidFill>
            <a:srgbClr val="89C4C6"/>
          </a:solidFill>
        </p:spPr>
        <p:txBody>
          <a:bodyPr wrap="square" lIns="0" tIns="0" rIns="0" bIns="0" rtlCol="0"/>
          <a:lstStyle/>
          <a:p>
            <a:endParaRPr/>
          </a:p>
        </p:txBody>
      </p:sp>
      <p:sp>
        <p:nvSpPr>
          <p:cNvPr id="40" name="object 29">
            <a:extLst>
              <a:ext uri="{FF2B5EF4-FFF2-40B4-BE49-F238E27FC236}">
                <a16:creationId xmlns:a16="http://schemas.microsoft.com/office/drawing/2014/main" id="{1DB829DB-455C-C9EA-9DFB-2D3F75002D65}"/>
              </a:ext>
            </a:extLst>
          </p:cNvPr>
          <p:cNvSpPr/>
          <p:nvPr/>
        </p:nvSpPr>
        <p:spPr>
          <a:xfrm>
            <a:off x="1074193" y="5656056"/>
            <a:ext cx="1351685" cy="380458"/>
          </a:xfrm>
          <a:custGeom>
            <a:avLst/>
            <a:gdLst/>
            <a:ahLst/>
            <a:cxnLst/>
            <a:rect l="l" t="t" r="r" b="b"/>
            <a:pathLst>
              <a:path w="4059554" h="474979">
                <a:moveTo>
                  <a:pt x="3821946" y="474974"/>
                </a:moveTo>
                <a:lnTo>
                  <a:pt x="237487" y="474974"/>
                </a:lnTo>
                <a:lnTo>
                  <a:pt x="189625" y="470149"/>
                </a:lnTo>
                <a:lnTo>
                  <a:pt x="145046" y="456311"/>
                </a:lnTo>
                <a:lnTo>
                  <a:pt x="104705" y="434415"/>
                </a:lnTo>
                <a:lnTo>
                  <a:pt x="69558" y="405416"/>
                </a:lnTo>
                <a:lnTo>
                  <a:pt x="40559" y="370268"/>
                </a:lnTo>
                <a:lnTo>
                  <a:pt x="18662" y="329928"/>
                </a:lnTo>
                <a:lnTo>
                  <a:pt x="4824" y="285349"/>
                </a:lnTo>
                <a:lnTo>
                  <a:pt x="0" y="237487"/>
                </a:lnTo>
                <a:lnTo>
                  <a:pt x="4824" y="189625"/>
                </a:lnTo>
                <a:lnTo>
                  <a:pt x="18662" y="145046"/>
                </a:lnTo>
                <a:lnTo>
                  <a:pt x="40559" y="104705"/>
                </a:lnTo>
                <a:lnTo>
                  <a:pt x="69558" y="69558"/>
                </a:lnTo>
                <a:lnTo>
                  <a:pt x="104705" y="40558"/>
                </a:lnTo>
                <a:lnTo>
                  <a:pt x="145046" y="18662"/>
                </a:lnTo>
                <a:lnTo>
                  <a:pt x="189625" y="4824"/>
                </a:lnTo>
                <a:lnTo>
                  <a:pt x="237486" y="0"/>
                </a:lnTo>
                <a:lnTo>
                  <a:pt x="3821947" y="0"/>
                </a:lnTo>
                <a:lnTo>
                  <a:pt x="3869808" y="4824"/>
                </a:lnTo>
                <a:lnTo>
                  <a:pt x="3914387" y="18662"/>
                </a:lnTo>
                <a:lnTo>
                  <a:pt x="3954727" y="40558"/>
                </a:lnTo>
                <a:lnTo>
                  <a:pt x="3989875" y="69558"/>
                </a:lnTo>
                <a:lnTo>
                  <a:pt x="4018874" y="104705"/>
                </a:lnTo>
                <a:lnTo>
                  <a:pt x="4040770" y="145046"/>
                </a:lnTo>
                <a:lnTo>
                  <a:pt x="4054608" y="189625"/>
                </a:lnTo>
                <a:lnTo>
                  <a:pt x="4059433" y="237487"/>
                </a:lnTo>
                <a:lnTo>
                  <a:pt x="4054608" y="285349"/>
                </a:lnTo>
                <a:lnTo>
                  <a:pt x="4040770" y="329928"/>
                </a:lnTo>
                <a:lnTo>
                  <a:pt x="4018874" y="370268"/>
                </a:lnTo>
                <a:lnTo>
                  <a:pt x="3989875" y="405416"/>
                </a:lnTo>
                <a:lnTo>
                  <a:pt x="3954727" y="434415"/>
                </a:lnTo>
                <a:lnTo>
                  <a:pt x="3914387" y="456311"/>
                </a:lnTo>
                <a:lnTo>
                  <a:pt x="3869808" y="470149"/>
                </a:lnTo>
                <a:lnTo>
                  <a:pt x="3821946" y="474974"/>
                </a:lnTo>
                <a:close/>
              </a:path>
            </a:pathLst>
          </a:custGeom>
          <a:solidFill>
            <a:srgbClr val="89C4C6"/>
          </a:solidFill>
        </p:spPr>
        <p:txBody>
          <a:bodyPr wrap="square" lIns="0" tIns="0" rIns="0" bIns="0" rtlCol="0"/>
          <a:lstStyle/>
          <a:p>
            <a:endParaRPr/>
          </a:p>
        </p:txBody>
      </p:sp>
      <p:sp>
        <p:nvSpPr>
          <p:cNvPr id="42" name="object 29">
            <a:extLst>
              <a:ext uri="{FF2B5EF4-FFF2-40B4-BE49-F238E27FC236}">
                <a16:creationId xmlns:a16="http://schemas.microsoft.com/office/drawing/2014/main" id="{2DB404B8-ED9D-07B2-021D-98A30C283039}"/>
              </a:ext>
            </a:extLst>
          </p:cNvPr>
          <p:cNvSpPr/>
          <p:nvPr/>
        </p:nvSpPr>
        <p:spPr>
          <a:xfrm>
            <a:off x="1102818" y="5079908"/>
            <a:ext cx="1351684" cy="380458"/>
          </a:xfrm>
          <a:custGeom>
            <a:avLst/>
            <a:gdLst/>
            <a:ahLst/>
            <a:cxnLst/>
            <a:rect l="l" t="t" r="r" b="b"/>
            <a:pathLst>
              <a:path w="4059554" h="474979">
                <a:moveTo>
                  <a:pt x="3821946" y="474974"/>
                </a:moveTo>
                <a:lnTo>
                  <a:pt x="237487" y="474974"/>
                </a:lnTo>
                <a:lnTo>
                  <a:pt x="189625" y="470149"/>
                </a:lnTo>
                <a:lnTo>
                  <a:pt x="145046" y="456311"/>
                </a:lnTo>
                <a:lnTo>
                  <a:pt x="104705" y="434415"/>
                </a:lnTo>
                <a:lnTo>
                  <a:pt x="69558" y="405416"/>
                </a:lnTo>
                <a:lnTo>
                  <a:pt x="40559" y="370268"/>
                </a:lnTo>
                <a:lnTo>
                  <a:pt x="18662" y="329928"/>
                </a:lnTo>
                <a:lnTo>
                  <a:pt x="4824" y="285349"/>
                </a:lnTo>
                <a:lnTo>
                  <a:pt x="0" y="237487"/>
                </a:lnTo>
                <a:lnTo>
                  <a:pt x="4824" y="189625"/>
                </a:lnTo>
                <a:lnTo>
                  <a:pt x="18662" y="145046"/>
                </a:lnTo>
                <a:lnTo>
                  <a:pt x="40559" y="104705"/>
                </a:lnTo>
                <a:lnTo>
                  <a:pt x="69558" y="69558"/>
                </a:lnTo>
                <a:lnTo>
                  <a:pt x="104705" y="40558"/>
                </a:lnTo>
                <a:lnTo>
                  <a:pt x="145046" y="18662"/>
                </a:lnTo>
                <a:lnTo>
                  <a:pt x="189625" y="4824"/>
                </a:lnTo>
                <a:lnTo>
                  <a:pt x="237486" y="0"/>
                </a:lnTo>
                <a:lnTo>
                  <a:pt x="3821947" y="0"/>
                </a:lnTo>
                <a:lnTo>
                  <a:pt x="3869808" y="4824"/>
                </a:lnTo>
                <a:lnTo>
                  <a:pt x="3914387" y="18662"/>
                </a:lnTo>
                <a:lnTo>
                  <a:pt x="3954727" y="40558"/>
                </a:lnTo>
                <a:lnTo>
                  <a:pt x="3989875" y="69558"/>
                </a:lnTo>
                <a:lnTo>
                  <a:pt x="4018874" y="104705"/>
                </a:lnTo>
                <a:lnTo>
                  <a:pt x="4040770" y="145046"/>
                </a:lnTo>
                <a:lnTo>
                  <a:pt x="4054608" y="189625"/>
                </a:lnTo>
                <a:lnTo>
                  <a:pt x="4059433" y="237487"/>
                </a:lnTo>
                <a:lnTo>
                  <a:pt x="4054608" y="285349"/>
                </a:lnTo>
                <a:lnTo>
                  <a:pt x="4040770" y="329928"/>
                </a:lnTo>
                <a:lnTo>
                  <a:pt x="4018874" y="370268"/>
                </a:lnTo>
                <a:lnTo>
                  <a:pt x="3989875" y="405416"/>
                </a:lnTo>
                <a:lnTo>
                  <a:pt x="3954727" y="434415"/>
                </a:lnTo>
                <a:lnTo>
                  <a:pt x="3914387" y="456311"/>
                </a:lnTo>
                <a:lnTo>
                  <a:pt x="3869808" y="470149"/>
                </a:lnTo>
                <a:lnTo>
                  <a:pt x="3821946" y="474974"/>
                </a:lnTo>
                <a:close/>
              </a:path>
            </a:pathLst>
          </a:custGeom>
          <a:solidFill>
            <a:srgbClr val="89C4C6"/>
          </a:solidFill>
        </p:spPr>
        <p:txBody>
          <a:bodyPr wrap="square" lIns="0" tIns="0" rIns="0" bIns="0" rtlCol="0"/>
          <a:lstStyle/>
          <a:p>
            <a:endParaRPr/>
          </a:p>
        </p:txBody>
      </p:sp>
      <p:pic>
        <p:nvPicPr>
          <p:cNvPr id="44" name="Graphic 43" descr="Shopping cart with solid fill">
            <a:extLst>
              <a:ext uri="{FF2B5EF4-FFF2-40B4-BE49-F238E27FC236}">
                <a16:creationId xmlns:a16="http://schemas.microsoft.com/office/drawing/2014/main" id="{29710AB3-8E27-48A8-C1B9-FCC87878982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68763" y="4472939"/>
            <a:ext cx="593973" cy="481544"/>
          </a:xfrm>
          <a:prstGeom prst="rect">
            <a:avLst/>
          </a:prstGeom>
        </p:spPr>
      </p:pic>
      <p:sp>
        <p:nvSpPr>
          <p:cNvPr id="45" name="TextBox 44">
            <a:extLst>
              <a:ext uri="{FF2B5EF4-FFF2-40B4-BE49-F238E27FC236}">
                <a16:creationId xmlns:a16="http://schemas.microsoft.com/office/drawing/2014/main" id="{16F48C0B-B75F-85E7-B452-170B6CB34D3B}"/>
              </a:ext>
            </a:extLst>
          </p:cNvPr>
          <p:cNvSpPr txBox="1"/>
          <p:nvPr/>
        </p:nvSpPr>
        <p:spPr>
          <a:xfrm>
            <a:off x="1195504" y="4495885"/>
            <a:ext cx="2186648" cy="369332"/>
          </a:xfrm>
          <a:prstGeom prst="rect">
            <a:avLst/>
          </a:prstGeom>
          <a:noFill/>
        </p:spPr>
        <p:txBody>
          <a:bodyPr wrap="square" rtlCol="0">
            <a:spAutoFit/>
          </a:bodyPr>
          <a:lstStyle/>
          <a:p>
            <a:r>
              <a:rPr lang="en-IN" b="1"/>
              <a:t>OpenAI Products</a:t>
            </a:r>
          </a:p>
        </p:txBody>
      </p:sp>
      <p:sp>
        <p:nvSpPr>
          <p:cNvPr id="46" name="TextBox 45">
            <a:extLst>
              <a:ext uri="{FF2B5EF4-FFF2-40B4-BE49-F238E27FC236}">
                <a16:creationId xmlns:a16="http://schemas.microsoft.com/office/drawing/2014/main" id="{B48040B2-AA33-8B82-B3CD-887DD3BEE0B1}"/>
              </a:ext>
            </a:extLst>
          </p:cNvPr>
          <p:cNvSpPr txBox="1"/>
          <p:nvPr/>
        </p:nvSpPr>
        <p:spPr>
          <a:xfrm>
            <a:off x="1209118" y="5083671"/>
            <a:ext cx="1245383" cy="369332"/>
          </a:xfrm>
          <a:prstGeom prst="rect">
            <a:avLst/>
          </a:prstGeom>
          <a:noFill/>
        </p:spPr>
        <p:txBody>
          <a:bodyPr wrap="square" rtlCol="0">
            <a:spAutoFit/>
          </a:bodyPr>
          <a:lstStyle/>
          <a:p>
            <a:pPr marL="285750" indent="-285750">
              <a:buFont typeface="Wingdings" panose="05000000000000000000" pitchFamily="2" charset="2"/>
              <a:buChar char="v"/>
            </a:pPr>
            <a:r>
              <a:rPr lang="en-IN">
                <a:solidFill>
                  <a:schemeClr val="accent1">
                    <a:lumMod val="75000"/>
                  </a:schemeClr>
                </a:solidFill>
              </a:rPr>
              <a:t>GPT-3</a:t>
            </a:r>
          </a:p>
        </p:txBody>
      </p:sp>
      <p:sp>
        <p:nvSpPr>
          <p:cNvPr id="48" name="TextBox 47">
            <a:extLst>
              <a:ext uri="{FF2B5EF4-FFF2-40B4-BE49-F238E27FC236}">
                <a16:creationId xmlns:a16="http://schemas.microsoft.com/office/drawing/2014/main" id="{AE66D6A7-D3D4-C001-5152-4AD308AA1A1C}"/>
              </a:ext>
            </a:extLst>
          </p:cNvPr>
          <p:cNvSpPr txBox="1"/>
          <p:nvPr/>
        </p:nvSpPr>
        <p:spPr>
          <a:xfrm>
            <a:off x="1153515" y="5658012"/>
            <a:ext cx="1272364" cy="369332"/>
          </a:xfrm>
          <a:prstGeom prst="rect">
            <a:avLst/>
          </a:prstGeom>
          <a:noFill/>
        </p:spPr>
        <p:txBody>
          <a:bodyPr wrap="square" rtlCol="0">
            <a:spAutoFit/>
          </a:bodyPr>
          <a:lstStyle/>
          <a:p>
            <a:pPr marL="285750" indent="-285750">
              <a:buFont typeface="Wingdings" panose="05000000000000000000" pitchFamily="2" charset="2"/>
              <a:buChar char="v"/>
            </a:pPr>
            <a:r>
              <a:rPr lang="en-IN">
                <a:solidFill>
                  <a:schemeClr val="accent1">
                    <a:lumMod val="75000"/>
                  </a:schemeClr>
                </a:solidFill>
              </a:rPr>
              <a:t>ChatGPT</a:t>
            </a:r>
          </a:p>
        </p:txBody>
      </p:sp>
      <p:sp>
        <p:nvSpPr>
          <p:cNvPr id="49" name="TextBox 48">
            <a:extLst>
              <a:ext uri="{FF2B5EF4-FFF2-40B4-BE49-F238E27FC236}">
                <a16:creationId xmlns:a16="http://schemas.microsoft.com/office/drawing/2014/main" id="{23D2917A-5D65-4333-22B1-089B65BEDA24}"/>
              </a:ext>
            </a:extLst>
          </p:cNvPr>
          <p:cNvSpPr txBox="1"/>
          <p:nvPr/>
        </p:nvSpPr>
        <p:spPr>
          <a:xfrm>
            <a:off x="2653505" y="5660551"/>
            <a:ext cx="1621370" cy="369332"/>
          </a:xfrm>
          <a:prstGeom prst="rect">
            <a:avLst/>
          </a:prstGeom>
          <a:noFill/>
        </p:spPr>
        <p:txBody>
          <a:bodyPr wrap="square" rtlCol="0">
            <a:spAutoFit/>
          </a:bodyPr>
          <a:lstStyle/>
          <a:p>
            <a:pPr marL="285750" indent="-285750">
              <a:buFont typeface="Wingdings" panose="05000000000000000000" pitchFamily="2" charset="2"/>
              <a:buChar char="v"/>
            </a:pPr>
            <a:r>
              <a:rPr lang="en-IN">
                <a:solidFill>
                  <a:schemeClr val="accent1">
                    <a:lumMod val="75000"/>
                  </a:schemeClr>
                </a:solidFill>
              </a:rPr>
              <a:t>DALL-E</a:t>
            </a:r>
          </a:p>
        </p:txBody>
      </p:sp>
      <p:sp>
        <p:nvSpPr>
          <p:cNvPr id="50" name="TextBox 49">
            <a:extLst>
              <a:ext uri="{FF2B5EF4-FFF2-40B4-BE49-F238E27FC236}">
                <a16:creationId xmlns:a16="http://schemas.microsoft.com/office/drawing/2014/main" id="{708AB33E-483E-F504-BFB6-33D72A036131}"/>
              </a:ext>
            </a:extLst>
          </p:cNvPr>
          <p:cNvSpPr txBox="1"/>
          <p:nvPr/>
        </p:nvSpPr>
        <p:spPr>
          <a:xfrm>
            <a:off x="1891091" y="6124314"/>
            <a:ext cx="1621370" cy="369332"/>
          </a:xfrm>
          <a:prstGeom prst="rect">
            <a:avLst/>
          </a:prstGeom>
          <a:noFill/>
        </p:spPr>
        <p:txBody>
          <a:bodyPr wrap="square" rtlCol="0">
            <a:spAutoFit/>
          </a:bodyPr>
          <a:lstStyle/>
          <a:p>
            <a:pPr marL="285750" indent="-285750">
              <a:buFont typeface="Wingdings" panose="05000000000000000000" pitchFamily="2" charset="2"/>
              <a:buChar char="v"/>
            </a:pPr>
            <a:r>
              <a:rPr lang="en-IN">
                <a:solidFill>
                  <a:schemeClr val="accent1">
                    <a:lumMod val="75000"/>
                  </a:schemeClr>
                </a:solidFill>
              </a:rPr>
              <a:t>DALL-E</a:t>
            </a:r>
          </a:p>
        </p:txBody>
      </p:sp>
      <p:sp>
        <p:nvSpPr>
          <p:cNvPr id="51" name="object 29">
            <a:extLst>
              <a:ext uri="{FF2B5EF4-FFF2-40B4-BE49-F238E27FC236}">
                <a16:creationId xmlns:a16="http://schemas.microsoft.com/office/drawing/2014/main" id="{B6F152EA-AD0E-5101-2591-BF71FC67F4AF}"/>
              </a:ext>
            </a:extLst>
          </p:cNvPr>
          <p:cNvSpPr/>
          <p:nvPr/>
        </p:nvSpPr>
        <p:spPr>
          <a:xfrm>
            <a:off x="2620660" y="5074449"/>
            <a:ext cx="1351684" cy="380458"/>
          </a:xfrm>
          <a:custGeom>
            <a:avLst/>
            <a:gdLst/>
            <a:ahLst/>
            <a:cxnLst/>
            <a:rect l="l" t="t" r="r" b="b"/>
            <a:pathLst>
              <a:path w="4059554" h="474979">
                <a:moveTo>
                  <a:pt x="3821946" y="474974"/>
                </a:moveTo>
                <a:lnTo>
                  <a:pt x="237487" y="474974"/>
                </a:lnTo>
                <a:lnTo>
                  <a:pt x="189625" y="470149"/>
                </a:lnTo>
                <a:lnTo>
                  <a:pt x="145046" y="456311"/>
                </a:lnTo>
                <a:lnTo>
                  <a:pt x="104705" y="434415"/>
                </a:lnTo>
                <a:lnTo>
                  <a:pt x="69558" y="405416"/>
                </a:lnTo>
                <a:lnTo>
                  <a:pt x="40559" y="370268"/>
                </a:lnTo>
                <a:lnTo>
                  <a:pt x="18662" y="329928"/>
                </a:lnTo>
                <a:lnTo>
                  <a:pt x="4824" y="285349"/>
                </a:lnTo>
                <a:lnTo>
                  <a:pt x="0" y="237487"/>
                </a:lnTo>
                <a:lnTo>
                  <a:pt x="4824" y="189625"/>
                </a:lnTo>
                <a:lnTo>
                  <a:pt x="18662" y="145046"/>
                </a:lnTo>
                <a:lnTo>
                  <a:pt x="40559" y="104705"/>
                </a:lnTo>
                <a:lnTo>
                  <a:pt x="69558" y="69558"/>
                </a:lnTo>
                <a:lnTo>
                  <a:pt x="104705" y="40558"/>
                </a:lnTo>
                <a:lnTo>
                  <a:pt x="145046" y="18662"/>
                </a:lnTo>
                <a:lnTo>
                  <a:pt x="189625" y="4824"/>
                </a:lnTo>
                <a:lnTo>
                  <a:pt x="237486" y="0"/>
                </a:lnTo>
                <a:lnTo>
                  <a:pt x="3821947" y="0"/>
                </a:lnTo>
                <a:lnTo>
                  <a:pt x="3869808" y="4824"/>
                </a:lnTo>
                <a:lnTo>
                  <a:pt x="3914387" y="18662"/>
                </a:lnTo>
                <a:lnTo>
                  <a:pt x="3954727" y="40558"/>
                </a:lnTo>
                <a:lnTo>
                  <a:pt x="3989875" y="69558"/>
                </a:lnTo>
                <a:lnTo>
                  <a:pt x="4018874" y="104705"/>
                </a:lnTo>
                <a:lnTo>
                  <a:pt x="4040770" y="145046"/>
                </a:lnTo>
                <a:lnTo>
                  <a:pt x="4054608" y="189625"/>
                </a:lnTo>
                <a:lnTo>
                  <a:pt x="4059433" y="237487"/>
                </a:lnTo>
                <a:lnTo>
                  <a:pt x="4054608" y="285349"/>
                </a:lnTo>
                <a:lnTo>
                  <a:pt x="4040770" y="329928"/>
                </a:lnTo>
                <a:lnTo>
                  <a:pt x="4018874" y="370268"/>
                </a:lnTo>
                <a:lnTo>
                  <a:pt x="3989875" y="405416"/>
                </a:lnTo>
                <a:lnTo>
                  <a:pt x="3954727" y="434415"/>
                </a:lnTo>
                <a:lnTo>
                  <a:pt x="3914387" y="456311"/>
                </a:lnTo>
                <a:lnTo>
                  <a:pt x="3869808" y="470149"/>
                </a:lnTo>
                <a:lnTo>
                  <a:pt x="3821946" y="474974"/>
                </a:lnTo>
                <a:close/>
              </a:path>
            </a:pathLst>
          </a:custGeom>
          <a:solidFill>
            <a:srgbClr val="89C4C6"/>
          </a:solidFill>
        </p:spPr>
        <p:txBody>
          <a:bodyPr wrap="square" lIns="0" tIns="0" rIns="0" bIns="0" rtlCol="0"/>
          <a:lstStyle/>
          <a:p>
            <a:endParaRPr/>
          </a:p>
        </p:txBody>
      </p:sp>
      <p:sp>
        <p:nvSpPr>
          <p:cNvPr id="55" name="TextBox 54">
            <a:extLst>
              <a:ext uri="{FF2B5EF4-FFF2-40B4-BE49-F238E27FC236}">
                <a16:creationId xmlns:a16="http://schemas.microsoft.com/office/drawing/2014/main" id="{7442EF8B-34A6-A336-6779-D45455BC031D}"/>
              </a:ext>
            </a:extLst>
          </p:cNvPr>
          <p:cNvSpPr txBox="1"/>
          <p:nvPr/>
        </p:nvSpPr>
        <p:spPr>
          <a:xfrm>
            <a:off x="2712455" y="5078249"/>
            <a:ext cx="1185547" cy="369332"/>
          </a:xfrm>
          <a:prstGeom prst="rect">
            <a:avLst/>
          </a:prstGeom>
          <a:noFill/>
        </p:spPr>
        <p:txBody>
          <a:bodyPr wrap="square" rtlCol="0">
            <a:spAutoFit/>
          </a:bodyPr>
          <a:lstStyle/>
          <a:p>
            <a:pPr marL="285750" indent="-285750">
              <a:buFont typeface="Wingdings" panose="05000000000000000000" pitchFamily="2" charset="2"/>
              <a:buChar char="v"/>
            </a:pPr>
            <a:r>
              <a:rPr lang="en-IN">
                <a:solidFill>
                  <a:schemeClr val="accent1">
                    <a:lumMod val="75000"/>
                  </a:schemeClr>
                </a:solidFill>
              </a:rPr>
              <a:t>GPT-2</a:t>
            </a:r>
          </a:p>
        </p:txBody>
      </p:sp>
      <p:pic>
        <p:nvPicPr>
          <p:cNvPr id="57" name="Picture 56">
            <a:extLst>
              <a:ext uri="{FF2B5EF4-FFF2-40B4-BE49-F238E27FC236}">
                <a16:creationId xmlns:a16="http://schemas.microsoft.com/office/drawing/2014/main" id="{EF7595DF-012A-44F9-3FF1-0933B824F7BD}"/>
              </a:ext>
            </a:extLst>
          </p:cNvPr>
          <p:cNvPicPr>
            <a:picLocks noChangeAspect="1"/>
          </p:cNvPicPr>
          <p:nvPr/>
        </p:nvPicPr>
        <p:blipFill>
          <a:blip r:embed="rId14"/>
          <a:stretch>
            <a:fillRect/>
          </a:stretch>
        </p:blipFill>
        <p:spPr>
          <a:xfrm>
            <a:off x="4975239" y="4901729"/>
            <a:ext cx="3027870" cy="1894102"/>
          </a:xfrm>
          <a:prstGeom prst="rect">
            <a:avLst/>
          </a:prstGeom>
        </p:spPr>
      </p:pic>
      <p:sp>
        <p:nvSpPr>
          <p:cNvPr id="58" name="object 14">
            <a:extLst>
              <a:ext uri="{FF2B5EF4-FFF2-40B4-BE49-F238E27FC236}">
                <a16:creationId xmlns:a16="http://schemas.microsoft.com/office/drawing/2014/main" id="{5C5CB5BF-02A9-C3CC-6710-FBB91CEE0FB9}"/>
              </a:ext>
            </a:extLst>
          </p:cNvPr>
          <p:cNvSpPr/>
          <p:nvPr/>
        </p:nvSpPr>
        <p:spPr>
          <a:xfrm>
            <a:off x="4775583" y="4451633"/>
            <a:ext cx="7052014" cy="2426391"/>
          </a:xfrm>
          <a:custGeom>
            <a:avLst/>
            <a:gdLst/>
            <a:ahLst/>
            <a:cxnLst/>
            <a:rect l="l" t="t" r="r" b="b"/>
            <a:pathLst>
              <a:path w="17621250" h="3048000">
                <a:moveTo>
                  <a:pt x="714437" y="38060"/>
                </a:moveTo>
                <a:lnTo>
                  <a:pt x="485816" y="38060"/>
                </a:lnTo>
                <a:lnTo>
                  <a:pt x="485816" y="0"/>
                </a:lnTo>
                <a:lnTo>
                  <a:pt x="714437" y="0"/>
                </a:lnTo>
                <a:lnTo>
                  <a:pt x="714437" y="38060"/>
                </a:lnTo>
                <a:close/>
              </a:path>
              <a:path w="17621250" h="3048000">
                <a:moveTo>
                  <a:pt x="981162" y="38060"/>
                </a:moveTo>
                <a:lnTo>
                  <a:pt x="752541" y="38060"/>
                </a:lnTo>
                <a:lnTo>
                  <a:pt x="752541" y="0"/>
                </a:lnTo>
                <a:lnTo>
                  <a:pt x="981162" y="0"/>
                </a:lnTo>
                <a:lnTo>
                  <a:pt x="981162" y="38060"/>
                </a:lnTo>
                <a:close/>
              </a:path>
              <a:path w="17621250" h="3048000">
                <a:moveTo>
                  <a:pt x="1247887" y="38060"/>
                </a:moveTo>
                <a:lnTo>
                  <a:pt x="1019265" y="38060"/>
                </a:lnTo>
                <a:lnTo>
                  <a:pt x="1019265" y="0"/>
                </a:lnTo>
                <a:lnTo>
                  <a:pt x="1247887" y="0"/>
                </a:lnTo>
                <a:lnTo>
                  <a:pt x="1247887" y="38060"/>
                </a:lnTo>
                <a:close/>
              </a:path>
              <a:path w="17621250" h="3048000">
                <a:moveTo>
                  <a:pt x="1514611" y="38060"/>
                </a:moveTo>
                <a:lnTo>
                  <a:pt x="1285990" y="38060"/>
                </a:lnTo>
                <a:lnTo>
                  <a:pt x="1285990" y="0"/>
                </a:lnTo>
                <a:lnTo>
                  <a:pt x="1514611" y="0"/>
                </a:lnTo>
                <a:lnTo>
                  <a:pt x="1514611" y="38060"/>
                </a:lnTo>
                <a:close/>
              </a:path>
              <a:path w="17621250" h="3048000">
                <a:moveTo>
                  <a:pt x="1781336" y="38060"/>
                </a:moveTo>
                <a:lnTo>
                  <a:pt x="1552715" y="38060"/>
                </a:lnTo>
                <a:lnTo>
                  <a:pt x="1552715" y="0"/>
                </a:lnTo>
                <a:lnTo>
                  <a:pt x="1781336" y="0"/>
                </a:lnTo>
                <a:lnTo>
                  <a:pt x="1781336" y="38060"/>
                </a:lnTo>
                <a:close/>
              </a:path>
              <a:path w="17621250" h="3048000">
                <a:moveTo>
                  <a:pt x="2048061" y="38060"/>
                </a:moveTo>
                <a:lnTo>
                  <a:pt x="1819440" y="38060"/>
                </a:lnTo>
                <a:lnTo>
                  <a:pt x="1819440" y="0"/>
                </a:lnTo>
                <a:lnTo>
                  <a:pt x="2048061" y="0"/>
                </a:lnTo>
                <a:lnTo>
                  <a:pt x="2048061" y="38060"/>
                </a:lnTo>
                <a:close/>
              </a:path>
              <a:path w="17621250" h="3048000">
                <a:moveTo>
                  <a:pt x="2314786" y="38060"/>
                </a:moveTo>
                <a:lnTo>
                  <a:pt x="2086164" y="38060"/>
                </a:lnTo>
                <a:lnTo>
                  <a:pt x="2086164" y="0"/>
                </a:lnTo>
                <a:lnTo>
                  <a:pt x="2314786" y="0"/>
                </a:lnTo>
                <a:lnTo>
                  <a:pt x="2314786" y="38060"/>
                </a:lnTo>
                <a:close/>
              </a:path>
              <a:path w="17621250" h="3048000">
                <a:moveTo>
                  <a:pt x="2581510" y="38060"/>
                </a:moveTo>
                <a:lnTo>
                  <a:pt x="2352889" y="38060"/>
                </a:lnTo>
                <a:lnTo>
                  <a:pt x="2352889" y="0"/>
                </a:lnTo>
                <a:lnTo>
                  <a:pt x="2581510" y="0"/>
                </a:lnTo>
                <a:lnTo>
                  <a:pt x="2581510" y="38060"/>
                </a:lnTo>
                <a:close/>
              </a:path>
              <a:path w="17621250" h="3048000">
                <a:moveTo>
                  <a:pt x="2848235" y="38060"/>
                </a:moveTo>
                <a:lnTo>
                  <a:pt x="2619614" y="38060"/>
                </a:lnTo>
                <a:lnTo>
                  <a:pt x="2619614" y="0"/>
                </a:lnTo>
                <a:lnTo>
                  <a:pt x="2848235" y="0"/>
                </a:lnTo>
                <a:lnTo>
                  <a:pt x="2848235" y="38060"/>
                </a:lnTo>
                <a:close/>
              </a:path>
              <a:path w="17621250" h="3048000">
                <a:moveTo>
                  <a:pt x="3114960" y="38060"/>
                </a:moveTo>
                <a:lnTo>
                  <a:pt x="2886339" y="38060"/>
                </a:lnTo>
                <a:lnTo>
                  <a:pt x="2886339" y="0"/>
                </a:lnTo>
                <a:lnTo>
                  <a:pt x="3114960" y="0"/>
                </a:lnTo>
                <a:lnTo>
                  <a:pt x="3114960" y="38060"/>
                </a:lnTo>
                <a:close/>
              </a:path>
              <a:path w="17621250" h="3048000">
                <a:moveTo>
                  <a:pt x="3381685" y="38060"/>
                </a:moveTo>
                <a:lnTo>
                  <a:pt x="3153063" y="38060"/>
                </a:lnTo>
                <a:lnTo>
                  <a:pt x="3153063" y="0"/>
                </a:lnTo>
                <a:lnTo>
                  <a:pt x="3381685" y="0"/>
                </a:lnTo>
                <a:lnTo>
                  <a:pt x="3381685" y="38060"/>
                </a:lnTo>
                <a:close/>
              </a:path>
              <a:path w="17621250" h="3048000">
                <a:moveTo>
                  <a:pt x="3648409" y="38060"/>
                </a:moveTo>
                <a:lnTo>
                  <a:pt x="3419788" y="38060"/>
                </a:lnTo>
                <a:lnTo>
                  <a:pt x="3419788" y="0"/>
                </a:lnTo>
                <a:lnTo>
                  <a:pt x="3648409" y="0"/>
                </a:lnTo>
                <a:lnTo>
                  <a:pt x="3648409" y="38060"/>
                </a:lnTo>
                <a:close/>
              </a:path>
              <a:path w="17621250" h="3048000">
                <a:moveTo>
                  <a:pt x="3915134" y="38060"/>
                </a:moveTo>
                <a:lnTo>
                  <a:pt x="3686513" y="38060"/>
                </a:lnTo>
                <a:lnTo>
                  <a:pt x="3686513" y="0"/>
                </a:lnTo>
                <a:lnTo>
                  <a:pt x="3915134" y="0"/>
                </a:lnTo>
                <a:lnTo>
                  <a:pt x="3915134" y="38060"/>
                </a:lnTo>
                <a:close/>
              </a:path>
              <a:path w="17621250" h="3048000">
                <a:moveTo>
                  <a:pt x="4181859" y="38060"/>
                </a:moveTo>
                <a:lnTo>
                  <a:pt x="3953238" y="38060"/>
                </a:lnTo>
                <a:lnTo>
                  <a:pt x="3953238" y="0"/>
                </a:lnTo>
                <a:lnTo>
                  <a:pt x="4181859" y="0"/>
                </a:lnTo>
                <a:lnTo>
                  <a:pt x="4181859" y="38060"/>
                </a:lnTo>
                <a:close/>
              </a:path>
              <a:path w="17621250" h="3048000">
                <a:moveTo>
                  <a:pt x="4448584" y="38060"/>
                </a:moveTo>
                <a:lnTo>
                  <a:pt x="4219963" y="38060"/>
                </a:lnTo>
                <a:lnTo>
                  <a:pt x="4219963" y="0"/>
                </a:lnTo>
                <a:lnTo>
                  <a:pt x="4448584" y="0"/>
                </a:lnTo>
                <a:lnTo>
                  <a:pt x="4448584" y="38060"/>
                </a:lnTo>
                <a:close/>
              </a:path>
              <a:path w="17621250" h="3048000">
                <a:moveTo>
                  <a:pt x="4715308" y="38060"/>
                </a:moveTo>
                <a:lnTo>
                  <a:pt x="4486687" y="38060"/>
                </a:lnTo>
                <a:lnTo>
                  <a:pt x="4486687" y="0"/>
                </a:lnTo>
                <a:lnTo>
                  <a:pt x="4715308" y="0"/>
                </a:lnTo>
                <a:lnTo>
                  <a:pt x="4715308" y="38060"/>
                </a:lnTo>
                <a:close/>
              </a:path>
              <a:path w="17621250" h="3048000">
                <a:moveTo>
                  <a:pt x="4982034" y="38060"/>
                </a:moveTo>
                <a:lnTo>
                  <a:pt x="4753412" y="38060"/>
                </a:lnTo>
                <a:lnTo>
                  <a:pt x="4753412" y="0"/>
                </a:lnTo>
                <a:lnTo>
                  <a:pt x="4982034" y="0"/>
                </a:lnTo>
                <a:lnTo>
                  <a:pt x="4982034" y="38060"/>
                </a:lnTo>
                <a:close/>
              </a:path>
              <a:path w="17621250" h="3048000">
                <a:moveTo>
                  <a:pt x="5248758" y="38060"/>
                </a:moveTo>
                <a:lnTo>
                  <a:pt x="5020137" y="38060"/>
                </a:lnTo>
                <a:lnTo>
                  <a:pt x="5020137" y="0"/>
                </a:lnTo>
                <a:lnTo>
                  <a:pt x="5248758" y="0"/>
                </a:lnTo>
                <a:lnTo>
                  <a:pt x="5248758" y="38060"/>
                </a:lnTo>
                <a:close/>
              </a:path>
              <a:path w="17621250" h="3048000">
                <a:moveTo>
                  <a:pt x="5515483" y="38060"/>
                </a:moveTo>
                <a:lnTo>
                  <a:pt x="5286861" y="38060"/>
                </a:lnTo>
                <a:lnTo>
                  <a:pt x="5286861" y="0"/>
                </a:lnTo>
                <a:lnTo>
                  <a:pt x="5515483" y="0"/>
                </a:lnTo>
                <a:lnTo>
                  <a:pt x="5515483" y="38060"/>
                </a:lnTo>
                <a:close/>
              </a:path>
              <a:path w="17621250" h="3048000">
                <a:moveTo>
                  <a:pt x="5782207" y="38060"/>
                </a:moveTo>
                <a:lnTo>
                  <a:pt x="5553586" y="38060"/>
                </a:lnTo>
                <a:lnTo>
                  <a:pt x="5553586" y="0"/>
                </a:lnTo>
                <a:lnTo>
                  <a:pt x="5782207" y="0"/>
                </a:lnTo>
                <a:lnTo>
                  <a:pt x="5782207" y="38060"/>
                </a:lnTo>
                <a:close/>
              </a:path>
              <a:path w="17621250" h="3048000">
                <a:moveTo>
                  <a:pt x="6048932" y="38060"/>
                </a:moveTo>
                <a:lnTo>
                  <a:pt x="5820311" y="38060"/>
                </a:lnTo>
                <a:lnTo>
                  <a:pt x="5820311" y="0"/>
                </a:lnTo>
                <a:lnTo>
                  <a:pt x="6048932" y="0"/>
                </a:lnTo>
                <a:lnTo>
                  <a:pt x="6048932" y="38060"/>
                </a:lnTo>
                <a:close/>
              </a:path>
              <a:path w="17621250" h="3048000">
                <a:moveTo>
                  <a:pt x="6315657" y="38060"/>
                </a:moveTo>
                <a:lnTo>
                  <a:pt x="6087036" y="38060"/>
                </a:lnTo>
                <a:lnTo>
                  <a:pt x="6087036" y="0"/>
                </a:lnTo>
                <a:lnTo>
                  <a:pt x="6315657" y="0"/>
                </a:lnTo>
                <a:lnTo>
                  <a:pt x="6315657" y="38060"/>
                </a:lnTo>
                <a:close/>
              </a:path>
              <a:path w="17621250" h="3048000">
                <a:moveTo>
                  <a:pt x="6582382" y="38060"/>
                </a:moveTo>
                <a:lnTo>
                  <a:pt x="6353760" y="38060"/>
                </a:lnTo>
                <a:lnTo>
                  <a:pt x="6353760" y="0"/>
                </a:lnTo>
                <a:lnTo>
                  <a:pt x="6582382" y="0"/>
                </a:lnTo>
                <a:lnTo>
                  <a:pt x="6582382" y="38060"/>
                </a:lnTo>
                <a:close/>
              </a:path>
              <a:path w="17621250" h="3048000">
                <a:moveTo>
                  <a:pt x="6849106" y="38060"/>
                </a:moveTo>
                <a:lnTo>
                  <a:pt x="6620485" y="38060"/>
                </a:lnTo>
                <a:lnTo>
                  <a:pt x="6620485" y="0"/>
                </a:lnTo>
                <a:lnTo>
                  <a:pt x="6849106" y="0"/>
                </a:lnTo>
                <a:lnTo>
                  <a:pt x="6849106" y="38060"/>
                </a:lnTo>
                <a:close/>
              </a:path>
              <a:path w="17621250" h="3048000">
                <a:moveTo>
                  <a:pt x="7115831" y="38060"/>
                </a:moveTo>
                <a:lnTo>
                  <a:pt x="6887210" y="38060"/>
                </a:lnTo>
                <a:lnTo>
                  <a:pt x="6887210" y="0"/>
                </a:lnTo>
                <a:lnTo>
                  <a:pt x="7115831" y="0"/>
                </a:lnTo>
                <a:lnTo>
                  <a:pt x="7115831" y="38060"/>
                </a:lnTo>
                <a:close/>
              </a:path>
              <a:path w="17621250" h="3048000">
                <a:moveTo>
                  <a:pt x="7382556" y="38060"/>
                </a:moveTo>
                <a:lnTo>
                  <a:pt x="7153935" y="38060"/>
                </a:lnTo>
                <a:lnTo>
                  <a:pt x="7153935" y="0"/>
                </a:lnTo>
                <a:lnTo>
                  <a:pt x="7382556" y="0"/>
                </a:lnTo>
                <a:lnTo>
                  <a:pt x="7382556" y="38060"/>
                </a:lnTo>
                <a:close/>
              </a:path>
              <a:path w="17621250" h="3048000">
                <a:moveTo>
                  <a:pt x="7649281" y="38060"/>
                </a:moveTo>
                <a:lnTo>
                  <a:pt x="7420659" y="38060"/>
                </a:lnTo>
                <a:lnTo>
                  <a:pt x="7420659" y="0"/>
                </a:lnTo>
                <a:lnTo>
                  <a:pt x="7649281" y="0"/>
                </a:lnTo>
                <a:lnTo>
                  <a:pt x="7649281" y="38060"/>
                </a:lnTo>
                <a:close/>
              </a:path>
              <a:path w="17621250" h="3048000">
                <a:moveTo>
                  <a:pt x="7916005" y="38060"/>
                </a:moveTo>
                <a:lnTo>
                  <a:pt x="7687384" y="38060"/>
                </a:lnTo>
                <a:lnTo>
                  <a:pt x="7687384" y="0"/>
                </a:lnTo>
                <a:lnTo>
                  <a:pt x="7916005" y="0"/>
                </a:lnTo>
                <a:lnTo>
                  <a:pt x="7916005" y="38060"/>
                </a:lnTo>
                <a:close/>
              </a:path>
              <a:path w="17621250" h="3048000">
                <a:moveTo>
                  <a:pt x="8182730" y="38060"/>
                </a:moveTo>
                <a:lnTo>
                  <a:pt x="7954109" y="38060"/>
                </a:lnTo>
                <a:lnTo>
                  <a:pt x="7954109" y="0"/>
                </a:lnTo>
                <a:lnTo>
                  <a:pt x="8182730" y="0"/>
                </a:lnTo>
                <a:lnTo>
                  <a:pt x="8182730" y="38060"/>
                </a:lnTo>
                <a:close/>
              </a:path>
              <a:path w="17621250" h="3048000">
                <a:moveTo>
                  <a:pt x="8449455" y="38060"/>
                </a:moveTo>
                <a:lnTo>
                  <a:pt x="8220834" y="38060"/>
                </a:lnTo>
                <a:lnTo>
                  <a:pt x="8220834" y="0"/>
                </a:lnTo>
                <a:lnTo>
                  <a:pt x="8449455" y="0"/>
                </a:lnTo>
                <a:lnTo>
                  <a:pt x="8449455" y="38060"/>
                </a:lnTo>
                <a:close/>
              </a:path>
              <a:path w="17621250" h="3048000">
                <a:moveTo>
                  <a:pt x="8716180" y="38060"/>
                </a:moveTo>
                <a:lnTo>
                  <a:pt x="8487559" y="38060"/>
                </a:lnTo>
                <a:lnTo>
                  <a:pt x="8487559" y="0"/>
                </a:lnTo>
                <a:lnTo>
                  <a:pt x="8716180" y="0"/>
                </a:lnTo>
                <a:lnTo>
                  <a:pt x="8716180" y="38060"/>
                </a:lnTo>
                <a:close/>
              </a:path>
              <a:path w="17621250" h="3048000">
                <a:moveTo>
                  <a:pt x="8982905" y="38060"/>
                </a:moveTo>
                <a:lnTo>
                  <a:pt x="8754283" y="38060"/>
                </a:lnTo>
                <a:lnTo>
                  <a:pt x="8754283" y="0"/>
                </a:lnTo>
                <a:lnTo>
                  <a:pt x="8982905" y="0"/>
                </a:lnTo>
                <a:lnTo>
                  <a:pt x="8982905" y="38060"/>
                </a:lnTo>
                <a:close/>
              </a:path>
              <a:path w="17621250" h="3048000">
                <a:moveTo>
                  <a:pt x="9249629" y="38060"/>
                </a:moveTo>
                <a:lnTo>
                  <a:pt x="9021008" y="38060"/>
                </a:lnTo>
                <a:lnTo>
                  <a:pt x="9021008" y="0"/>
                </a:lnTo>
                <a:lnTo>
                  <a:pt x="9249629" y="0"/>
                </a:lnTo>
                <a:lnTo>
                  <a:pt x="9249629" y="38060"/>
                </a:lnTo>
                <a:close/>
              </a:path>
              <a:path w="17621250" h="3048000">
                <a:moveTo>
                  <a:pt x="9516353" y="38060"/>
                </a:moveTo>
                <a:lnTo>
                  <a:pt x="9287732" y="38060"/>
                </a:lnTo>
                <a:lnTo>
                  <a:pt x="9287732" y="0"/>
                </a:lnTo>
                <a:lnTo>
                  <a:pt x="9516353" y="0"/>
                </a:lnTo>
                <a:lnTo>
                  <a:pt x="9516353" y="38060"/>
                </a:lnTo>
                <a:close/>
              </a:path>
              <a:path w="17621250" h="3048000">
                <a:moveTo>
                  <a:pt x="9783079" y="38060"/>
                </a:moveTo>
                <a:lnTo>
                  <a:pt x="9554458" y="38060"/>
                </a:lnTo>
                <a:lnTo>
                  <a:pt x="9554458" y="0"/>
                </a:lnTo>
                <a:lnTo>
                  <a:pt x="9783079" y="0"/>
                </a:lnTo>
                <a:lnTo>
                  <a:pt x="9783079" y="38060"/>
                </a:lnTo>
                <a:close/>
              </a:path>
              <a:path w="17621250" h="3048000">
                <a:moveTo>
                  <a:pt x="10049804" y="38060"/>
                </a:moveTo>
                <a:lnTo>
                  <a:pt x="9821183" y="38060"/>
                </a:lnTo>
                <a:lnTo>
                  <a:pt x="9821183" y="0"/>
                </a:lnTo>
                <a:lnTo>
                  <a:pt x="10049804" y="0"/>
                </a:lnTo>
                <a:lnTo>
                  <a:pt x="10049804" y="38060"/>
                </a:lnTo>
                <a:close/>
              </a:path>
              <a:path w="17621250" h="3048000">
                <a:moveTo>
                  <a:pt x="10316529" y="38060"/>
                </a:moveTo>
                <a:lnTo>
                  <a:pt x="10087908" y="38060"/>
                </a:lnTo>
                <a:lnTo>
                  <a:pt x="10087908" y="0"/>
                </a:lnTo>
                <a:lnTo>
                  <a:pt x="10316529" y="0"/>
                </a:lnTo>
                <a:lnTo>
                  <a:pt x="10316529" y="38060"/>
                </a:lnTo>
                <a:close/>
              </a:path>
              <a:path w="17621250" h="3048000">
                <a:moveTo>
                  <a:pt x="10583254" y="38060"/>
                </a:moveTo>
                <a:lnTo>
                  <a:pt x="10354632" y="38060"/>
                </a:lnTo>
                <a:lnTo>
                  <a:pt x="10354632" y="0"/>
                </a:lnTo>
                <a:lnTo>
                  <a:pt x="10583254" y="0"/>
                </a:lnTo>
                <a:lnTo>
                  <a:pt x="10583254" y="38060"/>
                </a:lnTo>
                <a:close/>
              </a:path>
              <a:path w="17621250" h="3048000">
                <a:moveTo>
                  <a:pt x="10849978" y="38060"/>
                </a:moveTo>
                <a:lnTo>
                  <a:pt x="10621357" y="38060"/>
                </a:lnTo>
                <a:lnTo>
                  <a:pt x="10621357" y="0"/>
                </a:lnTo>
                <a:lnTo>
                  <a:pt x="10849978" y="0"/>
                </a:lnTo>
                <a:lnTo>
                  <a:pt x="10849978" y="38060"/>
                </a:lnTo>
                <a:close/>
              </a:path>
              <a:path w="17621250" h="3048000">
                <a:moveTo>
                  <a:pt x="11116703" y="38060"/>
                </a:moveTo>
                <a:lnTo>
                  <a:pt x="10888082" y="38060"/>
                </a:lnTo>
                <a:lnTo>
                  <a:pt x="10888082" y="0"/>
                </a:lnTo>
                <a:lnTo>
                  <a:pt x="11116703" y="0"/>
                </a:lnTo>
                <a:lnTo>
                  <a:pt x="11116703" y="38060"/>
                </a:lnTo>
                <a:close/>
              </a:path>
              <a:path w="17621250" h="3048000">
                <a:moveTo>
                  <a:pt x="11383428" y="38060"/>
                </a:moveTo>
                <a:lnTo>
                  <a:pt x="11154807" y="38060"/>
                </a:lnTo>
                <a:lnTo>
                  <a:pt x="11154807" y="0"/>
                </a:lnTo>
                <a:lnTo>
                  <a:pt x="11383428" y="0"/>
                </a:lnTo>
                <a:lnTo>
                  <a:pt x="11383428" y="38060"/>
                </a:lnTo>
                <a:close/>
              </a:path>
              <a:path w="17621250" h="3048000">
                <a:moveTo>
                  <a:pt x="11650153" y="38060"/>
                </a:moveTo>
                <a:lnTo>
                  <a:pt x="11421532" y="38060"/>
                </a:lnTo>
                <a:lnTo>
                  <a:pt x="11421532" y="0"/>
                </a:lnTo>
                <a:lnTo>
                  <a:pt x="11650153" y="0"/>
                </a:lnTo>
                <a:lnTo>
                  <a:pt x="11650153" y="38060"/>
                </a:lnTo>
                <a:close/>
              </a:path>
              <a:path w="17621250" h="3048000">
                <a:moveTo>
                  <a:pt x="11916878" y="38060"/>
                </a:moveTo>
                <a:lnTo>
                  <a:pt x="11688256" y="38060"/>
                </a:lnTo>
                <a:lnTo>
                  <a:pt x="11688256" y="0"/>
                </a:lnTo>
                <a:lnTo>
                  <a:pt x="11916878" y="0"/>
                </a:lnTo>
                <a:lnTo>
                  <a:pt x="11916878" y="38060"/>
                </a:lnTo>
                <a:close/>
              </a:path>
              <a:path w="17621250" h="3048000">
                <a:moveTo>
                  <a:pt x="12183602" y="38060"/>
                </a:moveTo>
                <a:lnTo>
                  <a:pt x="11954981" y="38060"/>
                </a:lnTo>
                <a:lnTo>
                  <a:pt x="11954981" y="0"/>
                </a:lnTo>
                <a:lnTo>
                  <a:pt x="12183602" y="0"/>
                </a:lnTo>
                <a:lnTo>
                  <a:pt x="12183602" y="38060"/>
                </a:lnTo>
                <a:close/>
              </a:path>
              <a:path w="17621250" h="3048000">
                <a:moveTo>
                  <a:pt x="12450327" y="38060"/>
                </a:moveTo>
                <a:lnTo>
                  <a:pt x="12221706" y="38060"/>
                </a:lnTo>
                <a:lnTo>
                  <a:pt x="12221706" y="0"/>
                </a:lnTo>
                <a:lnTo>
                  <a:pt x="12450327" y="0"/>
                </a:lnTo>
                <a:lnTo>
                  <a:pt x="12450327" y="38060"/>
                </a:lnTo>
                <a:close/>
              </a:path>
              <a:path w="17621250" h="3048000">
                <a:moveTo>
                  <a:pt x="12717052" y="38060"/>
                </a:moveTo>
                <a:lnTo>
                  <a:pt x="12488431" y="38060"/>
                </a:lnTo>
                <a:lnTo>
                  <a:pt x="12488431" y="0"/>
                </a:lnTo>
                <a:lnTo>
                  <a:pt x="12717052" y="0"/>
                </a:lnTo>
                <a:lnTo>
                  <a:pt x="12717052" y="38060"/>
                </a:lnTo>
                <a:close/>
              </a:path>
              <a:path w="17621250" h="3048000">
                <a:moveTo>
                  <a:pt x="12983777" y="38060"/>
                </a:moveTo>
                <a:lnTo>
                  <a:pt x="12755155" y="38060"/>
                </a:lnTo>
                <a:lnTo>
                  <a:pt x="12755155" y="0"/>
                </a:lnTo>
                <a:lnTo>
                  <a:pt x="12983777" y="0"/>
                </a:lnTo>
                <a:lnTo>
                  <a:pt x="12983777" y="38060"/>
                </a:lnTo>
                <a:close/>
              </a:path>
              <a:path w="17621250" h="3048000">
                <a:moveTo>
                  <a:pt x="13250501" y="38060"/>
                </a:moveTo>
                <a:lnTo>
                  <a:pt x="13021880" y="38060"/>
                </a:lnTo>
                <a:lnTo>
                  <a:pt x="13021880" y="0"/>
                </a:lnTo>
                <a:lnTo>
                  <a:pt x="13250501" y="0"/>
                </a:lnTo>
                <a:lnTo>
                  <a:pt x="13250501" y="38060"/>
                </a:lnTo>
                <a:close/>
              </a:path>
              <a:path w="17621250" h="3048000">
                <a:moveTo>
                  <a:pt x="13517226" y="38060"/>
                </a:moveTo>
                <a:lnTo>
                  <a:pt x="13288605" y="38060"/>
                </a:lnTo>
                <a:lnTo>
                  <a:pt x="13288605" y="0"/>
                </a:lnTo>
                <a:lnTo>
                  <a:pt x="13517226" y="0"/>
                </a:lnTo>
                <a:lnTo>
                  <a:pt x="13517226" y="38060"/>
                </a:lnTo>
                <a:close/>
              </a:path>
              <a:path w="17621250" h="3048000">
                <a:moveTo>
                  <a:pt x="13783951" y="38060"/>
                </a:moveTo>
                <a:lnTo>
                  <a:pt x="13555330" y="38060"/>
                </a:lnTo>
                <a:lnTo>
                  <a:pt x="13555330" y="0"/>
                </a:lnTo>
                <a:lnTo>
                  <a:pt x="13783951" y="0"/>
                </a:lnTo>
                <a:lnTo>
                  <a:pt x="13783951" y="38060"/>
                </a:lnTo>
                <a:close/>
              </a:path>
              <a:path w="17621250" h="3048000">
                <a:moveTo>
                  <a:pt x="14050676" y="38060"/>
                </a:moveTo>
                <a:lnTo>
                  <a:pt x="13822054" y="38060"/>
                </a:lnTo>
                <a:lnTo>
                  <a:pt x="13822054" y="0"/>
                </a:lnTo>
                <a:lnTo>
                  <a:pt x="14050676" y="0"/>
                </a:lnTo>
                <a:lnTo>
                  <a:pt x="14050676" y="38060"/>
                </a:lnTo>
                <a:close/>
              </a:path>
              <a:path w="17621250" h="3048000">
                <a:moveTo>
                  <a:pt x="14317400" y="38060"/>
                </a:moveTo>
                <a:lnTo>
                  <a:pt x="14088779" y="38060"/>
                </a:lnTo>
                <a:lnTo>
                  <a:pt x="14088779" y="0"/>
                </a:lnTo>
                <a:lnTo>
                  <a:pt x="14317400" y="0"/>
                </a:lnTo>
                <a:lnTo>
                  <a:pt x="14317400" y="38060"/>
                </a:lnTo>
                <a:close/>
              </a:path>
              <a:path w="17621250" h="3048000">
                <a:moveTo>
                  <a:pt x="14584125" y="38060"/>
                </a:moveTo>
                <a:lnTo>
                  <a:pt x="14355504" y="38060"/>
                </a:lnTo>
                <a:lnTo>
                  <a:pt x="14355504" y="0"/>
                </a:lnTo>
                <a:lnTo>
                  <a:pt x="14584125" y="0"/>
                </a:lnTo>
                <a:lnTo>
                  <a:pt x="14584125" y="38060"/>
                </a:lnTo>
                <a:close/>
              </a:path>
              <a:path w="17621250" h="3048000">
                <a:moveTo>
                  <a:pt x="14850850" y="38060"/>
                </a:moveTo>
                <a:lnTo>
                  <a:pt x="14622229" y="38060"/>
                </a:lnTo>
                <a:lnTo>
                  <a:pt x="14622229" y="0"/>
                </a:lnTo>
                <a:lnTo>
                  <a:pt x="14850850" y="0"/>
                </a:lnTo>
                <a:lnTo>
                  <a:pt x="14850850" y="38060"/>
                </a:lnTo>
                <a:close/>
              </a:path>
              <a:path w="17621250" h="3048000">
                <a:moveTo>
                  <a:pt x="15117575" y="38060"/>
                </a:moveTo>
                <a:lnTo>
                  <a:pt x="14888954" y="38060"/>
                </a:lnTo>
                <a:lnTo>
                  <a:pt x="14888954" y="0"/>
                </a:lnTo>
                <a:lnTo>
                  <a:pt x="15117575" y="0"/>
                </a:lnTo>
                <a:lnTo>
                  <a:pt x="15117575" y="38060"/>
                </a:lnTo>
                <a:close/>
              </a:path>
              <a:path w="17621250" h="3048000">
                <a:moveTo>
                  <a:pt x="15384300" y="38060"/>
                </a:moveTo>
                <a:lnTo>
                  <a:pt x="15155678" y="38060"/>
                </a:lnTo>
                <a:lnTo>
                  <a:pt x="15155678" y="0"/>
                </a:lnTo>
                <a:lnTo>
                  <a:pt x="15384300" y="0"/>
                </a:lnTo>
                <a:lnTo>
                  <a:pt x="15384300" y="38060"/>
                </a:lnTo>
                <a:close/>
              </a:path>
              <a:path w="17621250" h="3048000">
                <a:moveTo>
                  <a:pt x="15651024" y="38060"/>
                </a:moveTo>
                <a:lnTo>
                  <a:pt x="15422403" y="38060"/>
                </a:lnTo>
                <a:lnTo>
                  <a:pt x="15422403" y="0"/>
                </a:lnTo>
                <a:lnTo>
                  <a:pt x="15651024" y="0"/>
                </a:lnTo>
                <a:lnTo>
                  <a:pt x="15651024" y="38060"/>
                </a:lnTo>
                <a:close/>
              </a:path>
              <a:path w="17621250" h="3048000">
                <a:moveTo>
                  <a:pt x="15917749" y="38060"/>
                </a:moveTo>
                <a:lnTo>
                  <a:pt x="15689128" y="38060"/>
                </a:lnTo>
                <a:lnTo>
                  <a:pt x="15689128" y="0"/>
                </a:lnTo>
                <a:lnTo>
                  <a:pt x="15917749" y="0"/>
                </a:lnTo>
                <a:lnTo>
                  <a:pt x="15917749" y="38060"/>
                </a:lnTo>
                <a:close/>
              </a:path>
              <a:path w="17621250" h="3048000">
                <a:moveTo>
                  <a:pt x="16184474" y="38060"/>
                </a:moveTo>
                <a:lnTo>
                  <a:pt x="15955853" y="38060"/>
                </a:lnTo>
                <a:lnTo>
                  <a:pt x="15955853" y="0"/>
                </a:lnTo>
                <a:lnTo>
                  <a:pt x="16184474" y="0"/>
                </a:lnTo>
                <a:lnTo>
                  <a:pt x="16184474" y="38060"/>
                </a:lnTo>
                <a:close/>
              </a:path>
              <a:path w="17621250" h="3048000">
                <a:moveTo>
                  <a:pt x="16451198" y="38060"/>
                </a:moveTo>
                <a:lnTo>
                  <a:pt x="16222577" y="38060"/>
                </a:lnTo>
                <a:lnTo>
                  <a:pt x="16222577" y="0"/>
                </a:lnTo>
                <a:lnTo>
                  <a:pt x="16451198" y="0"/>
                </a:lnTo>
                <a:lnTo>
                  <a:pt x="16451198" y="38060"/>
                </a:lnTo>
                <a:close/>
              </a:path>
              <a:path w="17621250" h="3048000">
                <a:moveTo>
                  <a:pt x="16717923" y="38060"/>
                </a:moveTo>
                <a:lnTo>
                  <a:pt x="16489302" y="38060"/>
                </a:lnTo>
                <a:lnTo>
                  <a:pt x="16489302" y="0"/>
                </a:lnTo>
                <a:lnTo>
                  <a:pt x="16717923" y="0"/>
                </a:lnTo>
                <a:lnTo>
                  <a:pt x="16717923" y="38060"/>
                </a:lnTo>
                <a:close/>
              </a:path>
              <a:path w="17621250" h="3048000">
                <a:moveTo>
                  <a:pt x="16984648" y="38060"/>
                </a:moveTo>
                <a:lnTo>
                  <a:pt x="16756027" y="38060"/>
                </a:lnTo>
                <a:lnTo>
                  <a:pt x="16756027" y="0"/>
                </a:lnTo>
                <a:lnTo>
                  <a:pt x="16984648" y="0"/>
                </a:lnTo>
                <a:lnTo>
                  <a:pt x="16984648" y="38060"/>
                </a:lnTo>
                <a:close/>
              </a:path>
              <a:path w="17621250" h="3048000">
                <a:moveTo>
                  <a:pt x="17241469" y="50794"/>
                </a:moveTo>
                <a:lnTo>
                  <a:pt x="17215241" y="45223"/>
                </a:lnTo>
                <a:lnTo>
                  <a:pt x="17188818" y="41244"/>
                </a:lnTo>
                <a:lnTo>
                  <a:pt x="17162200" y="38856"/>
                </a:lnTo>
                <a:lnTo>
                  <a:pt x="17135388" y="38060"/>
                </a:lnTo>
                <a:lnTo>
                  <a:pt x="17022751" y="38060"/>
                </a:lnTo>
                <a:lnTo>
                  <a:pt x="17022751" y="0"/>
                </a:lnTo>
                <a:lnTo>
                  <a:pt x="17135386" y="0"/>
                </a:lnTo>
                <a:lnTo>
                  <a:pt x="17183403" y="2374"/>
                </a:lnTo>
                <a:lnTo>
                  <a:pt x="17230606" y="9410"/>
                </a:lnTo>
                <a:lnTo>
                  <a:pt x="17250364" y="14370"/>
                </a:lnTo>
                <a:lnTo>
                  <a:pt x="17241469" y="50794"/>
                </a:lnTo>
                <a:close/>
              </a:path>
              <a:path w="17621250" h="3048000">
                <a:moveTo>
                  <a:pt x="17453178" y="170259"/>
                </a:moveTo>
                <a:lnTo>
                  <a:pt x="17412653" y="134017"/>
                </a:lnTo>
                <a:lnTo>
                  <a:pt x="17370100" y="104242"/>
                </a:lnTo>
                <a:lnTo>
                  <a:pt x="17324309" y="79720"/>
                </a:lnTo>
                <a:lnTo>
                  <a:pt x="17275280" y="60451"/>
                </a:lnTo>
                <a:lnTo>
                  <a:pt x="17287056" y="24689"/>
                </a:lnTo>
                <a:lnTo>
                  <a:pt x="17364151" y="57168"/>
                </a:lnTo>
                <a:lnTo>
                  <a:pt x="17404916" y="81531"/>
                </a:lnTo>
                <a:lnTo>
                  <a:pt x="17443275" y="109897"/>
                </a:lnTo>
                <a:lnTo>
                  <a:pt x="17478909" y="142133"/>
                </a:lnTo>
                <a:lnTo>
                  <a:pt x="17480106" y="143453"/>
                </a:lnTo>
                <a:lnTo>
                  <a:pt x="17453178" y="170259"/>
                </a:lnTo>
                <a:close/>
              </a:path>
              <a:path w="17621250" h="3048000">
                <a:moveTo>
                  <a:pt x="17571114" y="382473"/>
                </a:moveTo>
                <a:lnTo>
                  <a:pt x="17555971" y="331670"/>
                </a:lnTo>
                <a:lnTo>
                  <a:pt x="17535237" y="283690"/>
                </a:lnTo>
                <a:lnTo>
                  <a:pt x="17508912" y="238532"/>
                </a:lnTo>
                <a:lnTo>
                  <a:pt x="17476996" y="196197"/>
                </a:lnTo>
                <a:lnTo>
                  <a:pt x="17505815" y="171808"/>
                </a:lnTo>
                <a:lnTo>
                  <a:pt x="17539579" y="216043"/>
                </a:lnTo>
                <a:lnTo>
                  <a:pt x="17563969" y="256762"/>
                </a:lnTo>
                <a:lnTo>
                  <a:pt x="17584221" y="299567"/>
                </a:lnTo>
                <a:lnTo>
                  <a:pt x="17600203" y="344138"/>
                </a:lnTo>
                <a:lnTo>
                  <a:pt x="17607677" y="373846"/>
                </a:lnTo>
                <a:lnTo>
                  <a:pt x="17571114" y="382473"/>
                </a:lnTo>
                <a:close/>
              </a:path>
              <a:path w="17621250" h="3048000">
                <a:moveTo>
                  <a:pt x="17621202" y="639364"/>
                </a:moveTo>
                <a:lnTo>
                  <a:pt x="17583101" y="639364"/>
                </a:lnTo>
                <a:lnTo>
                  <a:pt x="17583101" y="485273"/>
                </a:lnTo>
                <a:lnTo>
                  <a:pt x="17582772" y="468090"/>
                </a:lnTo>
                <a:lnTo>
                  <a:pt x="17581785" y="450963"/>
                </a:lnTo>
                <a:lnTo>
                  <a:pt x="17580140" y="433893"/>
                </a:lnTo>
                <a:lnTo>
                  <a:pt x="17577837" y="416878"/>
                </a:lnTo>
                <a:lnTo>
                  <a:pt x="17614916" y="411146"/>
                </a:lnTo>
                <a:lnTo>
                  <a:pt x="17618825" y="437310"/>
                </a:lnTo>
                <a:lnTo>
                  <a:pt x="17621202" y="485273"/>
                </a:lnTo>
                <a:lnTo>
                  <a:pt x="17621202" y="639364"/>
                </a:lnTo>
                <a:close/>
              </a:path>
              <a:path w="17621250" h="3048000">
                <a:moveTo>
                  <a:pt x="17621202" y="905790"/>
                </a:moveTo>
                <a:lnTo>
                  <a:pt x="17583101" y="905790"/>
                </a:lnTo>
                <a:lnTo>
                  <a:pt x="17583101" y="677425"/>
                </a:lnTo>
                <a:lnTo>
                  <a:pt x="17621202" y="677425"/>
                </a:lnTo>
                <a:lnTo>
                  <a:pt x="17621202" y="905790"/>
                </a:lnTo>
                <a:close/>
              </a:path>
              <a:path w="17621250" h="3048000">
                <a:moveTo>
                  <a:pt x="17621202" y="1172217"/>
                </a:moveTo>
                <a:lnTo>
                  <a:pt x="17583101" y="1172217"/>
                </a:lnTo>
                <a:lnTo>
                  <a:pt x="17583101" y="943851"/>
                </a:lnTo>
                <a:lnTo>
                  <a:pt x="17621202" y="943851"/>
                </a:lnTo>
                <a:lnTo>
                  <a:pt x="17621202" y="1172217"/>
                </a:lnTo>
                <a:close/>
              </a:path>
              <a:path w="17621250" h="3048000">
                <a:moveTo>
                  <a:pt x="17621202" y="1438644"/>
                </a:moveTo>
                <a:lnTo>
                  <a:pt x="17583101" y="1438644"/>
                </a:lnTo>
                <a:lnTo>
                  <a:pt x="17583101" y="1210278"/>
                </a:lnTo>
                <a:lnTo>
                  <a:pt x="17621202" y="1210278"/>
                </a:lnTo>
                <a:lnTo>
                  <a:pt x="17621202" y="1438644"/>
                </a:lnTo>
                <a:close/>
              </a:path>
              <a:path w="17621250" h="3048000">
                <a:moveTo>
                  <a:pt x="17621202" y="1705070"/>
                </a:moveTo>
                <a:lnTo>
                  <a:pt x="17583101" y="1705070"/>
                </a:lnTo>
                <a:lnTo>
                  <a:pt x="17583101" y="1476705"/>
                </a:lnTo>
                <a:lnTo>
                  <a:pt x="17621202" y="1476705"/>
                </a:lnTo>
                <a:lnTo>
                  <a:pt x="17621202" y="1705070"/>
                </a:lnTo>
                <a:close/>
              </a:path>
              <a:path w="17621250" h="3048000">
                <a:moveTo>
                  <a:pt x="17621202" y="1971497"/>
                </a:moveTo>
                <a:lnTo>
                  <a:pt x="17583101" y="1971497"/>
                </a:lnTo>
                <a:lnTo>
                  <a:pt x="17583101" y="1743131"/>
                </a:lnTo>
                <a:lnTo>
                  <a:pt x="17621202" y="1743131"/>
                </a:lnTo>
                <a:lnTo>
                  <a:pt x="17621202" y="1971497"/>
                </a:lnTo>
                <a:close/>
              </a:path>
              <a:path w="17621250" h="3048000">
                <a:moveTo>
                  <a:pt x="17621202" y="2237924"/>
                </a:moveTo>
                <a:lnTo>
                  <a:pt x="17583101" y="2237924"/>
                </a:lnTo>
                <a:lnTo>
                  <a:pt x="17583101" y="2009558"/>
                </a:lnTo>
                <a:lnTo>
                  <a:pt x="17621202" y="2009558"/>
                </a:lnTo>
                <a:lnTo>
                  <a:pt x="17621202" y="2237924"/>
                </a:lnTo>
                <a:close/>
              </a:path>
              <a:path w="17621250" h="3048000">
                <a:moveTo>
                  <a:pt x="17621202" y="2504351"/>
                </a:moveTo>
                <a:lnTo>
                  <a:pt x="17583101" y="2504351"/>
                </a:lnTo>
                <a:lnTo>
                  <a:pt x="17583101" y="2275985"/>
                </a:lnTo>
                <a:lnTo>
                  <a:pt x="17621202" y="2275985"/>
                </a:lnTo>
                <a:lnTo>
                  <a:pt x="17621202" y="2504351"/>
                </a:lnTo>
                <a:close/>
              </a:path>
              <a:path w="17621250" h="3048000">
                <a:moveTo>
                  <a:pt x="17576611" y="2764516"/>
                </a:moveTo>
                <a:lnTo>
                  <a:pt x="17542462" y="2748899"/>
                </a:lnTo>
                <a:lnTo>
                  <a:pt x="17560242" y="2704014"/>
                </a:lnTo>
                <a:lnTo>
                  <a:pt x="17572942" y="2658024"/>
                </a:lnTo>
                <a:lnTo>
                  <a:pt x="17580562" y="2610928"/>
                </a:lnTo>
                <a:lnTo>
                  <a:pt x="17583101" y="2562726"/>
                </a:lnTo>
                <a:lnTo>
                  <a:pt x="17583101" y="2542412"/>
                </a:lnTo>
                <a:lnTo>
                  <a:pt x="17621202" y="2542412"/>
                </a:lnTo>
                <a:lnTo>
                  <a:pt x="17618825" y="2610689"/>
                </a:lnTo>
                <a:lnTo>
                  <a:pt x="17611781" y="2657840"/>
                </a:lnTo>
                <a:lnTo>
                  <a:pt x="17600203" y="2703860"/>
                </a:lnTo>
                <a:lnTo>
                  <a:pt x="17584221" y="2748432"/>
                </a:lnTo>
                <a:lnTo>
                  <a:pt x="17576611" y="2764516"/>
                </a:lnTo>
                <a:close/>
              </a:path>
              <a:path w="17621250" h="3048000">
                <a:moveTo>
                  <a:pt x="17406219" y="2965504"/>
                </a:moveTo>
                <a:lnTo>
                  <a:pt x="17385018" y="2933973"/>
                </a:lnTo>
                <a:lnTo>
                  <a:pt x="17402758" y="2921440"/>
                </a:lnTo>
                <a:lnTo>
                  <a:pt x="17419830" y="2908092"/>
                </a:lnTo>
                <a:lnTo>
                  <a:pt x="17451969" y="2878952"/>
                </a:lnTo>
                <a:lnTo>
                  <a:pt x="17492734" y="2832183"/>
                </a:lnTo>
                <a:lnTo>
                  <a:pt x="17526594" y="2780212"/>
                </a:lnTo>
                <a:lnTo>
                  <a:pt x="17559587" y="2798552"/>
                </a:lnTo>
                <a:lnTo>
                  <a:pt x="17539579" y="2831955"/>
                </a:lnTo>
                <a:lnTo>
                  <a:pt x="17511181" y="2870271"/>
                </a:lnTo>
                <a:lnTo>
                  <a:pt x="17478909" y="2905865"/>
                </a:lnTo>
                <a:lnTo>
                  <a:pt x="17443275" y="2938102"/>
                </a:lnTo>
                <a:lnTo>
                  <a:pt x="17406219" y="2965504"/>
                </a:lnTo>
                <a:close/>
              </a:path>
              <a:path w="17621250" h="3048000">
                <a:moveTo>
                  <a:pt x="17155677" y="3046996"/>
                </a:moveTo>
                <a:lnTo>
                  <a:pt x="17154110" y="3009547"/>
                </a:lnTo>
                <a:lnTo>
                  <a:pt x="17206912" y="3004296"/>
                </a:lnTo>
                <a:lnTo>
                  <a:pt x="17258003" y="2993023"/>
                </a:lnTo>
                <a:lnTo>
                  <a:pt x="17307380" y="2975729"/>
                </a:lnTo>
                <a:lnTo>
                  <a:pt x="17355046" y="2952415"/>
                </a:lnTo>
                <a:lnTo>
                  <a:pt x="17373537" y="2985221"/>
                </a:lnTo>
                <a:lnTo>
                  <a:pt x="17321299" y="3011060"/>
                </a:lnTo>
                <a:lnTo>
                  <a:pt x="17276678" y="3027023"/>
                </a:lnTo>
                <a:lnTo>
                  <a:pt x="17230606" y="3038589"/>
                </a:lnTo>
                <a:lnTo>
                  <a:pt x="17183403" y="3045625"/>
                </a:lnTo>
                <a:lnTo>
                  <a:pt x="17155677" y="3046996"/>
                </a:lnTo>
                <a:close/>
              </a:path>
              <a:path w="17621250" h="3048000">
                <a:moveTo>
                  <a:pt x="17117445" y="3047999"/>
                </a:moveTo>
                <a:lnTo>
                  <a:pt x="16888824" y="3047999"/>
                </a:lnTo>
                <a:lnTo>
                  <a:pt x="16888824" y="3009938"/>
                </a:lnTo>
                <a:lnTo>
                  <a:pt x="17117445" y="3009938"/>
                </a:lnTo>
                <a:lnTo>
                  <a:pt x="17117445" y="3047999"/>
                </a:lnTo>
                <a:close/>
              </a:path>
              <a:path w="17621250" h="3048000">
                <a:moveTo>
                  <a:pt x="16850721" y="3047999"/>
                </a:moveTo>
                <a:lnTo>
                  <a:pt x="16622099" y="3047999"/>
                </a:lnTo>
                <a:lnTo>
                  <a:pt x="16622099" y="3009938"/>
                </a:lnTo>
                <a:lnTo>
                  <a:pt x="16850721" y="3009938"/>
                </a:lnTo>
                <a:lnTo>
                  <a:pt x="16850721" y="3047999"/>
                </a:lnTo>
                <a:close/>
              </a:path>
              <a:path w="17621250" h="3048000">
                <a:moveTo>
                  <a:pt x="16583996" y="3047999"/>
                </a:moveTo>
                <a:lnTo>
                  <a:pt x="16355375" y="3047999"/>
                </a:lnTo>
                <a:lnTo>
                  <a:pt x="16355375" y="3009938"/>
                </a:lnTo>
                <a:lnTo>
                  <a:pt x="16583996" y="3009938"/>
                </a:lnTo>
                <a:lnTo>
                  <a:pt x="16583996" y="3047999"/>
                </a:lnTo>
                <a:close/>
              </a:path>
              <a:path w="17621250" h="3048000">
                <a:moveTo>
                  <a:pt x="16317271" y="3047999"/>
                </a:moveTo>
                <a:lnTo>
                  <a:pt x="16088650" y="3047999"/>
                </a:lnTo>
                <a:lnTo>
                  <a:pt x="16088650" y="3009938"/>
                </a:lnTo>
                <a:lnTo>
                  <a:pt x="16317271" y="3009938"/>
                </a:lnTo>
                <a:lnTo>
                  <a:pt x="16317271" y="3047999"/>
                </a:lnTo>
                <a:close/>
              </a:path>
              <a:path w="17621250" h="3048000">
                <a:moveTo>
                  <a:pt x="16050546" y="3047999"/>
                </a:moveTo>
                <a:lnTo>
                  <a:pt x="15821925" y="3047999"/>
                </a:lnTo>
                <a:lnTo>
                  <a:pt x="15821925" y="3009938"/>
                </a:lnTo>
                <a:lnTo>
                  <a:pt x="16050546" y="3009938"/>
                </a:lnTo>
                <a:lnTo>
                  <a:pt x="16050546" y="3047999"/>
                </a:lnTo>
                <a:close/>
              </a:path>
              <a:path w="17621250" h="3048000">
                <a:moveTo>
                  <a:pt x="15783822" y="3047999"/>
                </a:moveTo>
                <a:lnTo>
                  <a:pt x="15555200" y="3047999"/>
                </a:lnTo>
                <a:lnTo>
                  <a:pt x="15555200" y="3009938"/>
                </a:lnTo>
                <a:lnTo>
                  <a:pt x="15783822" y="3009938"/>
                </a:lnTo>
                <a:lnTo>
                  <a:pt x="15783822" y="3047999"/>
                </a:lnTo>
                <a:close/>
              </a:path>
              <a:path w="17621250" h="3048000">
                <a:moveTo>
                  <a:pt x="15517097" y="3047999"/>
                </a:moveTo>
                <a:lnTo>
                  <a:pt x="15288476" y="3047999"/>
                </a:lnTo>
                <a:lnTo>
                  <a:pt x="15288476" y="3009938"/>
                </a:lnTo>
                <a:lnTo>
                  <a:pt x="15517097" y="3009938"/>
                </a:lnTo>
                <a:lnTo>
                  <a:pt x="15517097" y="3047999"/>
                </a:lnTo>
                <a:close/>
              </a:path>
              <a:path w="17621250" h="3048000">
                <a:moveTo>
                  <a:pt x="15250372" y="3047999"/>
                </a:moveTo>
                <a:lnTo>
                  <a:pt x="15021751" y="3047999"/>
                </a:lnTo>
                <a:lnTo>
                  <a:pt x="15021751" y="3009938"/>
                </a:lnTo>
                <a:lnTo>
                  <a:pt x="15250372" y="3009938"/>
                </a:lnTo>
                <a:lnTo>
                  <a:pt x="15250372" y="3047999"/>
                </a:lnTo>
                <a:close/>
              </a:path>
              <a:path w="17621250" h="3048000">
                <a:moveTo>
                  <a:pt x="14983647" y="3047999"/>
                </a:moveTo>
                <a:lnTo>
                  <a:pt x="14755026" y="3047999"/>
                </a:lnTo>
                <a:lnTo>
                  <a:pt x="14755026" y="3009938"/>
                </a:lnTo>
                <a:lnTo>
                  <a:pt x="14983647" y="3009938"/>
                </a:lnTo>
                <a:lnTo>
                  <a:pt x="14983647" y="3047999"/>
                </a:lnTo>
                <a:close/>
              </a:path>
              <a:path w="17621250" h="3048000">
                <a:moveTo>
                  <a:pt x="14716923" y="3047999"/>
                </a:moveTo>
                <a:lnTo>
                  <a:pt x="14488301" y="3047999"/>
                </a:lnTo>
                <a:lnTo>
                  <a:pt x="14488301" y="3009938"/>
                </a:lnTo>
                <a:lnTo>
                  <a:pt x="14716923" y="3009938"/>
                </a:lnTo>
                <a:lnTo>
                  <a:pt x="14716923" y="3047999"/>
                </a:lnTo>
                <a:close/>
              </a:path>
              <a:path w="17621250" h="3048000">
                <a:moveTo>
                  <a:pt x="14450198" y="3047999"/>
                </a:moveTo>
                <a:lnTo>
                  <a:pt x="14221577" y="3047999"/>
                </a:lnTo>
                <a:lnTo>
                  <a:pt x="14221577" y="3009938"/>
                </a:lnTo>
                <a:lnTo>
                  <a:pt x="14450198" y="3009938"/>
                </a:lnTo>
                <a:lnTo>
                  <a:pt x="14450198" y="3047999"/>
                </a:lnTo>
                <a:close/>
              </a:path>
              <a:path w="17621250" h="3048000">
                <a:moveTo>
                  <a:pt x="14183473" y="3047999"/>
                </a:moveTo>
                <a:lnTo>
                  <a:pt x="13954852" y="3047999"/>
                </a:lnTo>
                <a:lnTo>
                  <a:pt x="13954852" y="3009938"/>
                </a:lnTo>
                <a:lnTo>
                  <a:pt x="14183473" y="3009938"/>
                </a:lnTo>
                <a:lnTo>
                  <a:pt x="14183473" y="3047999"/>
                </a:lnTo>
                <a:close/>
              </a:path>
              <a:path w="17621250" h="3048000">
                <a:moveTo>
                  <a:pt x="13916748" y="3047999"/>
                </a:moveTo>
                <a:lnTo>
                  <a:pt x="13688127" y="3047999"/>
                </a:lnTo>
                <a:lnTo>
                  <a:pt x="13688127" y="3009938"/>
                </a:lnTo>
                <a:lnTo>
                  <a:pt x="13916748" y="3009938"/>
                </a:lnTo>
                <a:lnTo>
                  <a:pt x="13916748" y="3047999"/>
                </a:lnTo>
                <a:close/>
              </a:path>
              <a:path w="17621250" h="3048000">
                <a:moveTo>
                  <a:pt x="13650023" y="3047999"/>
                </a:moveTo>
                <a:lnTo>
                  <a:pt x="13421402" y="3047999"/>
                </a:lnTo>
                <a:lnTo>
                  <a:pt x="13421402" y="3009938"/>
                </a:lnTo>
                <a:lnTo>
                  <a:pt x="13650023" y="3009938"/>
                </a:lnTo>
                <a:lnTo>
                  <a:pt x="13650023" y="3047999"/>
                </a:lnTo>
                <a:close/>
              </a:path>
              <a:path w="17621250" h="3048000">
                <a:moveTo>
                  <a:pt x="13383299" y="3047999"/>
                </a:moveTo>
                <a:lnTo>
                  <a:pt x="13154677" y="3047999"/>
                </a:lnTo>
                <a:lnTo>
                  <a:pt x="13154677" y="3009938"/>
                </a:lnTo>
                <a:lnTo>
                  <a:pt x="13383299" y="3009938"/>
                </a:lnTo>
                <a:lnTo>
                  <a:pt x="13383299" y="3047999"/>
                </a:lnTo>
                <a:close/>
              </a:path>
              <a:path w="17621250" h="3048000">
                <a:moveTo>
                  <a:pt x="13116574" y="3047999"/>
                </a:moveTo>
                <a:lnTo>
                  <a:pt x="12887953" y="3047999"/>
                </a:lnTo>
                <a:lnTo>
                  <a:pt x="12887953" y="3009938"/>
                </a:lnTo>
                <a:lnTo>
                  <a:pt x="13116574" y="3009938"/>
                </a:lnTo>
                <a:lnTo>
                  <a:pt x="13116574" y="3047999"/>
                </a:lnTo>
                <a:close/>
              </a:path>
              <a:path w="17621250" h="3048000">
                <a:moveTo>
                  <a:pt x="12849849" y="3047999"/>
                </a:moveTo>
                <a:lnTo>
                  <a:pt x="12621228" y="3047999"/>
                </a:lnTo>
                <a:lnTo>
                  <a:pt x="12621228" y="3009938"/>
                </a:lnTo>
                <a:lnTo>
                  <a:pt x="12849849" y="3009938"/>
                </a:lnTo>
                <a:lnTo>
                  <a:pt x="12849849" y="3047999"/>
                </a:lnTo>
                <a:close/>
              </a:path>
              <a:path w="17621250" h="3048000">
                <a:moveTo>
                  <a:pt x="12583124" y="3047999"/>
                </a:moveTo>
                <a:lnTo>
                  <a:pt x="12354503" y="3047999"/>
                </a:lnTo>
                <a:lnTo>
                  <a:pt x="12354503" y="3009938"/>
                </a:lnTo>
                <a:lnTo>
                  <a:pt x="12583124" y="3009938"/>
                </a:lnTo>
                <a:lnTo>
                  <a:pt x="12583124" y="3047999"/>
                </a:lnTo>
                <a:close/>
              </a:path>
              <a:path w="17621250" h="3048000">
                <a:moveTo>
                  <a:pt x="12316400" y="3047999"/>
                </a:moveTo>
                <a:lnTo>
                  <a:pt x="12087778" y="3047999"/>
                </a:lnTo>
                <a:lnTo>
                  <a:pt x="12087778" y="3009938"/>
                </a:lnTo>
                <a:lnTo>
                  <a:pt x="12316400" y="3009938"/>
                </a:lnTo>
                <a:lnTo>
                  <a:pt x="12316400" y="3047999"/>
                </a:lnTo>
                <a:close/>
              </a:path>
              <a:path w="17621250" h="3048000">
                <a:moveTo>
                  <a:pt x="12049675" y="3047999"/>
                </a:moveTo>
                <a:lnTo>
                  <a:pt x="11821054" y="3047999"/>
                </a:lnTo>
                <a:lnTo>
                  <a:pt x="11821054" y="3009938"/>
                </a:lnTo>
                <a:lnTo>
                  <a:pt x="12049675" y="3009938"/>
                </a:lnTo>
                <a:lnTo>
                  <a:pt x="12049675" y="3047999"/>
                </a:lnTo>
                <a:close/>
              </a:path>
              <a:path w="17621250" h="3048000">
                <a:moveTo>
                  <a:pt x="11782950" y="3047999"/>
                </a:moveTo>
                <a:lnTo>
                  <a:pt x="11554329" y="3047999"/>
                </a:lnTo>
                <a:lnTo>
                  <a:pt x="11554329" y="3009938"/>
                </a:lnTo>
                <a:lnTo>
                  <a:pt x="11782950" y="3009938"/>
                </a:lnTo>
                <a:lnTo>
                  <a:pt x="11782950" y="3047999"/>
                </a:lnTo>
                <a:close/>
              </a:path>
              <a:path w="17621250" h="3048000">
                <a:moveTo>
                  <a:pt x="11516225" y="3047999"/>
                </a:moveTo>
                <a:lnTo>
                  <a:pt x="11287604" y="3047999"/>
                </a:lnTo>
                <a:lnTo>
                  <a:pt x="11287604" y="3009938"/>
                </a:lnTo>
                <a:lnTo>
                  <a:pt x="11516225" y="3009938"/>
                </a:lnTo>
                <a:lnTo>
                  <a:pt x="11516225" y="3047999"/>
                </a:lnTo>
                <a:close/>
              </a:path>
              <a:path w="17621250" h="3048000">
                <a:moveTo>
                  <a:pt x="11249501" y="3047999"/>
                </a:moveTo>
                <a:lnTo>
                  <a:pt x="11020879" y="3047999"/>
                </a:lnTo>
                <a:lnTo>
                  <a:pt x="11020879" y="3009938"/>
                </a:lnTo>
                <a:lnTo>
                  <a:pt x="11249501" y="3009938"/>
                </a:lnTo>
                <a:lnTo>
                  <a:pt x="11249501" y="3047999"/>
                </a:lnTo>
                <a:close/>
              </a:path>
              <a:path w="17621250" h="3048000">
                <a:moveTo>
                  <a:pt x="10982776" y="3047999"/>
                </a:moveTo>
                <a:lnTo>
                  <a:pt x="10754155" y="3047999"/>
                </a:lnTo>
                <a:lnTo>
                  <a:pt x="10754155" y="3009938"/>
                </a:lnTo>
                <a:lnTo>
                  <a:pt x="10982776" y="3009938"/>
                </a:lnTo>
                <a:lnTo>
                  <a:pt x="10982776" y="3047999"/>
                </a:lnTo>
                <a:close/>
              </a:path>
              <a:path w="17621250" h="3048000">
                <a:moveTo>
                  <a:pt x="10716051" y="3047999"/>
                </a:moveTo>
                <a:lnTo>
                  <a:pt x="10487430" y="3047999"/>
                </a:lnTo>
                <a:lnTo>
                  <a:pt x="10487430" y="3009938"/>
                </a:lnTo>
                <a:lnTo>
                  <a:pt x="10716051" y="3009938"/>
                </a:lnTo>
                <a:lnTo>
                  <a:pt x="10716051" y="3047999"/>
                </a:lnTo>
                <a:close/>
              </a:path>
              <a:path w="17621250" h="3048000">
                <a:moveTo>
                  <a:pt x="10449326" y="3047999"/>
                </a:moveTo>
                <a:lnTo>
                  <a:pt x="10220705" y="3047999"/>
                </a:lnTo>
                <a:lnTo>
                  <a:pt x="10220705" y="3009938"/>
                </a:lnTo>
                <a:lnTo>
                  <a:pt x="10449326" y="3009938"/>
                </a:lnTo>
                <a:lnTo>
                  <a:pt x="10449326" y="3047999"/>
                </a:lnTo>
                <a:close/>
              </a:path>
              <a:path w="17621250" h="3048000">
                <a:moveTo>
                  <a:pt x="10182601" y="3047999"/>
                </a:moveTo>
                <a:lnTo>
                  <a:pt x="9953980" y="3047999"/>
                </a:lnTo>
                <a:lnTo>
                  <a:pt x="9953980" y="3009938"/>
                </a:lnTo>
                <a:lnTo>
                  <a:pt x="10182601" y="3009938"/>
                </a:lnTo>
                <a:lnTo>
                  <a:pt x="10182601" y="3047999"/>
                </a:lnTo>
                <a:close/>
              </a:path>
              <a:path w="17621250" h="3048000">
                <a:moveTo>
                  <a:pt x="9915877" y="3047999"/>
                </a:moveTo>
                <a:lnTo>
                  <a:pt x="9687255" y="3047999"/>
                </a:lnTo>
                <a:lnTo>
                  <a:pt x="9687255" y="3009938"/>
                </a:lnTo>
                <a:lnTo>
                  <a:pt x="9915877" y="3009938"/>
                </a:lnTo>
                <a:lnTo>
                  <a:pt x="9915877" y="3047999"/>
                </a:lnTo>
                <a:close/>
              </a:path>
              <a:path w="17621250" h="3048000">
                <a:moveTo>
                  <a:pt x="9649152" y="3047999"/>
                </a:moveTo>
                <a:lnTo>
                  <a:pt x="9420531" y="3047999"/>
                </a:lnTo>
                <a:lnTo>
                  <a:pt x="9420531" y="3009938"/>
                </a:lnTo>
                <a:lnTo>
                  <a:pt x="9649152" y="3009938"/>
                </a:lnTo>
                <a:lnTo>
                  <a:pt x="9649152" y="3047999"/>
                </a:lnTo>
                <a:close/>
              </a:path>
              <a:path w="17621250" h="3048000">
                <a:moveTo>
                  <a:pt x="9382427" y="3047999"/>
                </a:moveTo>
                <a:lnTo>
                  <a:pt x="9153806" y="3047999"/>
                </a:lnTo>
                <a:lnTo>
                  <a:pt x="9153806" y="3009938"/>
                </a:lnTo>
                <a:lnTo>
                  <a:pt x="9382427" y="3009938"/>
                </a:lnTo>
                <a:lnTo>
                  <a:pt x="9382427" y="3047999"/>
                </a:lnTo>
                <a:close/>
              </a:path>
              <a:path w="17621250" h="3048000">
                <a:moveTo>
                  <a:pt x="9115702" y="3047999"/>
                </a:moveTo>
                <a:lnTo>
                  <a:pt x="8887081" y="3047999"/>
                </a:lnTo>
                <a:lnTo>
                  <a:pt x="8887081" y="3009938"/>
                </a:lnTo>
                <a:lnTo>
                  <a:pt x="9115702" y="3009938"/>
                </a:lnTo>
                <a:lnTo>
                  <a:pt x="9115702" y="3047999"/>
                </a:lnTo>
                <a:close/>
              </a:path>
              <a:path w="17621250" h="3048000">
                <a:moveTo>
                  <a:pt x="8848978" y="3047999"/>
                </a:moveTo>
                <a:lnTo>
                  <a:pt x="8620356" y="3047999"/>
                </a:lnTo>
                <a:lnTo>
                  <a:pt x="8620356" y="3009938"/>
                </a:lnTo>
                <a:lnTo>
                  <a:pt x="8848978" y="3009938"/>
                </a:lnTo>
                <a:lnTo>
                  <a:pt x="8848978" y="3047999"/>
                </a:lnTo>
                <a:close/>
              </a:path>
              <a:path w="17621250" h="3048000">
                <a:moveTo>
                  <a:pt x="8582253" y="3047999"/>
                </a:moveTo>
                <a:lnTo>
                  <a:pt x="8353632" y="3047999"/>
                </a:lnTo>
                <a:lnTo>
                  <a:pt x="8353632" y="3009938"/>
                </a:lnTo>
                <a:lnTo>
                  <a:pt x="8582253" y="3009938"/>
                </a:lnTo>
                <a:lnTo>
                  <a:pt x="8582253" y="3047999"/>
                </a:lnTo>
                <a:close/>
              </a:path>
              <a:path w="17621250" h="3048000">
                <a:moveTo>
                  <a:pt x="8315529" y="3047999"/>
                </a:moveTo>
                <a:lnTo>
                  <a:pt x="8086907" y="3047999"/>
                </a:lnTo>
                <a:lnTo>
                  <a:pt x="8086907" y="3009938"/>
                </a:lnTo>
                <a:lnTo>
                  <a:pt x="8315529" y="3009938"/>
                </a:lnTo>
                <a:lnTo>
                  <a:pt x="8315529" y="3047999"/>
                </a:lnTo>
                <a:close/>
              </a:path>
              <a:path w="17621250" h="3048000">
                <a:moveTo>
                  <a:pt x="8048803" y="3047999"/>
                </a:moveTo>
                <a:lnTo>
                  <a:pt x="7820182" y="3047999"/>
                </a:lnTo>
                <a:lnTo>
                  <a:pt x="7820182" y="3009938"/>
                </a:lnTo>
                <a:lnTo>
                  <a:pt x="8048803" y="3009938"/>
                </a:lnTo>
                <a:lnTo>
                  <a:pt x="8048803" y="3047999"/>
                </a:lnTo>
                <a:close/>
              </a:path>
              <a:path w="17621250" h="3048000">
                <a:moveTo>
                  <a:pt x="7782078" y="3047999"/>
                </a:moveTo>
                <a:lnTo>
                  <a:pt x="7553457" y="3047999"/>
                </a:lnTo>
                <a:lnTo>
                  <a:pt x="7553457" y="3009938"/>
                </a:lnTo>
                <a:lnTo>
                  <a:pt x="7782078" y="3009938"/>
                </a:lnTo>
                <a:lnTo>
                  <a:pt x="7782078" y="3047999"/>
                </a:lnTo>
                <a:close/>
              </a:path>
              <a:path w="17621250" h="3048000">
                <a:moveTo>
                  <a:pt x="7515354" y="3047999"/>
                </a:moveTo>
                <a:lnTo>
                  <a:pt x="7286733" y="3047999"/>
                </a:lnTo>
                <a:lnTo>
                  <a:pt x="7286733" y="3009938"/>
                </a:lnTo>
                <a:lnTo>
                  <a:pt x="7515354" y="3009938"/>
                </a:lnTo>
                <a:lnTo>
                  <a:pt x="7515354" y="3047999"/>
                </a:lnTo>
                <a:close/>
              </a:path>
              <a:path w="17621250" h="3048000">
                <a:moveTo>
                  <a:pt x="7248629" y="3047999"/>
                </a:moveTo>
                <a:lnTo>
                  <a:pt x="7020008" y="3047999"/>
                </a:lnTo>
                <a:lnTo>
                  <a:pt x="7020008" y="3009938"/>
                </a:lnTo>
                <a:lnTo>
                  <a:pt x="7248629" y="3009938"/>
                </a:lnTo>
                <a:lnTo>
                  <a:pt x="7248629" y="3047999"/>
                </a:lnTo>
                <a:close/>
              </a:path>
              <a:path w="17621250" h="3048000">
                <a:moveTo>
                  <a:pt x="6981904" y="3047999"/>
                </a:moveTo>
                <a:lnTo>
                  <a:pt x="6753283" y="3047999"/>
                </a:lnTo>
                <a:lnTo>
                  <a:pt x="6753283" y="3009938"/>
                </a:lnTo>
                <a:lnTo>
                  <a:pt x="6981904" y="3009938"/>
                </a:lnTo>
                <a:lnTo>
                  <a:pt x="6981904" y="3047999"/>
                </a:lnTo>
                <a:close/>
              </a:path>
              <a:path w="17621250" h="3048000">
                <a:moveTo>
                  <a:pt x="6715180" y="3047999"/>
                </a:moveTo>
                <a:lnTo>
                  <a:pt x="6486558" y="3047999"/>
                </a:lnTo>
                <a:lnTo>
                  <a:pt x="6486558" y="3009938"/>
                </a:lnTo>
                <a:lnTo>
                  <a:pt x="6715180" y="3009938"/>
                </a:lnTo>
                <a:lnTo>
                  <a:pt x="6715180" y="3047999"/>
                </a:lnTo>
                <a:close/>
              </a:path>
              <a:path w="17621250" h="3048000">
                <a:moveTo>
                  <a:pt x="6448455" y="3047999"/>
                </a:moveTo>
                <a:lnTo>
                  <a:pt x="6219834" y="3047999"/>
                </a:lnTo>
                <a:lnTo>
                  <a:pt x="6219834" y="3009938"/>
                </a:lnTo>
                <a:lnTo>
                  <a:pt x="6448455" y="3009938"/>
                </a:lnTo>
                <a:lnTo>
                  <a:pt x="6448455" y="3047999"/>
                </a:lnTo>
                <a:close/>
              </a:path>
              <a:path w="17621250" h="3048000">
                <a:moveTo>
                  <a:pt x="6181730" y="3047999"/>
                </a:moveTo>
                <a:lnTo>
                  <a:pt x="5953109" y="3047999"/>
                </a:lnTo>
                <a:lnTo>
                  <a:pt x="5953109" y="3009938"/>
                </a:lnTo>
                <a:lnTo>
                  <a:pt x="6181730" y="3009938"/>
                </a:lnTo>
                <a:lnTo>
                  <a:pt x="6181730" y="3047999"/>
                </a:lnTo>
                <a:close/>
              </a:path>
              <a:path w="17621250" h="3048000">
                <a:moveTo>
                  <a:pt x="5915005" y="3047999"/>
                </a:moveTo>
                <a:lnTo>
                  <a:pt x="5686384" y="3047999"/>
                </a:lnTo>
                <a:lnTo>
                  <a:pt x="5686384" y="3009938"/>
                </a:lnTo>
                <a:lnTo>
                  <a:pt x="5915005" y="3009938"/>
                </a:lnTo>
                <a:lnTo>
                  <a:pt x="5915005" y="3047999"/>
                </a:lnTo>
                <a:close/>
              </a:path>
              <a:path w="17621250" h="3048000">
                <a:moveTo>
                  <a:pt x="5648280" y="3047999"/>
                </a:moveTo>
                <a:lnTo>
                  <a:pt x="5419659" y="3047999"/>
                </a:lnTo>
                <a:lnTo>
                  <a:pt x="5419659" y="3009938"/>
                </a:lnTo>
                <a:lnTo>
                  <a:pt x="5648280" y="3009938"/>
                </a:lnTo>
                <a:lnTo>
                  <a:pt x="5648280" y="3047999"/>
                </a:lnTo>
                <a:close/>
              </a:path>
              <a:path w="17621250" h="3048000">
                <a:moveTo>
                  <a:pt x="5381556" y="3047999"/>
                </a:moveTo>
                <a:lnTo>
                  <a:pt x="5152934" y="3047999"/>
                </a:lnTo>
                <a:lnTo>
                  <a:pt x="5152934" y="3009938"/>
                </a:lnTo>
                <a:lnTo>
                  <a:pt x="5381556" y="3009938"/>
                </a:lnTo>
                <a:lnTo>
                  <a:pt x="5381556" y="3047999"/>
                </a:lnTo>
                <a:close/>
              </a:path>
              <a:path w="17621250" h="3048000">
                <a:moveTo>
                  <a:pt x="5114831" y="3047999"/>
                </a:moveTo>
                <a:lnTo>
                  <a:pt x="4886210" y="3047999"/>
                </a:lnTo>
                <a:lnTo>
                  <a:pt x="4886210" y="3009938"/>
                </a:lnTo>
                <a:lnTo>
                  <a:pt x="5114831" y="3009938"/>
                </a:lnTo>
                <a:lnTo>
                  <a:pt x="5114831" y="3047999"/>
                </a:lnTo>
                <a:close/>
              </a:path>
              <a:path w="17621250" h="3048000">
                <a:moveTo>
                  <a:pt x="4848106" y="3047999"/>
                </a:moveTo>
                <a:lnTo>
                  <a:pt x="4619485" y="3047999"/>
                </a:lnTo>
                <a:lnTo>
                  <a:pt x="4619485" y="3009938"/>
                </a:lnTo>
                <a:lnTo>
                  <a:pt x="4848106" y="3009938"/>
                </a:lnTo>
                <a:lnTo>
                  <a:pt x="4848106" y="3047999"/>
                </a:lnTo>
                <a:close/>
              </a:path>
              <a:path w="17621250" h="3048000">
                <a:moveTo>
                  <a:pt x="4581381" y="3047999"/>
                </a:moveTo>
                <a:lnTo>
                  <a:pt x="4352760" y="3047999"/>
                </a:lnTo>
                <a:lnTo>
                  <a:pt x="4352760" y="3009938"/>
                </a:lnTo>
                <a:lnTo>
                  <a:pt x="4581381" y="3009938"/>
                </a:lnTo>
                <a:lnTo>
                  <a:pt x="4581381" y="3047999"/>
                </a:lnTo>
                <a:close/>
              </a:path>
              <a:path w="17621250" h="3048000">
                <a:moveTo>
                  <a:pt x="4314657" y="3047999"/>
                </a:moveTo>
                <a:lnTo>
                  <a:pt x="4086035" y="3047999"/>
                </a:lnTo>
                <a:lnTo>
                  <a:pt x="4086035" y="3009938"/>
                </a:lnTo>
                <a:lnTo>
                  <a:pt x="4314657" y="3009938"/>
                </a:lnTo>
                <a:lnTo>
                  <a:pt x="4314657" y="3047999"/>
                </a:lnTo>
                <a:close/>
              </a:path>
              <a:path w="17621250" h="3048000">
                <a:moveTo>
                  <a:pt x="4047932" y="3047999"/>
                </a:moveTo>
                <a:lnTo>
                  <a:pt x="3819311" y="3047999"/>
                </a:lnTo>
                <a:lnTo>
                  <a:pt x="3819311" y="3009938"/>
                </a:lnTo>
                <a:lnTo>
                  <a:pt x="4047932" y="3009938"/>
                </a:lnTo>
                <a:lnTo>
                  <a:pt x="4047932" y="3047999"/>
                </a:lnTo>
                <a:close/>
              </a:path>
              <a:path w="17621250" h="3048000">
                <a:moveTo>
                  <a:pt x="3781207" y="3047999"/>
                </a:moveTo>
                <a:lnTo>
                  <a:pt x="3552586" y="3047999"/>
                </a:lnTo>
                <a:lnTo>
                  <a:pt x="3552586" y="3009938"/>
                </a:lnTo>
                <a:lnTo>
                  <a:pt x="3781207" y="3009938"/>
                </a:lnTo>
                <a:lnTo>
                  <a:pt x="3781207" y="3047999"/>
                </a:lnTo>
                <a:close/>
              </a:path>
              <a:path w="17621250" h="3048000">
                <a:moveTo>
                  <a:pt x="3514482" y="3047999"/>
                </a:moveTo>
                <a:lnTo>
                  <a:pt x="3285861" y="3047999"/>
                </a:lnTo>
                <a:lnTo>
                  <a:pt x="3285861" y="3009938"/>
                </a:lnTo>
                <a:lnTo>
                  <a:pt x="3514482" y="3009938"/>
                </a:lnTo>
                <a:lnTo>
                  <a:pt x="3514482" y="3047999"/>
                </a:lnTo>
                <a:close/>
              </a:path>
              <a:path w="17621250" h="3048000">
                <a:moveTo>
                  <a:pt x="3247758" y="3047999"/>
                </a:moveTo>
                <a:lnTo>
                  <a:pt x="3019136" y="3047999"/>
                </a:lnTo>
                <a:lnTo>
                  <a:pt x="3019136" y="3009938"/>
                </a:lnTo>
                <a:lnTo>
                  <a:pt x="3247758" y="3009938"/>
                </a:lnTo>
                <a:lnTo>
                  <a:pt x="3247758" y="3047999"/>
                </a:lnTo>
                <a:close/>
              </a:path>
              <a:path w="17621250" h="3048000">
                <a:moveTo>
                  <a:pt x="2981033" y="3047999"/>
                </a:moveTo>
                <a:lnTo>
                  <a:pt x="2752412" y="3047999"/>
                </a:lnTo>
                <a:lnTo>
                  <a:pt x="2752412" y="3009938"/>
                </a:lnTo>
                <a:lnTo>
                  <a:pt x="2981033" y="3009938"/>
                </a:lnTo>
                <a:lnTo>
                  <a:pt x="2981033" y="3047999"/>
                </a:lnTo>
                <a:close/>
              </a:path>
              <a:path w="17621250" h="3048000">
                <a:moveTo>
                  <a:pt x="2714308" y="3047999"/>
                </a:moveTo>
                <a:lnTo>
                  <a:pt x="2485687" y="3047999"/>
                </a:lnTo>
                <a:lnTo>
                  <a:pt x="2485687" y="3009938"/>
                </a:lnTo>
                <a:lnTo>
                  <a:pt x="2714308" y="3009938"/>
                </a:lnTo>
                <a:lnTo>
                  <a:pt x="2714308" y="3047999"/>
                </a:lnTo>
                <a:close/>
              </a:path>
              <a:path w="17621250" h="3048000">
                <a:moveTo>
                  <a:pt x="2447583" y="3047999"/>
                </a:moveTo>
                <a:lnTo>
                  <a:pt x="2218962" y="3047999"/>
                </a:lnTo>
                <a:lnTo>
                  <a:pt x="2218962" y="3009938"/>
                </a:lnTo>
                <a:lnTo>
                  <a:pt x="2447583" y="3009938"/>
                </a:lnTo>
                <a:lnTo>
                  <a:pt x="2447583" y="3047999"/>
                </a:lnTo>
                <a:close/>
              </a:path>
              <a:path w="17621250" h="3048000">
                <a:moveTo>
                  <a:pt x="2180858" y="3047999"/>
                </a:moveTo>
                <a:lnTo>
                  <a:pt x="1952237" y="3047999"/>
                </a:lnTo>
                <a:lnTo>
                  <a:pt x="1952237" y="3009938"/>
                </a:lnTo>
                <a:lnTo>
                  <a:pt x="2180858" y="3009938"/>
                </a:lnTo>
                <a:lnTo>
                  <a:pt x="2180858" y="3047999"/>
                </a:lnTo>
                <a:close/>
              </a:path>
              <a:path w="17621250" h="3048000">
                <a:moveTo>
                  <a:pt x="1914134" y="3047999"/>
                </a:moveTo>
                <a:lnTo>
                  <a:pt x="1685512" y="3047999"/>
                </a:lnTo>
                <a:lnTo>
                  <a:pt x="1685512" y="3009938"/>
                </a:lnTo>
                <a:lnTo>
                  <a:pt x="1914134" y="3009938"/>
                </a:lnTo>
                <a:lnTo>
                  <a:pt x="1914134" y="3047999"/>
                </a:lnTo>
                <a:close/>
              </a:path>
              <a:path w="17621250" h="3048000">
                <a:moveTo>
                  <a:pt x="1647409" y="3047999"/>
                </a:moveTo>
                <a:lnTo>
                  <a:pt x="1418788" y="3047999"/>
                </a:lnTo>
                <a:lnTo>
                  <a:pt x="1418788" y="3009938"/>
                </a:lnTo>
                <a:lnTo>
                  <a:pt x="1647409" y="3009938"/>
                </a:lnTo>
                <a:lnTo>
                  <a:pt x="1647409" y="3047999"/>
                </a:lnTo>
                <a:close/>
              </a:path>
              <a:path w="17621250" h="3048000">
                <a:moveTo>
                  <a:pt x="1380684" y="3047999"/>
                </a:moveTo>
                <a:lnTo>
                  <a:pt x="1152063" y="3047999"/>
                </a:lnTo>
                <a:lnTo>
                  <a:pt x="1152063" y="3009938"/>
                </a:lnTo>
                <a:lnTo>
                  <a:pt x="1380684" y="3009938"/>
                </a:lnTo>
                <a:lnTo>
                  <a:pt x="1380684" y="3047999"/>
                </a:lnTo>
                <a:close/>
              </a:path>
              <a:path w="17621250" h="3048000">
                <a:moveTo>
                  <a:pt x="1113959" y="3047999"/>
                </a:moveTo>
                <a:lnTo>
                  <a:pt x="885338" y="3047999"/>
                </a:lnTo>
                <a:lnTo>
                  <a:pt x="885338" y="3009938"/>
                </a:lnTo>
                <a:lnTo>
                  <a:pt x="1113959" y="3009938"/>
                </a:lnTo>
                <a:lnTo>
                  <a:pt x="1113959" y="3047999"/>
                </a:lnTo>
                <a:close/>
              </a:path>
              <a:path w="17621250" h="3048000">
                <a:moveTo>
                  <a:pt x="847235" y="3047999"/>
                </a:moveTo>
                <a:lnTo>
                  <a:pt x="618613" y="3047999"/>
                </a:lnTo>
                <a:lnTo>
                  <a:pt x="618613" y="3009938"/>
                </a:lnTo>
                <a:lnTo>
                  <a:pt x="847235" y="3009938"/>
                </a:lnTo>
                <a:lnTo>
                  <a:pt x="847235" y="3047999"/>
                </a:lnTo>
                <a:close/>
              </a:path>
              <a:path w="17621250" h="3048000">
                <a:moveTo>
                  <a:pt x="580510" y="3047999"/>
                </a:moveTo>
                <a:lnTo>
                  <a:pt x="485816" y="3047999"/>
                </a:lnTo>
                <a:lnTo>
                  <a:pt x="437799" y="3045625"/>
                </a:lnTo>
                <a:lnTo>
                  <a:pt x="390595" y="3038589"/>
                </a:lnTo>
                <a:lnTo>
                  <a:pt x="353415" y="3029255"/>
                </a:lnTo>
                <a:lnTo>
                  <a:pt x="363710" y="2992985"/>
                </a:lnTo>
                <a:lnTo>
                  <a:pt x="393790" y="3000402"/>
                </a:lnTo>
                <a:lnTo>
                  <a:pt x="424167" y="3005700"/>
                </a:lnTo>
                <a:lnTo>
                  <a:pt x="454843" y="3008879"/>
                </a:lnTo>
                <a:lnTo>
                  <a:pt x="485816" y="3009938"/>
                </a:lnTo>
                <a:lnTo>
                  <a:pt x="580510" y="3009938"/>
                </a:lnTo>
                <a:lnTo>
                  <a:pt x="580510" y="3047999"/>
                </a:lnTo>
                <a:close/>
              </a:path>
              <a:path w="17621250" h="3048000">
                <a:moveTo>
                  <a:pt x="317264" y="3017271"/>
                </a:moveTo>
                <a:lnTo>
                  <a:pt x="257050" y="2990831"/>
                </a:lnTo>
                <a:lnTo>
                  <a:pt x="216285" y="2966467"/>
                </a:lnTo>
                <a:lnTo>
                  <a:pt x="177926" y="2938102"/>
                </a:lnTo>
                <a:lnTo>
                  <a:pt x="142292" y="2905865"/>
                </a:lnTo>
                <a:lnTo>
                  <a:pt x="128965" y="2891167"/>
                </a:lnTo>
                <a:lnTo>
                  <a:pt x="156561" y="2865765"/>
                </a:lnTo>
                <a:lnTo>
                  <a:pt x="160694" y="2870245"/>
                </a:lnTo>
                <a:lnTo>
                  <a:pt x="164918" y="2874641"/>
                </a:lnTo>
                <a:lnTo>
                  <a:pt x="205268" y="2911336"/>
                </a:lnTo>
                <a:lnTo>
                  <a:pt x="244124" y="2939321"/>
                </a:lnTo>
                <a:lnTo>
                  <a:pt x="285804" y="2962907"/>
                </a:lnTo>
                <a:lnTo>
                  <a:pt x="330308" y="2982095"/>
                </a:lnTo>
                <a:lnTo>
                  <a:pt x="317264" y="3017271"/>
                </a:lnTo>
                <a:close/>
              </a:path>
              <a:path w="17621250" h="3048000">
                <a:moveTo>
                  <a:pt x="104087" y="2862267"/>
                </a:moveTo>
                <a:lnTo>
                  <a:pt x="57232" y="2791236"/>
                </a:lnTo>
                <a:lnTo>
                  <a:pt x="36980" y="2748432"/>
                </a:lnTo>
                <a:lnTo>
                  <a:pt x="20999" y="2703860"/>
                </a:lnTo>
                <a:lnTo>
                  <a:pt x="9421" y="2657840"/>
                </a:lnTo>
                <a:lnTo>
                  <a:pt x="9250" y="2656695"/>
                </a:lnTo>
                <a:lnTo>
                  <a:pt x="46577" y="2649335"/>
                </a:lnTo>
                <a:lnTo>
                  <a:pt x="59828" y="2700670"/>
                </a:lnTo>
                <a:lnTo>
                  <a:pt x="78773" y="2749391"/>
                </a:lnTo>
                <a:lnTo>
                  <a:pt x="103412" y="2795499"/>
                </a:lnTo>
                <a:lnTo>
                  <a:pt x="133745" y="2838993"/>
                </a:lnTo>
                <a:lnTo>
                  <a:pt x="104087" y="2862267"/>
                </a:lnTo>
                <a:close/>
              </a:path>
              <a:path w="17621250" h="3048000">
                <a:moveTo>
                  <a:pt x="3644" y="2619170"/>
                </a:moveTo>
                <a:lnTo>
                  <a:pt x="2377" y="2610689"/>
                </a:lnTo>
                <a:lnTo>
                  <a:pt x="0" y="2562726"/>
                </a:lnTo>
                <a:lnTo>
                  <a:pt x="0" y="2390715"/>
                </a:lnTo>
                <a:lnTo>
                  <a:pt x="38103" y="2390715"/>
                </a:lnTo>
                <a:lnTo>
                  <a:pt x="38103" y="2562726"/>
                </a:lnTo>
                <a:lnTo>
                  <a:pt x="38293" y="2575776"/>
                </a:lnTo>
                <a:lnTo>
                  <a:pt x="38863" y="2588802"/>
                </a:lnTo>
                <a:lnTo>
                  <a:pt x="39814" y="2601804"/>
                </a:lnTo>
                <a:lnTo>
                  <a:pt x="41145" y="2614781"/>
                </a:lnTo>
                <a:lnTo>
                  <a:pt x="3644" y="2619170"/>
                </a:lnTo>
                <a:close/>
              </a:path>
              <a:path w="17621250" h="3048000">
                <a:moveTo>
                  <a:pt x="38103" y="2352654"/>
                </a:moveTo>
                <a:lnTo>
                  <a:pt x="0" y="2352654"/>
                </a:lnTo>
                <a:lnTo>
                  <a:pt x="0" y="2124288"/>
                </a:lnTo>
                <a:lnTo>
                  <a:pt x="38103" y="2124288"/>
                </a:lnTo>
                <a:lnTo>
                  <a:pt x="38103" y="2352654"/>
                </a:lnTo>
                <a:close/>
              </a:path>
              <a:path w="17621250" h="3048000">
                <a:moveTo>
                  <a:pt x="38103" y="2086227"/>
                </a:moveTo>
                <a:lnTo>
                  <a:pt x="0" y="2086227"/>
                </a:lnTo>
                <a:lnTo>
                  <a:pt x="0" y="1857861"/>
                </a:lnTo>
                <a:lnTo>
                  <a:pt x="38103" y="1857861"/>
                </a:lnTo>
                <a:lnTo>
                  <a:pt x="38103" y="2086227"/>
                </a:lnTo>
                <a:close/>
              </a:path>
              <a:path w="17621250" h="3048000">
                <a:moveTo>
                  <a:pt x="38103" y="1819800"/>
                </a:moveTo>
                <a:lnTo>
                  <a:pt x="0" y="1819800"/>
                </a:lnTo>
                <a:lnTo>
                  <a:pt x="0" y="1591434"/>
                </a:lnTo>
                <a:lnTo>
                  <a:pt x="38103" y="1591434"/>
                </a:lnTo>
                <a:lnTo>
                  <a:pt x="38103" y="1819800"/>
                </a:lnTo>
                <a:close/>
              </a:path>
              <a:path w="17621250" h="3048000">
                <a:moveTo>
                  <a:pt x="38103" y="1553373"/>
                </a:moveTo>
                <a:lnTo>
                  <a:pt x="0" y="1553373"/>
                </a:lnTo>
                <a:lnTo>
                  <a:pt x="0" y="1325007"/>
                </a:lnTo>
                <a:lnTo>
                  <a:pt x="38103" y="1325007"/>
                </a:lnTo>
                <a:lnTo>
                  <a:pt x="38103" y="1553373"/>
                </a:lnTo>
                <a:close/>
              </a:path>
              <a:path w="17621250" h="3048000">
                <a:moveTo>
                  <a:pt x="38103" y="1286946"/>
                </a:moveTo>
                <a:lnTo>
                  <a:pt x="0" y="1286946"/>
                </a:lnTo>
                <a:lnTo>
                  <a:pt x="0" y="1058581"/>
                </a:lnTo>
                <a:lnTo>
                  <a:pt x="38103" y="1058581"/>
                </a:lnTo>
                <a:lnTo>
                  <a:pt x="38103" y="1286946"/>
                </a:lnTo>
                <a:close/>
              </a:path>
              <a:path w="17621250" h="3048000">
                <a:moveTo>
                  <a:pt x="38103" y="1020520"/>
                </a:moveTo>
                <a:lnTo>
                  <a:pt x="0" y="1020520"/>
                </a:lnTo>
                <a:lnTo>
                  <a:pt x="0" y="792154"/>
                </a:lnTo>
                <a:lnTo>
                  <a:pt x="38103" y="792154"/>
                </a:lnTo>
                <a:lnTo>
                  <a:pt x="38103" y="1020520"/>
                </a:lnTo>
                <a:close/>
              </a:path>
              <a:path w="17621250" h="3048000">
                <a:moveTo>
                  <a:pt x="38103" y="754093"/>
                </a:moveTo>
                <a:lnTo>
                  <a:pt x="0" y="754093"/>
                </a:lnTo>
                <a:lnTo>
                  <a:pt x="0" y="525727"/>
                </a:lnTo>
                <a:lnTo>
                  <a:pt x="38103" y="525727"/>
                </a:lnTo>
                <a:lnTo>
                  <a:pt x="38103" y="754093"/>
                </a:lnTo>
                <a:close/>
              </a:path>
              <a:path w="17621250" h="3048000">
                <a:moveTo>
                  <a:pt x="38103" y="487666"/>
                </a:moveTo>
                <a:lnTo>
                  <a:pt x="0" y="487666"/>
                </a:lnTo>
                <a:lnTo>
                  <a:pt x="0" y="485273"/>
                </a:lnTo>
                <a:lnTo>
                  <a:pt x="2377" y="437310"/>
                </a:lnTo>
                <a:lnTo>
                  <a:pt x="9421" y="390159"/>
                </a:lnTo>
                <a:lnTo>
                  <a:pt x="20999" y="344138"/>
                </a:lnTo>
                <a:lnTo>
                  <a:pt x="36980" y="299567"/>
                </a:lnTo>
                <a:lnTo>
                  <a:pt x="52251" y="267291"/>
                </a:lnTo>
                <a:lnTo>
                  <a:pt x="85903" y="284209"/>
                </a:lnTo>
                <a:lnTo>
                  <a:pt x="64991" y="332351"/>
                </a:lnTo>
                <a:lnTo>
                  <a:pt x="50053" y="381909"/>
                </a:lnTo>
                <a:lnTo>
                  <a:pt x="41091" y="432883"/>
                </a:lnTo>
                <a:lnTo>
                  <a:pt x="38103" y="485273"/>
                </a:lnTo>
                <a:lnTo>
                  <a:pt x="38103" y="487666"/>
                </a:lnTo>
                <a:close/>
              </a:path>
              <a:path w="17621250" h="3048000">
                <a:moveTo>
                  <a:pt x="102933" y="253479"/>
                </a:moveTo>
                <a:lnTo>
                  <a:pt x="70837" y="234049"/>
                </a:lnTo>
                <a:lnTo>
                  <a:pt x="81622" y="216043"/>
                </a:lnTo>
                <a:lnTo>
                  <a:pt x="110020" y="177727"/>
                </a:lnTo>
                <a:lnTo>
                  <a:pt x="142292" y="142133"/>
                </a:lnTo>
                <a:lnTo>
                  <a:pt x="177926" y="109897"/>
                </a:lnTo>
                <a:lnTo>
                  <a:pt x="216285" y="81531"/>
                </a:lnTo>
                <a:lnTo>
                  <a:pt x="230336" y="73133"/>
                </a:lnTo>
                <a:lnTo>
                  <a:pt x="250118" y="105048"/>
                </a:lnTo>
                <a:lnTo>
                  <a:pt x="228507" y="119287"/>
                </a:lnTo>
                <a:lnTo>
                  <a:pt x="207823" y="134699"/>
                </a:lnTo>
                <a:lnTo>
                  <a:pt x="169235" y="169046"/>
                </a:lnTo>
                <a:lnTo>
                  <a:pt x="133526" y="209266"/>
                </a:lnTo>
                <a:lnTo>
                  <a:pt x="117590" y="230873"/>
                </a:lnTo>
                <a:lnTo>
                  <a:pt x="102933" y="253479"/>
                </a:lnTo>
                <a:close/>
              </a:path>
              <a:path w="17621250" h="3048000">
                <a:moveTo>
                  <a:pt x="280727" y="87740"/>
                </a:moveTo>
                <a:lnTo>
                  <a:pt x="299902" y="36939"/>
                </a:lnTo>
                <a:lnTo>
                  <a:pt x="344523" y="20976"/>
                </a:lnTo>
                <a:lnTo>
                  <a:pt x="390595" y="9410"/>
                </a:lnTo>
                <a:lnTo>
                  <a:pt x="437799" y="2374"/>
                </a:lnTo>
                <a:lnTo>
                  <a:pt x="483567" y="111"/>
                </a:lnTo>
                <a:lnTo>
                  <a:pt x="483742" y="38065"/>
                </a:lnTo>
                <a:lnTo>
                  <a:pt x="430753" y="41356"/>
                </a:lnTo>
                <a:lnTo>
                  <a:pt x="379254" y="50732"/>
                </a:lnTo>
                <a:lnTo>
                  <a:pt x="329245" y="66194"/>
                </a:lnTo>
                <a:lnTo>
                  <a:pt x="280727" y="87740"/>
                </a:lnTo>
                <a:close/>
              </a:path>
            </a:pathLst>
          </a:custGeom>
          <a:solidFill>
            <a:srgbClr val="2EBFE1"/>
          </a:solidFill>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59" name="Rectangle 58">
            <a:extLst>
              <a:ext uri="{FF2B5EF4-FFF2-40B4-BE49-F238E27FC236}">
                <a16:creationId xmlns:a16="http://schemas.microsoft.com/office/drawing/2014/main" id="{FDE63AFD-E455-1465-A909-54AC79696C20}"/>
              </a:ext>
            </a:extLst>
          </p:cNvPr>
          <p:cNvSpPr/>
          <p:nvPr/>
        </p:nvSpPr>
        <p:spPr>
          <a:xfrm>
            <a:off x="7139373" y="4372368"/>
            <a:ext cx="2540019" cy="2304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b="1">
                <a:solidFill>
                  <a:srgbClr val="F3F2F1"/>
                </a:solidFill>
              </a:rPr>
              <a:t>OpenAI  Userbase</a:t>
            </a:r>
            <a:endParaRPr lang="en-IN" sz="1600" b="1">
              <a:solidFill>
                <a:srgbClr val="F3F2F1"/>
              </a:solidFill>
            </a:endParaRPr>
          </a:p>
        </p:txBody>
      </p:sp>
      <p:sp>
        <p:nvSpPr>
          <p:cNvPr id="60" name="TextBox 59">
            <a:extLst>
              <a:ext uri="{FF2B5EF4-FFF2-40B4-BE49-F238E27FC236}">
                <a16:creationId xmlns:a16="http://schemas.microsoft.com/office/drawing/2014/main" id="{F217981C-AB11-9CBB-BEBD-7ACE4C15D287}"/>
              </a:ext>
            </a:extLst>
          </p:cNvPr>
          <p:cNvSpPr txBox="1"/>
          <p:nvPr/>
        </p:nvSpPr>
        <p:spPr>
          <a:xfrm>
            <a:off x="5449378" y="4602808"/>
            <a:ext cx="1952702" cy="369332"/>
          </a:xfrm>
          <a:prstGeom prst="rect">
            <a:avLst/>
          </a:prstGeom>
          <a:noFill/>
        </p:spPr>
        <p:txBody>
          <a:bodyPr wrap="square" rtlCol="0">
            <a:spAutoFit/>
          </a:bodyPr>
          <a:lstStyle/>
          <a:p>
            <a:r>
              <a:rPr lang="en-IN"/>
              <a:t>Age Distribution</a:t>
            </a:r>
          </a:p>
        </p:txBody>
      </p:sp>
      <p:pic>
        <p:nvPicPr>
          <p:cNvPr id="62" name="Picture 61">
            <a:extLst>
              <a:ext uri="{FF2B5EF4-FFF2-40B4-BE49-F238E27FC236}">
                <a16:creationId xmlns:a16="http://schemas.microsoft.com/office/drawing/2014/main" id="{E6C6AE8E-63E0-A723-A94C-419CF883F905}"/>
              </a:ext>
            </a:extLst>
          </p:cNvPr>
          <p:cNvPicPr>
            <a:picLocks noChangeAspect="1"/>
          </p:cNvPicPr>
          <p:nvPr/>
        </p:nvPicPr>
        <p:blipFill>
          <a:blip r:embed="rId15"/>
          <a:stretch>
            <a:fillRect/>
          </a:stretch>
        </p:blipFill>
        <p:spPr>
          <a:xfrm>
            <a:off x="8244287" y="4972140"/>
            <a:ext cx="2074666" cy="17921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3" name="TextBox 62">
            <a:extLst>
              <a:ext uri="{FF2B5EF4-FFF2-40B4-BE49-F238E27FC236}">
                <a16:creationId xmlns:a16="http://schemas.microsoft.com/office/drawing/2014/main" id="{A8B64BC3-5847-7817-BDF8-718F1FF54912}"/>
              </a:ext>
            </a:extLst>
          </p:cNvPr>
          <p:cNvSpPr txBox="1"/>
          <p:nvPr/>
        </p:nvSpPr>
        <p:spPr>
          <a:xfrm>
            <a:off x="8305269" y="4572239"/>
            <a:ext cx="1952702" cy="369332"/>
          </a:xfrm>
          <a:prstGeom prst="rect">
            <a:avLst/>
          </a:prstGeom>
          <a:noFill/>
        </p:spPr>
        <p:txBody>
          <a:bodyPr wrap="square" rtlCol="0">
            <a:spAutoFit/>
          </a:bodyPr>
          <a:lstStyle/>
          <a:p>
            <a:r>
              <a:rPr lang="en-IN"/>
              <a:t>Top Country </a:t>
            </a:r>
          </a:p>
        </p:txBody>
      </p:sp>
      <p:sp>
        <p:nvSpPr>
          <p:cNvPr id="64" name="TextBox 63">
            <a:extLst>
              <a:ext uri="{FF2B5EF4-FFF2-40B4-BE49-F238E27FC236}">
                <a16:creationId xmlns:a16="http://schemas.microsoft.com/office/drawing/2014/main" id="{83E6E91A-F8AE-4733-BEC8-D79686D827C0}"/>
              </a:ext>
            </a:extLst>
          </p:cNvPr>
          <p:cNvSpPr txBox="1"/>
          <p:nvPr/>
        </p:nvSpPr>
        <p:spPr>
          <a:xfrm>
            <a:off x="10401376" y="4523201"/>
            <a:ext cx="1666882" cy="646331"/>
          </a:xfrm>
          <a:prstGeom prst="rect">
            <a:avLst/>
          </a:prstGeom>
          <a:noFill/>
        </p:spPr>
        <p:txBody>
          <a:bodyPr wrap="square" rtlCol="0">
            <a:spAutoFit/>
          </a:bodyPr>
          <a:lstStyle/>
          <a:p>
            <a:r>
              <a:rPr lang="en-IN"/>
              <a:t>Gender Distribution </a:t>
            </a:r>
          </a:p>
        </p:txBody>
      </p:sp>
      <p:pic>
        <p:nvPicPr>
          <p:cNvPr id="66" name="Graphic 65" descr="Man with solid fill">
            <a:extLst>
              <a:ext uri="{FF2B5EF4-FFF2-40B4-BE49-F238E27FC236}">
                <a16:creationId xmlns:a16="http://schemas.microsoft.com/office/drawing/2014/main" id="{3CFABEBC-6DD2-5256-BA66-441BEEA8B41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345598" y="5358257"/>
            <a:ext cx="478592" cy="478592"/>
          </a:xfrm>
          <a:prstGeom prst="rect">
            <a:avLst/>
          </a:prstGeom>
        </p:spPr>
      </p:pic>
      <p:pic>
        <p:nvPicPr>
          <p:cNvPr id="68" name="Graphic 67" descr="Woman with solid fill">
            <a:extLst>
              <a:ext uri="{FF2B5EF4-FFF2-40B4-BE49-F238E27FC236}">
                <a16:creationId xmlns:a16="http://schemas.microsoft.com/office/drawing/2014/main" id="{D391614A-0DDF-92FE-D4DF-B45608399F1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299912" y="5942549"/>
            <a:ext cx="569964" cy="595656"/>
          </a:xfrm>
          <a:prstGeom prst="rect">
            <a:avLst/>
          </a:prstGeom>
        </p:spPr>
      </p:pic>
      <p:sp>
        <p:nvSpPr>
          <p:cNvPr id="69" name="TextBox 68">
            <a:extLst>
              <a:ext uri="{FF2B5EF4-FFF2-40B4-BE49-F238E27FC236}">
                <a16:creationId xmlns:a16="http://schemas.microsoft.com/office/drawing/2014/main" id="{1B4FFC16-CC49-A8B4-3BC2-920A75265F1B}"/>
              </a:ext>
            </a:extLst>
          </p:cNvPr>
          <p:cNvSpPr txBox="1"/>
          <p:nvPr/>
        </p:nvSpPr>
        <p:spPr>
          <a:xfrm>
            <a:off x="10724886" y="5388140"/>
            <a:ext cx="1019331" cy="369332"/>
          </a:xfrm>
          <a:prstGeom prst="rect">
            <a:avLst/>
          </a:prstGeom>
          <a:noFill/>
        </p:spPr>
        <p:txBody>
          <a:bodyPr wrap="square" rtlCol="0">
            <a:spAutoFit/>
          </a:bodyPr>
          <a:lstStyle/>
          <a:p>
            <a:r>
              <a:rPr lang="en-IN"/>
              <a:t>44.78%</a:t>
            </a:r>
          </a:p>
        </p:txBody>
      </p:sp>
      <p:sp>
        <p:nvSpPr>
          <p:cNvPr id="72" name="TextBox 71">
            <a:extLst>
              <a:ext uri="{FF2B5EF4-FFF2-40B4-BE49-F238E27FC236}">
                <a16:creationId xmlns:a16="http://schemas.microsoft.com/office/drawing/2014/main" id="{CC4A06ED-FDED-9EF6-6EAD-66312035E00F}"/>
              </a:ext>
            </a:extLst>
          </p:cNvPr>
          <p:cNvSpPr txBox="1"/>
          <p:nvPr/>
        </p:nvSpPr>
        <p:spPr>
          <a:xfrm>
            <a:off x="10729487" y="6030101"/>
            <a:ext cx="1019331" cy="369332"/>
          </a:xfrm>
          <a:prstGeom prst="rect">
            <a:avLst/>
          </a:prstGeom>
          <a:noFill/>
        </p:spPr>
        <p:txBody>
          <a:bodyPr wrap="square" rtlCol="0">
            <a:spAutoFit/>
          </a:bodyPr>
          <a:lstStyle/>
          <a:p>
            <a:r>
              <a:rPr lang="en-IN"/>
              <a:t>55.22%</a:t>
            </a:r>
          </a:p>
        </p:txBody>
      </p:sp>
      <p:sp>
        <p:nvSpPr>
          <p:cNvPr id="3" name="TextBox 2">
            <a:extLst>
              <a:ext uri="{FF2B5EF4-FFF2-40B4-BE49-F238E27FC236}">
                <a16:creationId xmlns:a16="http://schemas.microsoft.com/office/drawing/2014/main" id="{F80C793E-DC21-6036-3198-92661A4B4008}"/>
              </a:ext>
            </a:extLst>
          </p:cNvPr>
          <p:cNvSpPr txBox="1"/>
          <p:nvPr/>
        </p:nvSpPr>
        <p:spPr>
          <a:xfrm>
            <a:off x="158550" y="6666964"/>
            <a:ext cx="4370099" cy="215444"/>
          </a:xfrm>
          <a:prstGeom prst="rect">
            <a:avLst/>
          </a:prstGeom>
          <a:noFill/>
        </p:spPr>
        <p:txBody>
          <a:bodyPr wrap="square" rtlCol="0">
            <a:spAutoFit/>
          </a:bodyPr>
          <a:lstStyle/>
          <a:p>
            <a:r>
              <a:rPr lang="en-IN" sz="800"/>
              <a:t>Source - https://www.cbinsights.com/company/openai/alternatives-competitors</a:t>
            </a:r>
          </a:p>
        </p:txBody>
      </p:sp>
    </p:spTree>
    <p:extLst>
      <p:ext uri="{BB962C8B-B14F-4D97-AF65-F5344CB8AC3E}">
        <p14:creationId xmlns:p14="http://schemas.microsoft.com/office/powerpoint/2010/main" val="960259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3" name="Table 82">
            <a:extLst>
              <a:ext uri="{FF2B5EF4-FFF2-40B4-BE49-F238E27FC236}">
                <a16:creationId xmlns:a16="http://schemas.microsoft.com/office/drawing/2014/main" id="{04AE9547-DB7F-E4F3-C85D-96AC3D2804F9}"/>
              </a:ext>
            </a:extLst>
          </p:cNvPr>
          <p:cNvGraphicFramePr>
            <a:graphicFrameLocks noGrp="1"/>
          </p:cNvGraphicFramePr>
          <p:nvPr>
            <p:extLst>
              <p:ext uri="{D42A27DB-BD31-4B8C-83A1-F6EECF244321}">
                <p14:modId xmlns:p14="http://schemas.microsoft.com/office/powerpoint/2010/main" val="1639302575"/>
              </p:ext>
            </p:extLst>
          </p:nvPr>
        </p:nvGraphicFramePr>
        <p:xfrm>
          <a:off x="77759" y="1110191"/>
          <a:ext cx="5993145" cy="2492450"/>
        </p:xfrm>
        <a:graphic>
          <a:graphicData uri="http://schemas.openxmlformats.org/drawingml/2006/table">
            <a:tbl>
              <a:tblPr firstRow="1" bandRow="1">
                <a:tableStyleId>{8FD4443E-F989-4FC4-A0C8-D5A2AF1F390B}</a:tableStyleId>
              </a:tblPr>
              <a:tblGrid>
                <a:gridCol w="2418345">
                  <a:extLst>
                    <a:ext uri="{9D8B030D-6E8A-4147-A177-3AD203B41FA5}">
                      <a16:colId xmlns:a16="http://schemas.microsoft.com/office/drawing/2014/main" val="2616213404"/>
                    </a:ext>
                  </a:extLst>
                </a:gridCol>
                <a:gridCol w="1187200">
                  <a:extLst>
                    <a:ext uri="{9D8B030D-6E8A-4147-A177-3AD203B41FA5}">
                      <a16:colId xmlns:a16="http://schemas.microsoft.com/office/drawing/2014/main" val="2924544159"/>
                    </a:ext>
                  </a:extLst>
                </a:gridCol>
                <a:gridCol w="1117600">
                  <a:extLst>
                    <a:ext uri="{9D8B030D-6E8A-4147-A177-3AD203B41FA5}">
                      <a16:colId xmlns:a16="http://schemas.microsoft.com/office/drawing/2014/main" val="121609728"/>
                    </a:ext>
                  </a:extLst>
                </a:gridCol>
                <a:gridCol w="1270000">
                  <a:extLst>
                    <a:ext uri="{9D8B030D-6E8A-4147-A177-3AD203B41FA5}">
                      <a16:colId xmlns:a16="http://schemas.microsoft.com/office/drawing/2014/main" val="3074361596"/>
                    </a:ext>
                  </a:extLst>
                </a:gridCol>
              </a:tblGrid>
              <a:tr h="311297">
                <a:tc>
                  <a:txBody>
                    <a:bodyPr/>
                    <a:lstStyle/>
                    <a:p>
                      <a:pPr algn="ctr"/>
                      <a:r>
                        <a:rPr lang="en-IN" sz="1600">
                          <a:latin typeface="+mn-lt"/>
                        </a:rPr>
                        <a:t>DESC</a:t>
                      </a:r>
                    </a:p>
                  </a:txBody>
                  <a:tcPr marL="60960" marR="60960" marT="30480" marB="30480"/>
                </a:tc>
                <a:tc>
                  <a:txBody>
                    <a:bodyPr/>
                    <a:lstStyle/>
                    <a:p>
                      <a:pPr algn="ctr"/>
                      <a:r>
                        <a:rPr lang="en-IN" sz="1600">
                          <a:latin typeface="+mn-lt"/>
                        </a:rPr>
                        <a:t>REGULAR</a:t>
                      </a:r>
                    </a:p>
                  </a:txBody>
                  <a:tcPr marL="60960" marR="60960" marT="30480" marB="30480"/>
                </a:tc>
                <a:tc>
                  <a:txBody>
                    <a:bodyPr/>
                    <a:lstStyle/>
                    <a:p>
                      <a:pPr algn="ctr"/>
                      <a:r>
                        <a:rPr lang="en-IN" sz="1600">
                          <a:latin typeface="+mn-lt"/>
                        </a:rPr>
                        <a:t>PRO</a:t>
                      </a:r>
                    </a:p>
                  </a:txBody>
                  <a:tcPr marL="60960" marR="60960" marT="30480" marB="30480"/>
                </a:tc>
                <a:tc>
                  <a:txBody>
                    <a:bodyPr/>
                    <a:lstStyle/>
                    <a:p>
                      <a:pPr algn="ctr"/>
                      <a:r>
                        <a:rPr lang="en-IN" sz="1600">
                          <a:latin typeface="+mn-lt"/>
                        </a:rPr>
                        <a:t>PREMIUM</a:t>
                      </a:r>
                    </a:p>
                  </a:txBody>
                  <a:tcPr marL="60960" marR="60960" marT="30480" marB="30480"/>
                </a:tc>
                <a:extLst>
                  <a:ext uri="{0D108BD9-81ED-4DB2-BD59-A6C34878D82A}">
                    <a16:rowId xmlns:a16="http://schemas.microsoft.com/office/drawing/2014/main" val="201191289"/>
                  </a:ext>
                </a:extLst>
              </a:tr>
              <a:tr h="422251">
                <a:tc>
                  <a:txBody>
                    <a:bodyPr/>
                    <a:lstStyle/>
                    <a:p>
                      <a:pPr algn="ctr"/>
                      <a:r>
                        <a:rPr lang="en-IN" sz="1600" b="1">
                          <a:latin typeface="Arial Black" panose="020B0A04020102020204" pitchFamily="34" charset="0"/>
                        </a:rPr>
                        <a:t>GPTs per Day </a:t>
                      </a:r>
                    </a:p>
                  </a:txBody>
                  <a:tcPr marL="60960" marR="60960" marT="30480" marB="30480"/>
                </a:tc>
                <a:tc>
                  <a:txBody>
                    <a:bodyPr/>
                    <a:lstStyle/>
                    <a:p>
                      <a:pPr algn="ctr"/>
                      <a:r>
                        <a:rPr lang="en-IN" sz="1200"/>
                        <a:t>3</a:t>
                      </a:r>
                    </a:p>
                  </a:txBody>
                  <a:tcPr marL="60960" marR="60960" marT="30480" marB="30480"/>
                </a:tc>
                <a:tc>
                  <a:txBody>
                    <a:bodyPr/>
                    <a:lstStyle/>
                    <a:p>
                      <a:pPr algn="ctr"/>
                      <a:r>
                        <a:rPr lang="en-IN" sz="1200"/>
                        <a:t>Unlimited</a:t>
                      </a:r>
                    </a:p>
                  </a:txBody>
                  <a:tcPr marL="60960" marR="60960" marT="30480" marB="30480"/>
                </a:tc>
                <a:tc>
                  <a:txBody>
                    <a:bodyPr/>
                    <a:lstStyle/>
                    <a:p>
                      <a:pPr algn="ctr"/>
                      <a:r>
                        <a:rPr lang="en-IN" sz="1200"/>
                        <a:t>Unlimited</a:t>
                      </a:r>
                    </a:p>
                  </a:txBody>
                  <a:tcPr marL="60960" marR="60960" marT="30480" marB="30480"/>
                </a:tc>
                <a:extLst>
                  <a:ext uri="{0D108BD9-81ED-4DB2-BD59-A6C34878D82A}">
                    <a16:rowId xmlns:a16="http://schemas.microsoft.com/office/drawing/2014/main" val="817541260"/>
                  </a:ext>
                </a:extLst>
              </a:tr>
              <a:tr h="422251">
                <a:tc>
                  <a:txBody>
                    <a:bodyPr/>
                    <a:lstStyle/>
                    <a:p>
                      <a:pPr algn="ctr"/>
                      <a:r>
                        <a:rPr lang="en-IN" sz="1600" b="1">
                          <a:latin typeface="Arial Black" panose="020B0A04020102020204" pitchFamily="34" charset="0"/>
                        </a:rPr>
                        <a:t>Customization </a:t>
                      </a:r>
                    </a:p>
                  </a:txBody>
                  <a:tcPr marL="60960" marR="60960" marT="30480" marB="30480"/>
                </a:tc>
                <a:tc>
                  <a:txBody>
                    <a:bodyPr/>
                    <a:lstStyle/>
                    <a:p>
                      <a:pPr algn="ctr"/>
                      <a:r>
                        <a:rPr lang="en-IN" sz="1200"/>
                        <a:t>Limited</a:t>
                      </a:r>
                    </a:p>
                  </a:txBody>
                  <a:tcPr marL="60960" marR="60960" marT="30480" marB="30480"/>
                </a:tc>
                <a:tc>
                  <a:txBody>
                    <a:bodyPr/>
                    <a:lstStyle/>
                    <a:p>
                      <a:pPr algn="ctr"/>
                      <a:r>
                        <a:rPr lang="en-IN" sz="1200"/>
                        <a:t>Full</a:t>
                      </a:r>
                    </a:p>
                  </a:txBody>
                  <a:tcPr marL="60960" marR="60960" marT="30480" marB="30480"/>
                </a:tc>
                <a:tc>
                  <a:txBody>
                    <a:bodyPr/>
                    <a:lstStyle/>
                    <a:p>
                      <a:pPr algn="ctr"/>
                      <a:r>
                        <a:rPr lang="en-IN" sz="1200"/>
                        <a:t>Full</a:t>
                      </a:r>
                    </a:p>
                  </a:txBody>
                  <a:tcPr marL="60960" marR="60960" marT="30480" marB="30480"/>
                </a:tc>
                <a:extLst>
                  <a:ext uri="{0D108BD9-81ED-4DB2-BD59-A6C34878D82A}">
                    <a16:rowId xmlns:a16="http://schemas.microsoft.com/office/drawing/2014/main" val="2647225373"/>
                  </a:ext>
                </a:extLst>
              </a:tr>
              <a:tr h="304800">
                <a:tc>
                  <a:txBody>
                    <a:bodyPr/>
                    <a:lstStyle/>
                    <a:p>
                      <a:pPr algn="ctr"/>
                      <a:r>
                        <a:rPr lang="en-IN" sz="1600" b="1">
                          <a:latin typeface="Arial Black" panose="020B0A04020102020204" pitchFamily="34" charset="0"/>
                        </a:rPr>
                        <a:t>plugins per month</a:t>
                      </a:r>
                    </a:p>
                  </a:txBody>
                  <a:tcPr marL="60960" marR="60960" marT="30480" marB="30480"/>
                </a:tc>
                <a:tc>
                  <a:txBody>
                    <a:bodyPr/>
                    <a:lstStyle/>
                    <a:p>
                      <a:pPr algn="ctr"/>
                      <a:r>
                        <a:rPr lang="en-IN" sz="1200"/>
                        <a:t>3</a:t>
                      </a:r>
                    </a:p>
                  </a:txBody>
                  <a:tcPr marL="60960" marR="60960" marT="30480" marB="30480"/>
                </a:tc>
                <a:tc>
                  <a:txBody>
                    <a:bodyPr/>
                    <a:lstStyle/>
                    <a:p>
                      <a:pPr algn="ctr"/>
                      <a:r>
                        <a:rPr lang="en-IN" sz="1200"/>
                        <a:t>Unlimited</a:t>
                      </a:r>
                    </a:p>
                  </a:txBody>
                  <a:tcPr marL="60960" marR="60960" marT="30480" marB="30480"/>
                </a:tc>
                <a:tc>
                  <a:txBody>
                    <a:bodyPr/>
                    <a:lstStyle/>
                    <a:p>
                      <a:pPr algn="ctr"/>
                      <a:r>
                        <a:rPr lang="en-IN" sz="1200"/>
                        <a:t>Unlimited</a:t>
                      </a:r>
                    </a:p>
                  </a:txBody>
                  <a:tcPr marL="60960" marR="60960" marT="30480" marB="30480"/>
                </a:tc>
                <a:extLst>
                  <a:ext uri="{0D108BD9-81ED-4DB2-BD59-A6C34878D82A}">
                    <a16:rowId xmlns:a16="http://schemas.microsoft.com/office/drawing/2014/main" val="2386468536"/>
                  </a:ext>
                </a:extLst>
              </a:tr>
              <a:tr h="304800">
                <a:tc>
                  <a:txBody>
                    <a:bodyPr/>
                    <a:lstStyle/>
                    <a:p>
                      <a:pPr algn="ctr"/>
                      <a:r>
                        <a:rPr lang="en-IN" sz="1600" b="1">
                          <a:latin typeface="Arial Black" panose="020B0A04020102020204" pitchFamily="34" charset="0"/>
                        </a:rPr>
                        <a:t>word limit of Prompt</a:t>
                      </a:r>
                    </a:p>
                  </a:txBody>
                  <a:tcPr marL="60960" marR="60960" marT="30480" marB="30480"/>
                </a:tc>
                <a:tc>
                  <a:txBody>
                    <a:bodyPr/>
                    <a:lstStyle/>
                    <a:p>
                      <a:pPr algn="ctr"/>
                      <a:r>
                        <a:rPr lang="en-IN" sz="1200"/>
                        <a:t>200</a:t>
                      </a:r>
                    </a:p>
                  </a:txBody>
                  <a:tcPr marL="60960" marR="60960" marT="30480" marB="30480"/>
                </a:tc>
                <a:tc>
                  <a:txBody>
                    <a:bodyPr/>
                    <a:lstStyle/>
                    <a:p>
                      <a:pPr algn="ctr"/>
                      <a:r>
                        <a:rPr lang="en-IN" sz="1200"/>
                        <a:t>NO</a:t>
                      </a:r>
                    </a:p>
                  </a:txBody>
                  <a:tcPr marL="60960" marR="60960" marT="30480" marB="30480"/>
                </a:tc>
                <a:tc>
                  <a:txBody>
                    <a:bodyPr/>
                    <a:lstStyle/>
                    <a:p>
                      <a:pPr algn="ctr"/>
                      <a:r>
                        <a:rPr lang="en-IN" sz="1200"/>
                        <a:t>NO</a:t>
                      </a:r>
                    </a:p>
                  </a:txBody>
                  <a:tcPr marL="60960" marR="60960" marT="30480" marB="30480"/>
                </a:tc>
                <a:extLst>
                  <a:ext uri="{0D108BD9-81ED-4DB2-BD59-A6C34878D82A}">
                    <a16:rowId xmlns:a16="http://schemas.microsoft.com/office/drawing/2014/main" val="4217347309"/>
                  </a:ext>
                </a:extLst>
              </a:tr>
              <a:tr h="422251">
                <a:tc>
                  <a:txBody>
                    <a:bodyPr/>
                    <a:lstStyle/>
                    <a:p>
                      <a:pPr algn="ctr"/>
                      <a:r>
                        <a:rPr lang="en-IN" sz="1600" b="1">
                          <a:latin typeface="Arial Black" panose="020B0A04020102020204" pitchFamily="34" charset="0"/>
                        </a:rPr>
                        <a:t>Ads</a:t>
                      </a:r>
                    </a:p>
                  </a:txBody>
                  <a:tcPr marL="60960" marR="60960" marT="30480" marB="30480"/>
                </a:tc>
                <a:tc>
                  <a:txBody>
                    <a:bodyPr/>
                    <a:lstStyle/>
                    <a:p>
                      <a:endParaRPr lang="en-IN" sz="1200"/>
                    </a:p>
                  </a:txBody>
                  <a:tcPr marL="60960" marR="60960" marT="30480" marB="30480"/>
                </a:tc>
                <a:tc>
                  <a:txBody>
                    <a:bodyPr/>
                    <a:lstStyle/>
                    <a:p>
                      <a:endParaRPr lang="en-IN" sz="1200" dirty="0"/>
                    </a:p>
                  </a:txBody>
                  <a:tcPr marL="60960" marR="60960" marT="30480" marB="30480"/>
                </a:tc>
                <a:tc>
                  <a:txBody>
                    <a:bodyPr/>
                    <a:lstStyle/>
                    <a:p>
                      <a:endParaRPr lang="en-IN" sz="1200"/>
                    </a:p>
                  </a:txBody>
                  <a:tcPr marL="60960" marR="60960" marT="30480" marB="30480"/>
                </a:tc>
                <a:extLst>
                  <a:ext uri="{0D108BD9-81ED-4DB2-BD59-A6C34878D82A}">
                    <a16:rowId xmlns:a16="http://schemas.microsoft.com/office/drawing/2014/main" val="2800871408"/>
                  </a:ext>
                </a:extLst>
              </a:tr>
              <a:tr h="304800">
                <a:tc>
                  <a:txBody>
                    <a:bodyPr/>
                    <a:lstStyle/>
                    <a:p>
                      <a:pPr algn="ctr"/>
                      <a:r>
                        <a:rPr lang="en-IN" sz="1600" b="1">
                          <a:latin typeface="Arial Black" panose="020B0A04020102020204" pitchFamily="34" charset="0"/>
                        </a:rPr>
                        <a:t>Cost </a:t>
                      </a:r>
                    </a:p>
                  </a:txBody>
                  <a:tcPr marL="60960" marR="60960" marT="30480" marB="30480"/>
                </a:tc>
                <a:tc>
                  <a:txBody>
                    <a:bodyPr/>
                    <a:lstStyle/>
                    <a:p>
                      <a:pPr algn="ctr"/>
                      <a:r>
                        <a:rPr lang="en-IN" sz="1200"/>
                        <a:t>FREE</a:t>
                      </a:r>
                    </a:p>
                  </a:txBody>
                  <a:tcPr marL="60960" marR="60960" marT="30480" marB="30480"/>
                </a:tc>
                <a:tc>
                  <a:txBody>
                    <a:bodyPr/>
                    <a:lstStyle/>
                    <a:p>
                      <a:pPr algn="ctr"/>
                      <a:r>
                        <a:rPr lang="en-IN" sz="1200"/>
                        <a:t>$18</a:t>
                      </a:r>
                    </a:p>
                  </a:txBody>
                  <a:tcPr marL="60960" marR="60960" marT="30480" marB="30480"/>
                </a:tc>
                <a:tc>
                  <a:txBody>
                    <a:bodyPr/>
                    <a:lstStyle/>
                    <a:p>
                      <a:pPr algn="ctr"/>
                      <a:r>
                        <a:rPr lang="en-IN" sz="1200" dirty="0"/>
                        <a:t>$20</a:t>
                      </a:r>
                    </a:p>
                  </a:txBody>
                  <a:tcPr marL="60960" marR="60960" marT="30480" marB="30480"/>
                </a:tc>
                <a:extLst>
                  <a:ext uri="{0D108BD9-81ED-4DB2-BD59-A6C34878D82A}">
                    <a16:rowId xmlns:a16="http://schemas.microsoft.com/office/drawing/2014/main" val="1128077732"/>
                  </a:ext>
                </a:extLst>
              </a:tr>
            </a:tbl>
          </a:graphicData>
        </a:graphic>
      </p:graphicFrame>
      <p:graphicFrame>
        <p:nvGraphicFramePr>
          <p:cNvPr id="89" name="Table 88">
            <a:extLst>
              <a:ext uri="{FF2B5EF4-FFF2-40B4-BE49-F238E27FC236}">
                <a16:creationId xmlns:a16="http://schemas.microsoft.com/office/drawing/2014/main" id="{DE4E6AE8-0F90-EA48-CF73-EEDB52C0A41E}"/>
              </a:ext>
            </a:extLst>
          </p:cNvPr>
          <p:cNvGraphicFramePr>
            <a:graphicFrameLocks noGrp="1"/>
          </p:cNvGraphicFramePr>
          <p:nvPr/>
        </p:nvGraphicFramePr>
        <p:xfrm>
          <a:off x="66753" y="4142610"/>
          <a:ext cx="6146422" cy="2535757"/>
        </p:xfrm>
        <a:graphic>
          <a:graphicData uri="http://schemas.openxmlformats.org/drawingml/2006/table">
            <a:tbl>
              <a:tblPr firstRow="1" bandRow="1">
                <a:tableStyleId>{FABFCF23-3B69-468F-B69F-88F6DE6A72F2}</a:tableStyleId>
              </a:tblPr>
              <a:tblGrid>
                <a:gridCol w="2233945">
                  <a:extLst>
                    <a:ext uri="{9D8B030D-6E8A-4147-A177-3AD203B41FA5}">
                      <a16:colId xmlns:a16="http://schemas.microsoft.com/office/drawing/2014/main" val="2616213404"/>
                    </a:ext>
                  </a:extLst>
                </a:gridCol>
                <a:gridCol w="1034191">
                  <a:extLst>
                    <a:ext uri="{9D8B030D-6E8A-4147-A177-3AD203B41FA5}">
                      <a16:colId xmlns:a16="http://schemas.microsoft.com/office/drawing/2014/main" val="2924544159"/>
                    </a:ext>
                  </a:extLst>
                </a:gridCol>
                <a:gridCol w="1055473">
                  <a:extLst>
                    <a:ext uri="{9D8B030D-6E8A-4147-A177-3AD203B41FA5}">
                      <a16:colId xmlns:a16="http://schemas.microsoft.com/office/drawing/2014/main" val="121609728"/>
                    </a:ext>
                  </a:extLst>
                </a:gridCol>
                <a:gridCol w="1822813">
                  <a:extLst>
                    <a:ext uri="{9D8B030D-6E8A-4147-A177-3AD203B41FA5}">
                      <a16:colId xmlns:a16="http://schemas.microsoft.com/office/drawing/2014/main" val="3074361596"/>
                    </a:ext>
                  </a:extLst>
                </a:gridCol>
              </a:tblGrid>
              <a:tr h="311297">
                <a:tc>
                  <a:txBody>
                    <a:bodyPr/>
                    <a:lstStyle/>
                    <a:p>
                      <a:pPr algn="ctr"/>
                      <a:r>
                        <a:rPr lang="en-IN" sz="1600"/>
                        <a:t>DESC</a:t>
                      </a:r>
                      <a:endParaRPr lang="en-IN" sz="1600">
                        <a:latin typeface="Algerian" panose="04020705040A02060702" pitchFamily="82" charset="0"/>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t>REGULAR</a:t>
                      </a:r>
                      <a:endParaRPr lang="en-IN" sz="1600" dirty="0">
                        <a:latin typeface="Algerian" panose="04020705040A02060702" pitchFamily="82" charset="0"/>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t>PRO</a:t>
                      </a:r>
                      <a:endParaRPr lang="en-IN" sz="1600">
                        <a:latin typeface="Algerian" panose="04020705040A02060702" pitchFamily="82" charset="0"/>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t>PREMIUM</a:t>
                      </a:r>
                      <a:endParaRPr lang="en-IN" sz="1600">
                        <a:latin typeface="Algerian" panose="04020705040A02060702" pitchFamily="82" charset="0"/>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191289"/>
                  </a:ext>
                </a:extLst>
              </a:tr>
              <a:tr h="461089">
                <a:tc>
                  <a:txBody>
                    <a:bodyPr/>
                    <a:lstStyle/>
                    <a:p>
                      <a:pPr algn="ctr"/>
                      <a:r>
                        <a:rPr lang="en-IN" sz="1600" b="1"/>
                        <a:t>Submit GPTs per month</a:t>
                      </a:r>
                      <a:endParaRPr lang="en-IN" sz="1600" b="1">
                        <a:latin typeface="Arial Black" panose="020B0A04020102020204" pitchFamily="34" charset="0"/>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a:t>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a:t>Unlimited</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a:t>Unlimited</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541260"/>
                  </a:ext>
                </a:extLst>
              </a:tr>
              <a:tr h="422251">
                <a:tc>
                  <a:txBody>
                    <a:bodyPr/>
                    <a:lstStyle/>
                    <a:p>
                      <a:pPr algn="ctr"/>
                      <a:r>
                        <a:rPr lang="en-IN" sz="1600" b="1"/>
                        <a:t>User Plan </a:t>
                      </a:r>
                      <a:endParaRPr lang="en-IN" sz="1600" b="1">
                        <a:latin typeface="Arial Black" panose="020B0A04020102020204" pitchFamily="34" charset="0"/>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a:t>Single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a:t>Single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a:t>3</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7225373"/>
                  </a:ext>
                </a:extLst>
              </a:tr>
              <a:tr h="304800">
                <a:tc>
                  <a:txBody>
                    <a:bodyPr/>
                    <a:lstStyle/>
                    <a:p>
                      <a:pPr algn="ctr"/>
                      <a:r>
                        <a:rPr lang="en-IN" sz="1600" b="1"/>
                        <a:t>Priority Support </a:t>
                      </a:r>
                      <a:endParaRPr lang="en-IN" sz="1600" b="1">
                        <a:latin typeface="Arial Black" panose="020B0A04020102020204" pitchFamily="34" charset="0"/>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20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t>Anytime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a:t>Anytime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6468536"/>
                  </a:ext>
                </a:extLst>
              </a:tr>
              <a:tr h="304800">
                <a:tc>
                  <a:txBody>
                    <a:bodyPr/>
                    <a:lstStyle/>
                    <a:p>
                      <a:pPr algn="ctr"/>
                      <a:r>
                        <a:rPr lang="en-IN" sz="1600" b="1"/>
                        <a:t>Revenue Share </a:t>
                      </a:r>
                      <a:endParaRPr lang="en-IN" sz="1600" b="1">
                        <a:latin typeface="Arial Black" panose="020B0A04020102020204" pitchFamily="34" charset="0"/>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20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a:t>Only on </a:t>
                      </a:r>
                      <a:r>
                        <a:rPr lang="en-IN" sz="1200" err="1"/>
                        <a:t>Gpts</a:t>
                      </a:r>
                      <a:endParaRPr lang="en-IN" sz="120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err="1"/>
                        <a:t>Gpts</a:t>
                      </a:r>
                      <a:r>
                        <a:rPr lang="en-IN" sz="1200"/>
                        <a:t> as well as Ads</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7347309"/>
                  </a:ext>
                </a:extLst>
              </a:tr>
              <a:tr h="426720">
                <a:tc>
                  <a:txBody>
                    <a:bodyPr/>
                    <a:lstStyle/>
                    <a:p>
                      <a:pPr algn="ctr"/>
                      <a:r>
                        <a:rPr lang="en-IN" sz="1600" b="1"/>
                        <a:t>Extra Features </a:t>
                      </a:r>
                      <a:endParaRPr lang="en-IN" sz="1600" b="1">
                        <a:latin typeface="Arial Black" panose="020B0A04020102020204" pitchFamily="34" charset="0"/>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20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a:t>Admin Console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t>Dedicated Admin Console and Analytics Dashboard </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0871408"/>
                  </a:ext>
                </a:extLst>
              </a:tr>
              <a:tr h="304800">
                <a:tc>
                  <a:txBody>
                    <a:bodyPr/>
                    <a:lstStyle/>
                    <a:p>
                      <a:pPr algn="ctr"/>
                      <a:r>
                        <a:rPr lang="en-IN" sz="1600" b="1"/>
                        <a:t>Cost </a:t>
                      </a:r>
                      <a:endParaRPr lang="en-IN" sz="1600" b="1">
                        <a:latin typeface="Arial Black" panose="020B0A04020102020204" pitchFamily="34" charset="0"/>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a:t>FREE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dirty="0"/>
                        <a:t>$18</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dirty="0"/>
                        <a:t>$20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8077732"/>
                  </a:ext>
                </a:extLst>
              </a:tr>
            </a:tbl>
          </a:graphicData>
        </a:graphic>
      </p:graphicFrame>
      <p:pic>
        <p:nvPicPr>
          <p:cNvPr id="95" name="Graphic 94" descr="Close with solid fill">
            <a:extLst>
              <a:ext uri="{FF2B5EF4-FFF2-40B4-BE49-F238E27FC236}">
                <a16:creationId xmlns:a16="http://schemas.microsoft.com/office/drawing/2014/main" id="{E02D67A7-ADB9-4251-048A-21EA60BE4B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7193" y="6043089"/>
            <a:ext cx="254000" cy="254000"/>
          </a:xfrm>
          <a:prstGeom prst="rect">
            <a:avLst/>
          </a:prstGeom>
        </p:spPr>
      </p:pic>
      <p:pic>
        <p:nvPicPr>
          <p:cNvPr id="96" name="Graphic 95" descr="Close with solid fill">
            <a:extLst>
              <a:ext uri="{FF2B5EF4-FFF2-40B4-BE49-F238E27FC236}">
                <a16:creationId xmlns:a16="http://schemas.microsoft.com/office/drawing/2014/main" id="{8F6FFED1-445A-1673-632A-EF20049C3A2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43200" y="5356147"/>
            <a:ext cx="254000" cy="254000"/>
          </a:xfrm>
          <a:prstGeom prst="rect">
            <a:avLst/>
          </a:prstGeom>
        </p:spPr>
      </p:pic>
      <p:pic>
        <p:nvPicPr>
          <p:cNvPr id="98" name="Graphic 97" descr="Close with solid fill">
            <a:extLst>
              <a:ext uri="{FF2B5EF4-FFF2-40B4-BE49-F238E27FC236}">
                <a16:creationId xmlns:a16="http://schemas.microsoft.com/office/drawing/2014/main" id="{022705EA-9FBF-80D2-BF5C-36047CC1F61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43200" y="5661811"/>
            <a:ext cx="254000" cy="254000"/>
          </a:xfrm>
          <a:prstGeom prst="rect">
            <a:avLst/>
          </a:prstGeom>
        </p:spPr>
      </p:pic>
      <p:sp>
        <p:nvSpPr>
          <p:cNvPr id="101" name="TextBox 100">
            <a:extLst>
              <a:ext uri="{FF2B5EF4-FFF2-40B4-BE49-F238E27FC236}">
                <a16:creationId xmlns:a16="http://schemas.microsoft.com/office/drawing/2014/main" id="{FAD7CF4A-B081-A0A5-2973-00CE449935AB}"/>
              </a:ext>
            </a:extLst>
          </p:cNvPr>
          <p:cNvSpPr txBox="1"/>
          <p:nvPr/>
        </p:nvSpPr>
        <p:spPr>
          <a:xfrm>
            <a:off x="6324799" y="913322"/>
            <a:ext cx="5833965" cy="2462213"/>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90510" indent="-190510">
              <a:buFont typeface="Wingdings" panose="05000000000000000000" pitchFamily="2" charset="2"/>
              <a:buChar char="v"/>
            </a:pPr>
            <a:r>
              <a:rPr lang="en-US" sz="1400" b="1" i="1">
                <a:solidFill>
                  <a:srgbClr val="00B0F0"/>
                </a:solidFill>
                <a:latin typeface="Times New Roman" panose="02020603050405020304" pitchFamily="18" charset="0"/>
                <a:cs typeface="Times New Roman" panose="02020603050405020304" pitchFamily="18" charset="0"/>
              </a:rPr>
              <a:t>Offer: </a:t>
            </a:r>
            <a:r>
              <a:rPr lang="en-US" sz="1400">
                <a:latin typeface="Times New Roman" panose="02020603050405020304" pitchFamily="18" charset="0"/>
                <a:cs typeface="Times New Roman" panose="02020603050405020304" pitchFamily="18" charset="0"/>
              </a:rPr>
              <a:t>Custom solutions for businesses (e.g., custom models, API access, dedicated support).</a:t>
            </a:r>
          </a:p>
          <a:p>
            <a:pPr marL="190510" indent="-190510">
              <a:buFont typeface="Wingdings" panose="05000000000000000000" pitchFamily="2" charset="2"/>
              <a:buChar char="v"/>
            </a:pPr>
            <a:r>
              <a:rPr lang="en-US" sz="1400" b="1">
                <a:solidFill>
                  <a:srgbClr val="00B0F0"/>
                </a:solidFill>
                <a:latin typeface="Times New Roman" panose="02020603050405020304" pitchFamily="18" charset="0"/>
                <a:cs typeface="Times New Roman" panose="02020603050405020304" pitchFamily="18" charset="0"/>
              </a:rPr>
              <a:t>Target</a:t>
            </a:r>
            <a:r>
              <a:rPr lang="en-US" sz="1400">
                <a:latin typeface="Times New Roman" panose="02020603050405020304" pitchFamily="18" charset="0"/>
                <a:cs typeface="Times New Roman" panose="02020603050405020304" pitchFamily="18" charset="0"/>
              </a:rPr>
              <a:t>: Large companies, agencies, and research institutions.</a:t>
            </a:r>
          </a:p>
          <a:p>
            <a:pPr marL="190510" indent="-190510">
              <a:buFont typeface="Wingdings" panose="05000000000000000000" pitchFamily="2" charset="2"/>
              <a:buChar char="v"/>
            </a:pPr>
            <a:r>
              <a:rPr lang="en-US" sz="1400" b="1">
                <a:solidFill>
                  <a:srgbClr val="00B0F0"/>
                </a:solidFill>
                <a:latin typeface="Times New Roman" panose="02020603050405020304" pitchFamily="18" charset="0"/>
                <a:cs typeface="Times New Roman" panose="02020603050405020304" pitchFamily="18" charset="0"/>
              </a:rPr>
              <a:t>Custom project contracts: </a:t>
            </a:r>
            <a:r>
              <a:rPr lang="en-US" sz="1400">
                <a:latin typeface="Times New Roman" panose="02020603050405020304" pitchFamily="18" charset="0"/>
                <a:cs typeface="Times New Roman" panose="02020603050405020304" pitchFamily="18" charset="0"/>
              </a:rPr>
              <a:t>Tailored solutions on client needs and budget.</a:t>
            </a:r>
          </a:p>
          <a:p>
            <a:pPr marL="190510" indent="-190510">
              <a:buFont typeface="Wingdings" panose="05000000000000000000" pitchFamily="2" charset="2"/>
              <a:buChar char="v"/>
            </a:pPr>
            <a:r>
              <a:rPr lang="en-US" sz="1400" b="1">
                <a:solidFill>
                  <a:srgbClr val="00B0F0"/>
                </a:solidFill>
                <a:latin typeface="Times New Roman" panose="02020603050405020304" pitchFamily="18" charset="0"/>
                <a:cs typeface="Times New Roman" panose="02020603050405020304" pitchFamily="18" charset="0"/>
              </a:rPr>
              <a:t>API access fees: </a:t>
            </a:r>
            <a:r>
              <a:rPr lang="en-US" sz="1400">
                <a:latin typeface="Times New Roman" panose="02020603050405020304" pitchFamily="18" charset="0"/>
                <a:cs typeface="Times New Roman" panose="02020603050405020304" pitchFamily="18" charset="0"/>
              </a:rPr>
              <a:t>Tiered pricing based on API usage and data volume.</a:t>
            </a:r>
          </a:p>
          <a:p>
            <a:pPr marL="190510" indent="-190510">
              <a:buFont typeface="Wingdings" panose="05000000000000000000" pitchFamily="2" charset="2"/>
              <a:buChar char="v"/>
            </a:pPr>
            <a:r>
              <a:rPr lang="en-US" sz="1400">
                <a:solidFill>
                  <a:srgbClr val="00B0F0"/>
                </a:solidFill>
                <a:latin typeface="Times New Roman" panose="02020603050405020304" pitchFamily="18" charset="0"/>
                <a:cs typeface="Times New Roman" panose="02020603050405020304" pitchFamily="18" charset="0"/>
              </a:rPr>
              <a:t>White-label licenses: </a:t>
            </a:r>
            <a:r>
              <a:rPr lang="en-US" sz="1400">
                <a:latin typeface="Times New Roman" panose="02020603050405020304" pitchFamily="18" charset="0"/>
                <a:cs typeface="Times New Roman" panose="02020603050405020304" pitchFamily="18" charset="0"/>
              </a:rPr>
              <a:t>Allow companies to integrate GPT-4 into their own products and services.</a:t>
            </a:r>
            <a:endParaRPr lang="en-IN" sz="1400">
              <a:latin typeface="Times New Roman" panose="02020603050405020304" pitchFamily="18" charset="0"/>
              <a:cs typeface="Times New Roman" panose="02020603050405020304" pitchFamily="18" charset="0"/>
            </a:endParaRPr>
          </a:p>
          <a:p>
            <a:pPr marL="190510" indent="-190510">
              <a:buFont typeface="Wingdings" panose="05000000000000000000" pitchFamily="2" charset="2"/>
              <a:buChar char="v"/>
            </a:pPr>
            <a:endParaRPr lang="en-IN" sz="1400">
              <a:latin typeface="Times New Roman" panose="02020603050405020304" pitchFamily="18" charset="0"/>
              <a:cs typeface="Times New Roman" panose="02020603050405020304" pitchFamily="18" charset="0"/>
            </a:endParaRPr>
          </a:p>
          <a:p>
            <a:pPr marL="190510" indent="-190510">
              <a:buFont typeface="Wingdings" panose="05000000000000000000" pitchFamily="2" charset="2"/>
              <a:buChar char="v"/>
            </a:pPr>
            <a:endParaRPr lang="en-IN" sz="1400">
              <a:latin typeface="Times New Roman" panose="02020603050405020304" pitchFamily="18" charset="0"/>
              <a:cs typeface="Times New Roman" panose="02020603050405020304" pitchFamily="18" charset="0"/>
            </a:endParaRPr>
          </a:p>
          <a:p>
            <a:pPr marL="190510" indent="-190510">
              <a:buFont typeface="Wingdings" panose="05000000000000000000" pitchFamily="2" charset="2"/>
              <a:buChar char="v"/>
            </a:pPr>
            <a:endParaRPr lang="en-IN" sz="1400">
              <a:latin typeface="Times New Roman" panose="02020603050405020304" pitchFamily="18" charset="0"/>
              <a:cs typeface="Times New Roman" panose="02020603050405020304" pitchFamily="18" charset="0"/>
            </a:endParaRPr>
          </a:p>
          <a:p>
            <a:pPr marL="190510" indent="-190510">
              <a:buFont typeface="Wingdings" panose="05000000000000000000" pitchFamily="2" charset="2"/>
              <a:buChar char="v"/>
            </a:pPr>
            <a:endParaRPr lang="en-IN" sz="1400">
              <a:latin typeface="Times New Roman" panose="02020603050405020304" pitchFamily="18" charset="0"/>
              <a:cs typeface="Times New Roman" panose="02020603050405020304" pitchFamily="18" charset="0"/>
            </a:endParaRPr>
          </a:p>
        </p:txBody>
      </p:sp>
      <p:sp>
        <p:nvSpPr>
          <p:cNvPr id="102" name="Flowchart: Process 101">
            <a:extLst>
              <a:ext uri="{FF2B5EF4-FFF2-40B4-BE49-F238E27FC236}">
                <a16:creationId xmlns:a16="http://schemas.microsoft.com/office/drawing/2014/main" id="{CBEEAFC4-C6F4-2E93-C6B5-F30FF108D174}"/>
              </a:ext>
            </a:extLst>
          </p:cNvPr>
          <p:cNvSpPr/>
          <p:nvPr/>
        </p:nvSpPr>
        <p:spPr>
          <a:xfrm>
            <a:off x="183469" y="712842"/>
            <a:ext cx="1874097" cy="353075"/>
          </a:xfrm>
          <a:prstGeom prst="flowChartProcess">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IN" sz="800"/>
          </a:p>
        </p:txBody>
      </p:sp>
      <p:sp>
        <p:nvSpPr>
          <p:cNvPr id="104" name="TextBox 103">
            <a:extLst>
              <a:ext uri="{FF2B5EF4-FFF2-40B4-BE49-F238E27FC236}">
                <a16:creationId xmlns:a16="http://schemas.microsoft.com/office/drawing/2014/main" id="{3A4D3E2A-6CDE-CAE4-C0C7-D8B73C2BE61F}"/>
              </a:ext>
            </a:extLst>
          </p:cNvPr>
          <p:cNvSpPr txBox="1"/>
          <p:nvPr/>
        </p:nvSpPr>
        <p:spPr>
          <a:xfrm>
            <a:off x="212604" y="712701"/>
            <a:ext cx="1879600" cy="307777"/>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IN" sz="1400" b="1">
                <a:latin typeface="Times New Roman" panose="02020603050405020304" pitchFamily="18" charset="0"/>
                <a:cs typeface="Times New Roman" panose="02020603050405020304" pitchFamily="18" charset="0"/>
              </a:rPr>
              <a:t>INDIVIDUAL PLAN</a:t>
            </a:r>
          </a:p>
        </p:txBody>
      </p:sp>
      <p:sp>
        <p:nvSpPr>
          <p:cNvPr id="106" name="Flowchart: Process 105">
            <a:extLst>
              <a:ext uri="{FF2B5EF4-FFF2-40B4-BE49-F238E27FC236}">
                <a16:creationId xmlns:a16="http://schemas.microsoft.com/office/drawing/2014/main" id="{4F2BD30D-BF63-7901-4DF5-2B81590B977A}"/>
              </a:ext>
            </a:extLst>
          </p:cNvPr>
          <p:cNvSpPr/>
          <p:nvPr/>
        </p:nvSpPr>
        <p:spPr>
          <a:xfrm>
            <a:off x="183469" y="3705852"/>
            <a:ext cx="2116759" cy="373491"/>
          </a:xfrm>
          <a:prstGeom prst="flowChartProcess">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IN" sz="800"/>
          </a:p>
        </p:txBody>
      </p:sp>
      <p:sp>
        <p:nvSpPr>
          <p:cNvPr id="107" name="TextBox 106">
            <a:extLst>
              <a:ext uri="{FF2B5EF4-FFF2-40B4-BE49-F238E27FC236}">
                <a16:creationId xmlns:a16="http://schemas.microsoft.com/office/drawing/2014/main" id="{1E855078-88CF-6A05-845E-C2098C64C74D}"/>
              </a:ext>
            </a:extLst>
          </p:cNvPr>
          <p:cNvSpPr txBox="1"/>
          <p:nvPr/>
        </p:nvSpPr>
        <p:spPr>
          <a:xfrm>
            <a:off x="183469" y="3738708"/>
            <a:ext cx="2254844" cy="307777"/>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IN" sz="1400" b="1">
                <a:latin typeface="Times New Roman" panose="02020603050405020304" pitchFamily="18" charset="0"/>
                <a:cs typeface="Times New Roman" panose="02020603050405020304" pitchFamily="18" charset="0"/>
              </a:rPr>
              <a:t>DEVELOPER PLAN</a:t>
            </a:r>
          </a:p>
        </p:txBody>
      </p:sp>
      <p:sp>
        <p:nvSpPr>
          <p:cNvPr id="11" name="TextBox 10">
            <a:extLst>
              <a:ext uri="{FF2B5EF4-FFF2-40B4-BE49-F238E27FC236}">
                <a16:creationId xmlns:a16="http://schemas.microsoft.com/office/drawing/2014/main" id="{A0DEE4B1-FAF8-C227-8214-D44C0ABB663E}"/>
              </a:ext>
            </a:extLst>
          </p:cNvPr>
          <p:cNvSpPr txBox="1"/>
          <p:nvPr/>
        </p:nvSpPr>
        <p:spPr>
          <a:xfrm>
            <a:off x="6370754" y="2897136"/>
            <a:ext cx="5821246" cy="1384995"/>
          </a:xfrm>
          <a:prstGeom prst="rect">
            <a:avLst/>
          </a:prstGeom>
          <a:noFill/>
        </p:spPr>
        <p:txBody>
          <a:bodyPr wrap="square" rtlCol="0">
            <a:spAutoFit/>
          </a:bodyPr>
          <a:lstStyle/>
          <a:p>
            <a:pPr marL="285750" indent="-285750">
              <a:buFont typeface="Wingdings" panose="05000000000000000000" pitchFamily="2" charset="2"/>
              <a:buChar char="Ø"/>
            </a:pPr>
            <a:r>
              <a:rPr lang="en-US" sz="1400" b="1" i="0">
                <a:solidFill>
                  <a:srgbClr val="00B0F0"/>
                </a:solidFill>
                <a:effectLst/>
                <a:latin typeface="Times New Roman" panose="02020603050405020304" pitchFamily="18" charset="0"/>
                <a:cs typeface="Times New Roman" panose="02020603050405020304" pitchFamily="18" charset="0"/>
              </a:rPr>
              <a:t>GPT-specific advertising: </a:t>
            </a:r>
            <a:r>
              <a:rPr lang="en-US" sz="1400" b="0" i="0">
                <a:solidFill>
                  <a:srgbClr val="0F0F0F"/>
                </a:solidFill>
                <a:effectLst/>
                <a:latin typeface="Times New Roman" panose="02020603050405020304" pitchFamily="18" charset="0"/>
                <a:cs typeface="Times New Roman" panose="02020603050405020304" pitchFamily="18" charset="0"/>
              </a:rPr>
              <a:t>ChatGPT could analyze the capabilities and functionalities of individual GPTs within the store.</a:t>
            </a:r>
          </a:p>
          <a:p>
            <a:pPr marL="285750" indent="-285750">
              <a:buFont typeface="Wingdings" panose="05000000000000000000" pitchFamily="2" charset="2"/>
              <a:buChar char="Ø"/>
            </a:pPr>
            <a:r>
              <a:rPr lang="en-US" sz="1400" b="0" i="0">
                <a:solidFill>
                  <a:srgbClr val="00B0F0"/>
                </a:solidFill>
                <a:effectLst/>
                <a:latin typeface="Times New Roman" panose="02020603050405020304" pitchFamily="18" charset="0"/>
                <a:cs typeface="Times New Roman" panose="02020603050405020304" pitchFamily="18" charset="0"/>
              </a:rPr>
              <a:t>Contextual in-GPT advertising: </a:t>
            </a:r>
            <a:r>
              <a:rPr lang="en-US" sz="1400" b="0" i="0">
                <a:solidFill>
                  <a:srgbClr val="0F0F0F"/>
                </a:solidFill>
                <a:effectLst/>
                <a:latin typeface="Times New Roman" panose="02020603050405020304" pitchFamily="18" charset="0"/>
                <a:cs typeface="Times New Roman" panose="02020603050405020304" pitchFamily="18" charset="0"/>
              </a:rPr>
              <a:t>While GPTs generate content based on user prompts, ChatGPT could insert relevant ads within the generated text.</a:t>
            </a:r>
            <a:endParaRPr lang="en-US" sz="1400">
              <a:solidFill>
                <a:srgbClr val="0F0F0F"/>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400" b="0" i="0">
                <a:solidFill>
                  <a:srgbClr val="00B0F0"/>
                </a:solidFill>
                <a:effectLst/>
                <a:latin typeface="Times New Roman" panose="02020603050405020304" pitchFamily="18" charset="0"/>
                <a:cs typeface="Times New Roman" panose="02020603050405020304" pitchFamily="18" charset="0"/>
              </a:rPr>
              <a:t>GPT-powered ad creation: </a:t>
            </a:r>
            <a:r>
              <a:rPr lang="en-US" sz="1400" b="0" i="0">
                <a:solidFill>
                  <a:srgbClr val="0F0F0F"/>
                </a:solidFill>
                <a:effectLst/>
                <a:latin typeface="Times New Roman" panose="02020603050405020304" pitchFamily="18" charset="0"/>
                <a:cs typeface="Times New Roman" panose="02020603050405020304" pitchFamily="18" charset="0"/>
              </a:rPr>
              <a:t>Businesses could utilize ChatGPT to generate ad copy  to the  target audience of a particular GPT in the store.</a:t>
            </a:r>
            <a:endParaRPr lang="en-IN" sz="140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2E5CB00B-1929-75AC-C207-2E4916E6C030}"/>
              </a:ext>
            </a:extLst>
          </p:cNvPr>
          <p:cNvSpPr txBox="1"/>
          <p:nvPr/>
        </p:nvSpPr>
        <p:spPr>
          <a:xfrm>
            <a:off x="6487857" y="4880454"/>
            <a:ext cx="5486269" cy="1708160"/>
          </a:xfrm>
          <a:prstGeom prst="rect">
            <a:avLst/>
          </a:prstGeom>
          <a:noFill/>
        </p:spPr>
        <p:txBody>
          <a:bodyPr wrap="square">
            <a:spAutoFit/>
          </a:bodyPr>
          <a:lstStyle/>
          <a:p>
            <a:r>
              <a:rPr lang="en-US" sz="1500" i="1">
                <a:solidFill>
                  <a:schemeClr val="tx1">
                    <a:lumMod val="95000"/>
                    <a:lumOff val="5000"/>
                  </a:schemeClr>
                </a:solidFill>
                <a:effectLst/>
                <a:latin typeface="Times New Roman" panose="02020603050405020304" pitchFamily="18" charset="0"/>
                <a:cs typeface="Times New Roman" panose="02020603050405020304" pitchFamily="18" charset="0"/>
              </a:rPr>
              <a:t>The total count of engaged users during the final month at OpenAI reached 200 million.</a:t>
            </a:r>
            <a:r>
              <a:rPr lang="en-US" sz="1500" i="1" spc="80">
                <a:solidFill>
                  <a:schemeClr val="tx1">
                    <a:lumMod val="95000"/>
                    <a:lumOff val="5000"/>
                  </a:schemeClr>
                </a:solidFill>
                <a:latin typeface="Times New Roman" panose="02020603050405020304" pitchFamily="18" charset="0"/>
                <a:cs typeface="Times New Roman" panose="02020603050405020304" pitchFamily="18" charset="0"/>
              </a:rPr>
              <a:t>1 million individuals (0.5% of users) form the core, driving Pro/Premium-powered development of GPT and its plugins. Another 0.5 million from Premium upgrades and 5 million using the free plan bring the total developer to 6.5 million, showcasing the significant user-</a:t>
            </a:r>
            <a:r>
              <a:rPr lang="en-US" sz="1500" i="1" spc="80" err="1">
                <a:solidFill>
                  <a:schemeClr val="tx1">
                    <a:lumMod val="95000"/>
                    <a:lumOff val="5000"/>
                  </a:schemeClr>
                </a:solidFill>
                <a:latin typeface="Times New Roman" panose="02020603050405020304" pitchFamily="18" charset="0"/>
                <a:cs typeface="Times New Roman" panose="02020603050405020304" pitchFamily="18" charset="0"/>
              </a:rPr>
              <a:t>diven</a:t>
            </a:r>
            <a:r>
              <a:rPr lang="en-US" sz="1500" i="1" spc="80">
                <a:solidFill>
                  <a:schemeClr val="tx1">
                    <a:lumMod val="95000"/>
                    <a:lumOff val="5000"/>
                  </a:schemeClr>
                </a:solidFill>
                <a:latin typeface="Times New Roman" panose="02020603050405020304" pitchFamily="18" charset="0"/>
                <a:cs typeface="Times New Roman" panose="02020603050405020304" pitchFamily="18" charset="0"/>
              </a:rPr>
              <a:t> development potential within the GPT ecosystem.</a:t>
            </a:r>
            <a:endParaRPr lang="en-IN" sz="1500" i="1">
              <a:latin typeface="Times New Roman" panose="02020603050405020304" pitchFamily="18"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56830E5F-239A-4F19-0A20-AC8D32FF61E0}"/>
              </a:ext>
            </a:extLst>
          </p:cNvPr>
          <p:cNvGraphicFramePr/>
          <p:nvPr/>
        </p:nvGraphicFramePr>
        <p:xfrm>
          <a:off x="0" y="0"/>
          <a:ext cx="12192000" cy="4429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Rectangle: Rounded Corners 2">
            <a:extLst>
              <a:ext uri="{FF2B5EF4-FFF2-40B4-BE49-F238E27FC236}">
                <a16:creationId xmlns:a16="http://schemas.microsoft.com/office/drawing/2014/main" id="{AB46C9C6-0D0F-655E-CE28-280AB425CC78}"/>
              </a:ext>
            </a:extLst>
          </p:cNvPr>
          <p:cNvSpPr/>
          <p:nvPr/>
        </p:nvSpPr>
        <p:spPr>
          <a:xfrm>
            <a:off x="6335457" y="2815787"/>
            <a:ext cx="5778784" cy="1610595"/>
          </a:xfrm>
          <a:prstGeom prst="roundRect">
            <a:avLst>
              <a:gd name="adj" fmla="val 13967"/>
            </a:avLst>
          </a:prstGeom>
          <a:solidFill>
            <a:schemeClr val="tx2">
              <a:lumMod val="20000"/>
              <a:lumOff val="80000"/>
              <a:alpha val="13000"/>
            </a:schemeClr>
          </a:solidFill>
          <a:ln w="38100">
            <a:solidFill>
              <a:srgbClr val="7583B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06896DDB-507C-CE39-5CCD-0F6CBB8063FB}"/>
              </a:ext>
            </a:extLst>
          </p:cNvPr>
          <p:cNvSpPr/>
          <p:nvPr/>
        </p:nvSpPr>
        <p:spPr>
          <a:xfrm>
            <a:off x="6335457" y="4717404"/>
            <a:ext cx="5778784" cy="1951991"/>
          </a:xfrm>
          <a:prstGeom prst="roundRect">
            <a:avLst>
              <a:gd name="adj" fmla="val 13749"/>
            </a:avLst>
          </a:prstGeom>
          <a:solidFill>
            <a:schemeClr val="tx2">
              <a:lumMod val="20000"/>
              <a:lumOff val="80000"/>
              <a:alpha val="13000"/>
            </a:schemeClr>
          </a:solidFill>
          <a:ln w="38100">
            <a:solidFill>
              <a:srgbClr val="7583B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B5EB703B-E40C-43CC-AB8E-57C532EF4897}"/>
              </a:ext>
            </a:extLst>
          </p:cNvPr>
          <p:cNvSpPr/>
          <p:nvPr/>
        </p:nvSpPr>
        <p:spPr>
          <a:xfrm>
            <a:off x="6257698" y="697174"/>
            <a:ext cx="5778784" cy="1793450"/>
          </a:xfrm>
          <a:prstGeom prst="roundRect">
            <a:avLst>
              <a:gd name="adj" fmla="val 14686"/>
            </a:avLst>
          </a:prstGeom>
          <a:solidFill>
            <a:schemeClr val="tx2">
              <a:lumMod val="20000"/>
              <a:lumOff val="80000"/>
              <a:alpha val="13000"/>
            </a:schemeClr>
          </a:solidFill>
          <a:ln w="38100">
            <a:solidFill>
              <a:srgbClr val="7583B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AFF31D85-5835-259B-5151-D3CC2E1997EA}"/>
              </a:ext>
            </a:extLst>
          </p:cNvPr>
          <p:cNvSpPr txBox="1"/>
          <p:nvPr/>
        </p:nvSpPr>
        <p:spPr>
          <a:xfrm>
            <a:off x="8360022" y="481706"/>
            <a:ext cx="1574135" cy="400110"/>
          </a:xfrm>
          <a:prstGeom prst="rect">
            <a:avLst/>
          </a:prstGeom>
          <a:solidFill>
            <a:schemeClr val="accent5">
              <a:lumMod val="60000"/>
              <a:lumOff val="40000"/>
            </a:schemeClr>
          </a:solidFill>
        </p:spPr>
        <p:txBody>
          <a:bodyPr wrap="square" rtlCol="0">
            <a:spAutoFit/>
          </a:bodyPr>
          <a:lstStyle/>
          <a:p>
            <a:pPr algn="ctr"/>
            <a:r>
              <a:rPr lang="en-GB" sz="2000" b="1" i="1">
                <a:latin typeface="Times New Roman" panose="02020603050405020304" pitchFamily="18" charset="0"/>
                <a:cs typeface="Times New Roman" panose="02020603050405020304" pitchFamily="18" charset="0"/>
              </a:rPr>
              <a:t>Enterprise</a:t>
            </a:r>
            <a:endParaRPr lang="en-IN" sz="2000" b="1" i="1">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F07D1C49-B850-AB0A-96B1-38C47A362CA4}"/>
              </a:ext>
            </a:extLst>
          </p:cNvPr>
          <p:cNvSpPr txBox="1"/>
          <p:nvPr/>
        </p:nvSpPr>
        <p:spPr>
          <a:xfrm>
            <a:off x="8360020" y="2569356"/>
            <a:ext cx="1574135" cy="400110"/>
          </a:xfrm>
          <a:prstGeom prst="rect">
            <a:avLst/>
          </a:prstGeom>
          <a:solidFill>
            <a:schemeClr val="accent5">
              <a:lumMod val="60000"/>
              <a:lumOff val="40000"/>
            </a:schemeClr>
          </a:solidFill>
        </p:spPr>
        <p:txBody>
          <a:bodyPr wrap="square" rtlCol="0">
            <a:spAutoFit/>
          </a:bodyPr>
          <a:lstStyle/>
          <a:p>
            <a:pPr algn="ctr"/>
            <a:r>
              <a:rPr lang="en-GB" sz="2000" b="1" i="1">
                <a:latin typeface="Times New Roman" panose="02020603050405020304" pitchFamily="18" charset="0"/>
                <a:cs typeface="Times New Roman" panose="02020603050405020304" pitchFamily="18" charset="0"/>
              </a:rPr>
              <a:t>Ads Revenue</a:t>
            </a:r>
            <a:endParaRPr lang="en-IN" sz="2000" b="1" i="1">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CEA46A0C-C70D-5F47-7536-B7B8C1529A79}"/>
              </a:ext>
            </a:extLst>
          </p:cNvPr>
          <p:cNvSpPr txBox="1"/>
          <p:nvPr/>
        </p:nvSpPr>
        <p:spPr>
          <a:xfrm>
            <a:off x="6705600" y="4520206"/>
            <a:ext cx="5212141" cy="338554"/>
          </a:xfrm>
          <a:prstGeom prst="rect">
            <a:avLst/>
          </a:prstGeom>
          <a:solidFill>
            <a:schemeClr val="accent5">
              <a:lumMod val="60000"/>
              <a:lumOff val="40000"/>
            </a:schemeClr>
          </a:solidFill>
        </p:spPr>
        <p:txBody>
          <a:bodyPr wrap="square" rtlCol="0">
            <a:spAutoFit/>
          </a:bodyPr>
          <a:lstStyle/>
          <a:p>
            <a:pPr algn="ctr"/>
            <a:r>
              <a:rPr lang="en-US" sz="1600" b="1" i="1">
                <a:solidFill>
                  <a:schemeClr val="tx1">
                    <a:lumMod val="95000"/>
                    <a:lumOff val="5000"/>
                  </a:schemeClr>
                </a:solidFill>
                <a:latin typeface="Times New Roman" panose="02020603050405020304" pitchFamily="18" charset="0"/>
                <a:cs typeface="Times New Roman" panose="02020603050405020304" pitchFamily="18" charset="0"/>
              </a:rPr>
              <a:t>Insights into GPT's User-Driven Development</a:t>
            </a:r>
            <a:endParaRPr lang="en-IN" sz="1600" b="1" i="1">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4" name="Graphic 3" descr="Close with solid fill">
            <a:extLst>
              <a:ext uri="{FF2B5EF4-FFF2-40B4-BE49-F238E27FC236}">
                <a16:creationId xmlns:a16="http://schemas.microsoft.com/office/drawing/2014/main" id="{C52964BC-69F6-B828-55AF-B9AC896B7B8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13601" y="2948100"/>
            <a:ext cx="254000" cy="254000"/>
          </a:xfrm>
          <a:prstGeom prst="rect">
            <a:avLst/>
          </a:prstGeom>
        </p:spPr>
      </p:pic>
      <p:pic>
        <p:nvPicPr>
          <p:cNvPr id="8" name="Graphic 7" descr="Checkmark with solid fill">
            <a:extLst>
              <a:ext uri="{FF2B5EF4-FFF2-40B4-BE49-F238E27FC236}">
                <a16:creationId xmlns:a16="http://schemas.microsoft.com/office/drawing/2014/main" id="{1E1DF4F1-DD4D-FAAE-3403-D1C51A5DA90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31148" y="2969466"/>
            <a:ext cx="265771" cy="265771"/>
          </a:xfrm>
          <a:prstGeom prst="rect">
            <a:avLst/>
          </a:prstGeom>
        </p:spPr>
      </p:pic>
      <p:pic>
        <p:nvPicPr>
          <p:cNvPr id="10" name="Graphic 9" descr="Close with solid fill">
            <a:extLst>
              <a:ext uri="{FF2B5EF4-FFF2-40B4-BE49-F238E27FC236}">
                <a16:creationId xmlns:a16="http://schemas.microsoft.com/office/drawing/2014/main" id="{4BB58D6C-35A8-79F0-2F3B-93D8F5504CA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18616" y="2956186"/>
            <a:ext cx="254000" cy="254000"/>
          </a:xfrm>
          <a:prstGeom prst="rect">
            <a:avLst/>
          </a:prstGeom>
        </p:spPr>
      </p:pic>
    </p:spTree>
    <p:extLst>
      <p:ext uri="{BB962C8B-B14F-4D97-AF65-F5344CB8AC3E}">
        <p14:creationId xmlns:p14="http://schemas.microsoft.com/office/powerpoint/2010/main" val="500038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object 4"/>
          <p:cNvGrpSpPr/>
          <p:nvPr/>
        </p:nvGrpSpPr>
        <p:grpSpPr>
          <a:xfrm>
            <a:off x="205053" y="1715495"/>
            <a:ext cx="10054416" cy="1494561"/>
            <a:chOff x="300589" y="2534987"/>
            <a:chExt cx="15081624" cy="2241841"/>
          </a:xfrm>
        </p:grpSpPr>
        <p:sp>
          <p:nvSpPr>
            <p:cNvPr id="5" name="object 5"/>
            <p:cNvSpPr/>
            <p:nvPr/>
          </p:nvSpPr>
          <p:spPr>
            <a:xfrm flipV="1">
              <a:off x="300589" y="2534987"/>
              <a:ext cx="9857403" cy="94832"/>
            </a:xfrm>
            <a:custGeom>
              <a:avLst/>
              <a:gdLst/>
              <a:ahLst/>
              <a:cxnLst/>
              <a:rect l="l" t="t" r="r" b="b"/>
              <a:pathLst>
                <a:path w="13364210">
                  <a:moveTo>
                    <a:pt x="0" y="0"/>
                  </a:moveTo>
                  <a:lnTo>
                    <a:pt x="13363648" y="0"/>
                  </a:lnTo>
                </a:path>
              </a:pathLst>
            </a:custGeom>
            <a:ln w="38099">
              <a:solidFill>
                <a:srgbClr val="000000"/>
              </a:solidFill>
            </a:ln>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8" name="object 8"/>
            <p:cNvSpPr/>
            <p:nvPr/>
          </p:nvSpPr>
          <p:spPr>
            <a:xfrm>
              <a:off x="351975" y="2811257"/>
              <a:ext cx="2367915" cy="1931035"/>
            </a:xfrm>
            <a:custGeom>
              <a:avLst/>
              <a:gdLst/>
              <a:ahLst/>
              <a:cxnLst/>
              <a:rect l="l" t="t" r="r" b="b"/>
              <a:pathLst>
                <a:path w="2367915" h="1931035">
                  <a:moveTo>
                    <a:pt x="2367370" y="1930668"/>
                  </a:moveTo>
                  <a:lnTo>
                    <a:pt x="0" y="1930668"/>
                  </a:lnTo>
                  <a:lnTo>
                    <a:pt x="0" y="0"/>
                  </a:lnTo>
                  <a:lnTo>
                    <a:pt x="2367370" y="0"/>
                  </a:lnTo>
                  <a:lnTo>
                    <a:pt x="2367370" y="1930668"/>
                  </a:lnTo>
                  <a:close/>
                </a:path>
              </a:pathLst>
            </a:custGeom>
            <a:solidFill>
              <a:srgbClr val="DBE1E6"/>
            </a:solidFill>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9" name="object 9"/>
            <p:cNvSpPr/>
            <p:nvPr/>
          </p:nvSpPr>
          <p:spPr>
            <a:xfrm>
              <a:off x="367125" y="2763340"/>
              <a:ext cx="2339458" cy="2013488"/>
            </a:xfrm>
            <a:custGeom>
              <a:avLst/>
              <a:gdLst/>
              <a:ahLst/>
              <a:cxnLst/>
              <a:rect l="l" t="t" r="r" b="b"/>
              <a:pathLst>
                <a:path w="2371725" h="1933575">
                  <a:moveTo>
                    <a:pt x="38163" y="1707286"/>
                  </a:moveTo>
                  <a:lnTo>
                    <a:pt x="0" y="1707286"/>
                  </a:lnTo>
                  <a:lnTo>
                    <a:pt x="0" y="1895017"/>
                  </a:lnTo>
                  <a:lnTo>
                    <a:pt x="0" y="1933067"/>
                  </a:lnTo>
                  <a:lnTo>
                    <a:pt x="1752" y="1933067"/>
                  </a:lnTo>
                  <a:lnTo>
                    <a:pt x="1752" y="1933549"/>
                  </a:lnTo>
                  <a:lnTo>
                    <a:pt x="38163" y="1933549"/>
                  </a:lnTo>
                  <a:lnTo>
                    <a:pt x="38163" y="1895475"/>
                  </a:lnTo>
                  <a:lnTo>
                    <a:pt x="1752" y="1895475"/>
                  </a:lnTo>
                  <a:lnTo>
                    <a:pt x="1752" y="1895017"/>
                  </a:lnTo>
                  <a:lnTo>
                    <a:pt x="38163" y="1895017"/>
                  </a:lnTo>
                  <a:lnTo>
                    <a:pt x="38163" y="1707286"/>
                  </a:lnTo>
                  <a:close/>
                </a:path>
                <a:path w="2371725" h="1933575">
                  <a:moveTo>
                    <a:pt x="38163" y="1440307"/>
                  </a:moveTo>
                  <a:lnTo>
                    <a:pt x="0" y="1440307"/>
                  </a:lnTo>
                  <a:lnTo>
                    <a:pt x="0" y="1668767"/>
                  </a:lnTo>
                  <a:lnTo>
                    <a:pt x="38163" y="1668767"/>
                  </a:lnTo>
                  <a:lnTo>
                    <a:pt x="38163" y="1440307"/>
                  </a:lnTo>
                  <a:close/>
                </a:path>
                <a:path w="2371725" h="1933575">
                  <a:moveTo>
                    <a:pt x="38163" y="1173772"/>
                  </a:moveTo>
                  <a:lnTo>
                    <a:pt x="0" y="1173772"/>
                  </a:lnTo>
                  <a:lnTo>
                    <a:pt x="0" y="1402232"/>
                  </a:lnTo>
                  <a:lnTo>
                    <a:pt x="38163" y="1402232"/>
                  </a:lnTo>
                  <a:lnTo>
                    <a:pt x="38163" y="1173772"/>
                  </a:lnTo>
                  <a:close/>
                </a:path>
                <a:path w="2371725" h="1933575">
                  <a:moveTo>
                    <a:pt x="38163" y="907237"/>
                  </a:moveTo>
                  <a:lnTo>
                    <a:pt x="0" y="907237"/>
                  </a:lnTo>
                  <a:lnTo>
                    <a:pt x="0" y="1135697"/>
                  </a:lnTo>
                  <a:lnTo>
                    <a:pt x="38163" y="1135697"/>
                  </a:lnTo>
                  <a:lnTo>
                    <a:pt x="38163" y="907237"/>
                  </a:lnTo>
                  <a:close/>
                </a:path>
                <a:path w="2371725" h="1933575">
                  <a:moveTo>
                    <a:pt x="38163" y="640702"/>
                  </a:moveTo>
                  <a:lnTo>
                    <a:pt x="0" y="640702"/>
                  </a:lnTo>
                  <a:lnTo>
                    <a:pt x="0" y="869162"/>
                  </a:lnTo>
                  <a:lnTo>
                    <a:pt x="38163" y="869162"/>
                  </a:lnTo>
                  <a:lnTo>
                    <a:pt x="38163" y="640702"/>
                  </a:lnTo>
                  <a:close/>
                </a:path>
                <a:path w="2371725" h="1933575">
                  <a:moveTo>
                    <a:pt x="38163" y="374167"/>
                  </a:moveTo>
                  <a:lnTo>
                    <a:pt x="0" y="374167"/>
                  </a:lnTo>
                  <a:lnTo>
                    <a:pt x="0" y="602627"/>
                  </a:lnTo>
                  <a:lnTo>
                    <a:pt x="38163" y="602627"/>
                  </a:lnTo>
                  <a:lnTo>
                    <a:pt x="38163" y="374167"/>
                  </a:lnTo>
                  <a:close/>
                </a:path>
                <a:path w="2371725" h="1933575">
                  <a:moveTo>
                    <a:pt x="38163" y="107632"/>
                  </a:moveTo>
                  <a:lnTo>
                    <a:pt x="0" y="107632"/>
                  </a:lnTo>
                  <a:lnTo>
                    <a:pt x="0" y="336092"/>
                  </a:lnTo>
                  <a:lnTo>
                    <a:pt x="38163" y="336092"/>
                  </a:lnTo>
                  <a:lnTo>
                    <a:pt x="38163" y="107632"/>
                  </a:lnTo>
                  <a:close/>
                </a:path>
                <a:path w="2371725" h="1933575">
                  <a:moveTo>
                    <a:pt x="229031" y="0"/>
                  </a:moveTo>
                  <a:lnTo>
                    <a:pt x="38163" y="0"/>
                  </a:lnTo>
                  <a:lnTo>
                    <a:pt x="0" y="0"/>
                  </a:lnTo>
                  <a:lnTo>
                    <a:pt x="0" y="69557"/>
                  </a:lnTo>
                  <a:lnTo>
                    <a:pt x="38163" y="69557"/>
                  </a:lnTo>
                  <a:lnTo>
                    <a:pt x="38163" y="38087"/>
                  </a:lnTo>
                  <a:lnTo>
                    <a:pt x="229031" y="38087"/>
                  </a:lnTo>
                  <a:lnTo>
                    <a:pt x="229031" y="0"/>
                  </a:lnTo>
                  <a:close/>
                </a:path>
                <a:path w="2371725" h="1933575">
                  <a:moveTo>
                    <a:pt x="268960" y="1895475"/>
                  </a:moveTo>
                  <a:lnTo>
                    <a:pt x="39928" y="1895475"/>
                  </a:lnTo>
                  <a:lnTo>
                    <a:pt x="39928" y="1933549"/>
                  </a:lnTo>
                  <a:lnTo>
                    <a:pt x="268960" y="1933549"/>
                  </a:lnTo>
                  <a:lnTo>
                    <a:pt x="268960" y="1895475"/>
                  </a:lnTo>
                  <a:close/>
                </a:path>
                <a:path w="2371725" h="1933575">
                  <a:moveTo>
                    <a:pt x="496227" y="0"/>
                  </a:moveTo>
                  <a:lnTo>
                    <a:pt x="267195" y="0"/>
                  </a:lnTo>
                  <a:lnTo>
                    <a:pt x="267195" y="38087"/>
                  </a:lnTo>
                  <a:lnTo>
                    <a:pt x="496227" y="38087"/>
                  </a:lnTo>
                  <a:lnTo>
                    <a:pt x="496227" y="0"/>
                  </a:lnTo>
                  <a:close/>
                </a:path>
                <a:path w="2371725" h="1933575">
                  <a:moveTo>
                    <a:pt x="536155" y="1895475"/>
                  </a:moveTo>
                  <a:lnTo>
                    <a:pt x="307124" y="1895475"/>
                  </a:lnTo>
                  <a:lnTo>
                    <a:pt x="307124" y="1933549"/>
                  </a:lnTo>
                  <a:lnTo>
                    <a:pt x="536155" y="1933549"/>
                  </a:lnTo>
                  <a:lnTo>
                    <a:pt x="536155" y="1895475"/>
                  </a:lnTo>
                  <a:close/>
                </a:path>
                <a:path w="2371725" h="1933575">
                  <a:moveTo>
                    <a:pt x="763435" y="0"/>
                  </a:moveTo>
                  <a:lnTo>
                    <a:pt x="534403" y="0"/>
                  </a:lnTo>
                  <a:lnTo>
                    <a:pt x="534403" y="38087"/>
                  </a:lnTo>
                  <a:lnTo>
                    <a:pt x="763435" y="38087"/>
                  </a:lnTo>
                  <a:lnTo>
                    <a:pt x="763435" y="0"/>
                  </a:lnTo>
                  <a:close/>
                </a:path>
                <a:path w="2371725" h="1933575">
                  <a:moveTo>
                    <a:pt x="803363" y="1895475"/>
                  </a:moveTo>
                  <a:lnTo>
                    <a:pt x="574332" y="1895475"/>
                  </a:lnTo>
                  <a:lnTo>
                    <a:pt x="574332" y="1933549"/>
                  </a:lnTo>
                  <a:lnTo>
                    <a:pt x="803363" y="1933549"/>
                  </a:lnTo>
                  <a:lnTo>
                    <a:pt x="803363" y="1895475"/>
                  </a:lnTo>
                  <a:close/>
                </a:path>
                <a:path w="2371725" h="1933575">
                  <a:moveTo>
                    <a:pt x="1030630" y="0"/>
                  </a:moveTo>
                  <a:lnTo>
                    <a:pt x="801598" y="0"/>
                  </a:lnTo>
                  <a:lnTo>
                    <a:pt x="801598" y="38087"/>
                  </a:lnTo>
                  <a:lnTo>
                    <a:pt x="1030630" y="38087"/>
                  </a:lnTo>
                  <a:lnTo>
                    <a:pt x="1030630" y="0"/>
                  </a:lnTo>
                  <a:close/>
                </a:path>
                <a:path w="2371725" h="1933575">
                  <a:moveTo>
                    <a:pt x="1070571" y="1895475"/>
                  </a:moveTo>
                  <a:lnTo>
                    <a:pt x="841540" y="1895475"/>
                  </a:lnTo>
                  <a:lnTo>
                    <a:pt x="841540" y="1933549"/>
                  </a:lnTo>
                  <a:lnTo>
                    <a:pt x="1070571" y="1933549"/>
                  </a:lnTo>
                  <a:lnTo>
                    <a:pt x="1070571" y="1895475"/>
                  </a:lnTo>
                  <a:close/>
                </a:path>
                <a:path w="2371725" h="1933575">
                  <a:moveTo>
                    <a:pt x="1297838" y="0"/>
                  </a:moveTo>
                  <a:lnTo>
                    <a:pt x="1068806" y="0"/>
                  </a:lnTo>
                  <a:lnTo>
                    <a:pt x="1068806" y="38087"/>
                  </a:lnTo>
                  <a:lnTo>
                    <a:pt x="1297838" y="38087"/>
                  </a:lnTo>
                  <a:lnTo>
                    <a:pt x="1297838" y="0"/>
                  </a:lnTo>
                  <a:close/>
                </a:path>
                <a:path w="2371725" h="1933575">
                  <a:moveTo>
                    <a:pt x="1337767" y="1895475"/>
                  </a:moveTo>
                  <a:lnTo>
                    <a:pt x="1108735" y="1895475"/>
                  </a:lnTo>
                  <a:lnTo>
                    <a:pt x="1108735" y="1933549"/>
                  </a:lnTo>
                  <a:lnTo>
                    <a:pt x="1337767" y="1933549"/>
                  </a:lnTo>
                  <a:lnTo>
                    <a:pt x="1337767" y="1895475"/>
                  </a:lnTo>
                  <a:close/>
                </a:path>
                <a:path w="2371725" h="1933575">
                  <a:moveTo>
                    <a:pt x="1565046" y="0"/>
                  </a:moveTo>
                  <a:lnTo>
                    <a:pt x="1336014" y="0"/>
                  </a:lnTo>
                  <a:lnTo>
                    <a:pt x="1336014" y="38087"/>
                  </a:lnTo>
                  <a:lnTo>
                    <a:pt x="1565046" y="38087"/>
                  </a:lnTo>
                  <a:lnTo>
                    <a:pt x="1565046" y="0"/>
                  </a:lnTo>
                  <a:close/>
                </a:path>
                <a:path w="2371725" h="1933575">
                  <a:moveTo>
                    <a:pt x="1604975" y="1895475"/>
                  </a:moveTo>
                  <a:lnTo>
                    <a:pt x="1375943" y="1895475"/>
                  </a:lnTo>
                  <a:lnTo>
                    <a:pt x="1375943" y="1933549"/>
                  </a:lnTo>
                  <a:lnTo>
                    <a:pt x="1604975" y="1933549"/>
                  </a:lnTo>
                  <a:lnTo>
                    <a:pt x="1604975" y="1895475"/>
                  </a:lnTo>
                  <a:close/>
                </a:path>
                <a:path w="2371725" h="1933575">
                  <a:moveTo>
                    <a:pt x="1832241" y="0"/>
                  </a:moveTo>
                  <a:lnTo>
                    <a:pt x="1603209" y="0"/>
                  </a:lnTo>
                  <a:lnTo>
                    <a:pt x="1603209" y="38087"/>
                  </a:lnTo>
                  <a:lnTo>
                    <a:pt x="1832241" y="38087"/>
                  </a:lnTo>
                  <a:lnTo>
                    <a:pt x="1832241" y="0"/>
                  </a:lnTo>
                  <a:close/>
                </a:path>
                <a:path w="2371725" h="1933575">
                  <a:moveTo>
                    <a:pt x="1872170" y="1895475"/>
                  </a:moveTo>
                  <a:lnTo>
                    <a:pt x="1643151" y="1895475"/>
                  </a:lnTo>
                  <a:lnTo>
                    <a:pt x="1643151" y="1933549"/>
                  </a:lnTo>
                  <a:lnTo>
                    <a:pt x="1872170" y="1933549"/>
                  </a:lnTo>
                  <a:lnTo>
                    <a:pt x="1872170" y="1895475"/>
                  </a:lnTo>
                  <a:close/>
                </a:path>
                <a:path w="2371725" h="1933575">
                  <a:moveTo>
                    <a:pt x="2099449" y="0"/>
                  </a:moveTo>
                  <a:lnTo>
                    <a:pt x="1870417" y="0"/>
                  </a:lnTo>
                  <a:lnTo>
                    <a:pt x="1870417" y="38087"/>
                  </a:lnTo>
                  <a:lnTo>
                    <a:pt x="2099449" y="38087"/>
                  </a:lnTo>
                  <a:lnTo>
                    <a:pt x="2099449" y="0"/>
                  </a:lnTo>
                  <a:close/>
                </a:path>
                <a:path w="2371725" h="1933575">
                  <a:moveTo>
                    <a:pt x="2139378" y="1895475"/>
                  </a:moveTo>
                  <a:lnTo>
                    <a:pt x="1910346" y="1895475"/>
                  </a:lnTo>
                  <a:lnTo>
                    <a:pt x="1910346" y="1933549"/>
                  </a:lnTo>
                  <a:lnTo>
                    <a:pt x="2139378" y="1933549"/>
                  </a:lnTo>
                  <a:lnTo>
                    <a:pt x="2139378" y="1895475"/>
                  </a:lnTo>
                  <a:close/>
                </a:path>
                <a:path w="2371725" h="1933575">
                  <a:moveTo>
                    <a:pt x="2371725" y="1895017"/>
                  </a:moveTo>
                  <a:lnTo>
                    <a:pt x="2177554" y="1895017"/>
                  </a:lnTo>
                  <a:lnTo>
                    <a:pt x="2177554" y="1898815"/>
                  </a:lnTo>
                  <a:lnTo>
                    <a:pt x="2177554" y="1933067"/>
                  </a:lnTo>
                  <a:lnTo>
                    <a:pt x="2333548" y="1933067"/>
                  </a:lnTo>
                  <a:lnTo>
                    <a:pt x="2333548" y="1933549"/>
                  </a:lnTo>
                  <a:lnTo>
                    <a:pt x="2371725" y="1933549"/>
                  </a:lnTo>
                  <a:lnTo>
                    <a:pt x="2371725" y="1898815"/>
                  </a:lnTo>
                  <a:lnTo>
                    <a:pt x="2371725" y="1895017"/>
                  </a:lnTo>
                  <a:close/>
                </a:path>
                <a:path w="2371725" h="1933575">
                  <a:moveTo>
                    <a:pt x="2371725" y="1632242"/>
                  </a:moveTo>
                  <a:lnTo>
                    <a:pt x="2333548" y="1632242"/>
                  </a:lnTo>
                  <a:lnTo>
                    <a:pt x="2333548" y="1860702"/>
                  </a:lnTo>
                  <a:lnTo>
                    <a:pt x="2371725" y="1860702"/>
                  </a:lnTo>
                  <a:lnTo>
                    <a:pt x="2371725" y="1632242"/>
                  </a:lnTo>
                  <a:close/>
                </a:path>
                <a:path w="2371725" h="1933575">
                  <a:moveTo>
                    <a:pt x="2371725" y="1365707"/>
                  </a:moveTo>
                  <a:lnTo>
                    <a:pt x="2333548" y="1365707"/>
                  </a:lnTo>
                  <a:lnTo>
                    <a:pt x="2333548" y="1594167"/>
                  </a:lnTo>
                  <a:lnTo>
                    <a:pt x="2371725" y="1594167"/>
                  </a:lnTo>
                  <a:lnTo>
                    <a:pt x="2371725" y="1365707"/>
                  </a:lnTo>
                  <a:close/>
                </a:path>
                <a:path w="2371725" h="1933575">
                  <a:moveTo>
                    <a:pt x="2371725" y="1099172"/>
                  </a:moveTo>
                  <a:lnTo>
                    <a:pt x="2333548" y="1099172"/>
                  </a:lnTo>
                  <a:lnTo>
                    <a:pt x="2333548" y="1327632"/>
                  </a:lnTo>
                  <a:lnTo>
                    <a:pt x="2371725" y="1327632"/>
                  </a:lnTo>
                  <a:lnTo>
                    <a:pt x="2371725" y="1099172"/>
                  </a:lnTo>
                  <a:close/>
                </a:path>
                <a:path w="2371725" h="1933575">
                  <a:moveTo>
                    <a:pt x="2371725" y="832637"/>
                  </a:moveTo>
                  <a:lnTo>
                    <a:pt x="2333548" y="832637"/>
                  </a:lnTo>
                  <a:lnTo>
                    <a:pt x="2333548" y="1061085"/>
                  </a:lnTo>
                  <a:lnTo>
                    <a:pt x="2371725" y="1061085"/>
                  </a:lnTo>
                  <a:lnTo>
                    <a:pt x="2371725" y="832637"/>
                  </a:lnTo>
                  <a:close/>
                </a:path>
                <a:path w="2371725" h="1933575">
                  <a:moveTo>
                    <a:pt x="2371725" y="566089"/>
                  </a:moveTo>
                  <a:lnTo>
                    <a:pt x="2333548" y="566089"/>
                  </a:lnTo>
                  <a:lnTo>
                    <a:pt x="2333548" y="794550"/>
                  </a:lnTo>
                  <a:lnTo>
                    <a:pt x="2371725" y="794550"/>
                  </a:lnTo>
                  <a:lnTo>
                    <a:pt x="2371725" y="566089"/>
                  </a:lnTo>
                  <a:close/>
                </a:path>
                <a:path w="2371725" h="1933575">
                  <a:moveTo>
                    <a:pt x="2371725" y="299554"/>
                  </a:moveTo>
                  <a:lnTo>
                    <a:pt x="2333548" y="299554"/>
                  </a:lnTo>
                  <a:lnTo>
                    <a:pt x="2333548" y="528015"/>
                  </a:lnTo>
                  <a:lnTo>
                    <a:pt x="2371725" y="528015"/>
                  </a:lnTo>
                  <a:lnTo>
                    <a:pt x="2371725" y="299554"/>
                  </a:lnTo>
                  <a:close/>
                </a:path>
                <a:path w="2371725" h="1933575">
                  <a:moveTo>
                    <a:pt x="2371725" y="33020"/>
                  </a:moveTo>
                  <a:lnTo>
                    <a:pt x="2366645" y="33020"/>
                  </a:lnTo>
                  <a:lnTo>
                    <a:pt x="2366645" y="0"/>
                  </a:lnTo>
                  <a:lnTo>
                    <a:pt x="2137626" y="0"/>
                  </a:lnTo>
                  <a:lnTo>
                    <a:pt x="2137626" y="32981"/>
                  </a:lnTo>
                  <a:lnTo>
                    <a:pt x="2137626" y="38061"/>
                  </a:lnTo>
                  <a:lnTo>
                    <a:pt x="2333548" y="38061"/>
                  </a:lnTo>
                  <a:lnTo>
                    <a:pt x="2333548" y="261302"/>
                  </a:lnTo>
                  <a:lnTo>
                    <a:pt x="2371725" y="261302"/>
                  </a:lnTo>
                  <a:lnTo>
                    <a:pt x="2371725" y="38087"/>
                  </a:lnTo>
                  <a:lnTo>
                    <a:pt x="2371725" y="33020"/>
                  </a:lnTo>
                  <a:close/>
                </a:path>
              </a:pathLst>
            </a:custGeom>
            <a:solidFill>
              <a:srgbClr val="494E56"/>
            </a:solidFill>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10" name="object 10"/>
            <p:cNvSpPr/>
            <p:nvPr/>
          </p:nvSpPr>
          <p:spPr>
            <a:xfrm>
              <a:off x="3145934" y="3825032"/>
              <a:ext cx="1080770" cy="466090"/>
            </a:xfrm>
            <a:custGeom>
              <a:avLst/>
              <a:gdLst/>
              <a:ahLst/>
              <a:cxnLst/>
              <a:rect l="l" t="t" r="r" b="b"/>
              <a:pathLst>
                <a:path w="1080770" h="466089">
                  <a:moveTo>
                    <a:pt x="127599" y="101866"/>
                  </a:moveTo>
                  <a:lnTo>
                    <a:pt x="110605" y="98435"/>
                  </a:lnTo>
                  <a:lnTo>
                    <a:pt x="96728" y="89079"/>
                  </a:lnTo>
                  <a:lnTo>
                    <a:pt x="87372" y="75202"/>
                  </a:lnTo>
                  <a:lnTo>
                    <a:pt x="83942" y="58209"/>
                  </a:lnTo>
                  <a:lnTo>
                    <a:pt x="83942" y="43657"/>
                  </a:lnTo>
                  <a:lnTo>
                    <a:pt x="87372" y="26663"/>
                  </a:lnTo>
                  <a:lnTo>
                    <a:pt x="96728" y="12786"/>
                  </a:lnTo>
                  <a:lnTo>
                    <a:pt x="110605" y="3430"/>
                  </a:lnTo>
                  <a:lnTo>
                    <a:pt x="127599" y="0"/>
                  </a:lnTo>
                  <a:lnTo>
                    <a:pt x="144592" y="3430"/>
                  </a:lnTo>
                  <a:lnTo>
                    <a:pt x="158469" y="12786"/>
                  </a:lnTo>
                  <a:lnTo>
                    <a:pt x="167825" y="26663"/>
                  </a:lnTo>
                  <a:lnTo>
                    <a:pt x="171256" y="43657"/>
                  </a:lnTo>
                  <a:lnTo>
                    <a:pt x="171256" y="58209"/>
                  </a:lnTo>
                  <a:lnTo>
                    <a:pt x="167825" y="75202"/>
                  </a:lnTo>
                  <a:lnTo>
                    <a:pt x="158469" y="89079"/>
                  </a:lnTo>
                  <a:lnTo>
                    <a:pt x="144592" y="98435"/>
                  </a:lnTo>
                  <a:lnTo>
                    <a:pt x="127599" y="101866"/>
                  </a:lnTo>
                  <a:close/>
                </a:path>
                <a:path w="1080770" h="466089">
                  <a:moveTo>
                    <a:pt x="5211" y="291050"/>
                  </a:moveTo>
                  <a:lnTo>
                    <a:pt x="2926" y="289821"/>
                  </a:lnTo>
                  <a:lnTo>
                    <a:pt x="230" y="285737"/>
                  </a:lnTo>
                  <a:lnTo>
                    <a:pt x="0" y="283154"/>
                  </a:lnTo>
                  <a:lnTo>
                    <a:pt x="40284" y="189181"/>
                  </a:lnTo>
                  <a:lnTo>
                    <a:pt x="54750" y="153003"/>
                  </a:lnTo>
                  <a:lnTo>
                    <a:pt x="63578" y="137964"/>
                  </a:lnTo>
                  <a:lnTo>
                    <a:pt x="76164" y="126424"/>
                  </a:lnTo>
                  <a:lnTo>
                    <a:pt x="91554" y="119027"/>
                  </a:lnTo>
                  <a:lnTo>
                    <a:pt x="108797" y="116419"/>
                  </a:lnTo>
                  <a:lnTo>
                    <a:pt x="146400" y="116419"/>
                  </a:lnTo>
                  <a:lnTo>
                    <a:pt x="191620" y="137964"/>
                  </a:lnTo>
                  <a:lnTo>
                    <a:pt x="214913" y="189181"/>
                  </a:lnTo>
                  <a:lnTo>
                    <a:pt x="218580" y="197737"/>
                  </a:lnTo>
                  <a:lnTo>
                    <a:pt x="80274" y="197737"/>
                  </a:lnTo>
                  <a:lnTo>
                    <a:pt x="47852" y="273410"/>
                  </a:lnTo>
                  <a:lnTo>
                    <a:pt x="43367" y="280685"/>
                  </a:lnTo>
                  <a:lnTo>
                    <a:pt x="37103" y="286248"/>
                  </a:lnTo>
                  <a:lnTo>
                    <a:pt x="29500" y="289802"/>
                  </a:lnTo>
                  <a:lnTo>
                    <a:pt x="21075" y="291047"/>
                  </a:lnTo>
                  <a:lnTo>
                    <a:pt x="5211" y="291050"/>
                  </a:lnTo>
                  <a:close/>
                </a:path>
                <a:path w="1080770" h="466089">
                  <a:moveTo>
                    <a:pt x="73848" y="465675"/>
                  </a:moveTo>
                  <a:lnTo>
                    <a:pt x="60706" y="465675"/>
                  </a:lnTo>
                  <a:lnTo>
                    <a:pt x="58766" y="464823"/>
                  </a:lnTo>
                  <a:lnTo>
                    <a:pt x="56013" y="461833"/>
                  </a:lnTo>
                  <a:lnTo>
                    <a:pt x="55325" y="459829"/>
                  </a:lnTo>
                  <a:lnTo>
                    <a:pt x="69389" y="291047"/>
                  </a:lnTo>
                  <a:lnTo>
                    <a:pt x="82632" y="198392"/>
                  </a:lnTo>
                  <a:lnTo>
                    <a:pt x="80274" y="197737"/>
                  </a:lnTo>
                  <a:lnTo>
                    <a:pt x="174923" y="197737"/>
                  </a:lnTo>
                  <a:lnTo>
                    <a:pt x="172580" y="198392"/>
                  </a:lnTo>
                  <a:lnTo>
                    <a:pt x="185809" y="291050"/>
                  </a:lnTo>
                  <a:lnTo>
                    <a:pt x="186391" y="298033"/>
                  </a:lnTo>
                  <a:lnTo>
                    <a:pt x="126449" y="298033"/>
                  </a:lnTo>
                  <a:lnTo>
                    <a:pt x="102569" y="441359"/>
                  </a:lnTo>
                  <a:lnTo>
                    <a:pt x="99092" y="451083"/>
                  </a:lnTo>
                  <a:lnTo>
                    <a:pt x="92661" y="458786"/>
                  </a:lnTo>
                  <a:lnTo>
                    <a:pt x="83992" y="463855"/>
                  </a:lnTo>
                  <a:lnTo>
                    <a:pt x="73848" y="465675"/>
                  </a:lnTo>
                  <a:close/>
                </a:path>
                <a:path w="1080770" h="466089">
                  <a:moveTo>
                    <a:pt x="249976" y="291047"/>
                  </a:moveTo>
                  <a:lnTo>
                    <a:pt x="234108" y="291047"/>
                  </a:lnTo>
                  <a:lnTo>
                    <a:pt x="225691" y="289796"/>
                  </a:lnTo>
                  <a:lnTo>
                    <a:pt x="218097" y="286240"/>
                  </a:lnTo>
                  <a:lnTo>
                    <a:pt x="211840" y="280679"/>
                  </a:lnTo>
                  <a:lnTo>
                    <a:pt x="207360" y="273410"/>
                  </a:lnTo>
                  <a:lnTo>
                    <a:pt x="174923" y="197737"/>
                  </a:lnTo>
                  <a:lnTo>
                    <a:pt x="218580" y="197737"/>
                  </a:lnTo>
                  <a:lnTo>
                    <a:pt x="255183" y="283154"/>
                  </a:lnTo>
                  <a:lnTo>
                    <a:pt x="254953" y="285737"/>
                  </a:lnTo>
                  <a:lnTo>
                    <a:pt x="252257" y="289821"/>
                  </a:lnTo>
                  <a:lnTo>
                    <a:pt x="249976" y="291047"/>
                  </a:lnTo>
                  <a:close/>
                </a:path>
                <a:path w="1080770" h="466089">
                  <a:moveTo>
                    <a:pt x="181356" y="465676"/>
                  </a:moveTo>
                  <a:lnTo>
                    <a:pt x="128778" y="298033"/>
                  </a:lnTo>
                  <a:lnTo>
                    <a:pt x="186391" y="298033"/>
                  </a:lnTo>
                  <a:lnTo>
                    <a:pt x="199873" y="459829"/>
                  </a:lnTo>
                  <a:lnTo>
                    <a:pt x="199184" y="461833"/>
                  </a:lnTo>
                  <a:lnTo>
                    <a:pt x="196431" y="464823"/>
                  </a:lnTo>
                  <a:lnTo>
                    <a:pt x="194491" y="465675"/>
                  </a:lnTo>
                  <a:lnTo>
                    <a:pt x="181356" y="465676"/>
                  </a:lnTo>
                  <a:close/>
                </a:path>
                <a:path w="1080770" h="466089">
                  <a:moveTo>
                    <a:pt x="402639" y="101866"/>
                  </a:moveTo>
                  <a:lnTo>
                    <a:pt x="385646" y="98435"/>
                  </a:lnTo>
                  <a:lnTo>
                    <a:pt x="371769" y="89079"/>
                  </a:lnTo>
                  <a:lnTo>
                    <a:pt x="362413" y="75202"/>
                  </a:lnTo>
                  <a:lnTo>
                    <a:pt x="358982" y="58209"/>
                  </a:lnTo>
                  <a:lnTo>
                    <a:pt x="358982" y="43657"/>
                  </a:lnTo>
                  <a:lnTo>
                    <a:pt x="362413" y="26663"/>
                  </a:lnTo>
                  <a:lnTo>
                    <a:pt x="371769" y="12786"/>
                  </a:lnTo>
                  <a:lnTo>
                    <a:pt x="385646" y="3430"/>
                  </a:lnTo>
                  <a:lnTo>
                    <a:pt x="402639" y="0"/>
                  </a:lnTo>
                  <a:lnTo>
                    <a:pt x="419632" y="3430"/>
                  </a:lnTo>
                  <a:lnTo>
                    <a:pt x="433509" y="12786"/>
                  </a:lnTo>
                  <a:lnTo>
                    <a:pt x="442866" y="26663"/>
                  </a:lnTo>
                  <a:lnTo>
                    <a:pt x="446297" y="43657"/>
                  </a:lnTo>
                  <a:lnTo>
                    <a:pt x="446297" y="58209"/>
                  </a:lnTo>
                  <a:lnTo>
                    <a:pt x="442866" y="75202"/>
                  </a:lnTo>
                  <a:lnTo>
                    <a:pt x="433509" y="89079"/>
                  </a:lnTo>
                  <a:lnTo>
                    <a:pt x="419632" y="98435"/>
                  </a:lnTo>
                  <a:lnTo>
                    <a:pt x="402639" y="101866"/>
                  </a:lnTo>
                  <a:close/>
                </a:path>
                <a:path w="1080770" h="466089">
                  <a:moveTo>
                    <a:pt x="280251" y="291050"/>
                  </a:moveTo>
                  <a:lnTo>
                    <a:pt x="277967" y="289821"/>
                  </a:lnTo>
                  <a:lnTo>
                    <a:pt x="275270" y="285737"/>
                  </a:lnTo>
                  <a:lnTo>
                    <a:pt x="275040" y="283154"/>
                  </a:lnTo>
                  <a:lnTo>
                    <a:pt x="315325" y="189181"/>
                  </a:lnTo>
                  <a:lnTo>
                    <a:pt x="329789" y="153003"/>
                  </a:lnTo>
                  <a:lnTo>
                    <a:pt x="338618" y="137964"/>
                  </a:lnTo>
                  <a:lnTo>
                    <a:pt x="351204" y="126424"/>
                  </a:lnTo>
                  <a:lnTo>
                    <a:pt x="366595" y="119027"/>
                  </a:lnTo>
                  <a:lnTo>
                    <a:pt x="383837" y="116419"/>
                  </a:lnTo>
                  <a:lnTo>
                    <a:pt x="421441" y="116419"/>
                  </a:lnTo>
                  <a:lnTo>
                    <a:pt x="466660" y="137964"/>
                  </a:lnTo>
                  <a:lnTo>
                    <a:pt x="489954" y="189181"/>
                  </a:lnTo>
                  <a:lnTo>
                    <a:pt x="493620" y="197737"/>
                  </a:lnTo>
                  <a:lnTo>
                    <a:pt x="355315" y="197737"/>
                  </a:lnTo>
                  <a:lnTo>
                    <a:pt x="322892" y="273410"/>
                  </a:lnTo>
                  <a:lnTo>
                    <a:pt x="318407" y="280685"/>
                  </a:lnTo>
                  <a:lnTo>
                    <a:pt x="312143" y="286248"/>
                  </a:lnTo>
                  <a:lnTo>
                    <a:pt x="304540" y="289802"/>
                  </a:lnTo>
                  <a:lnTo>
                    <a:pt x="296115" y="291047"/>
                  </a:lnTo>
                  <a:lnTo>
                    <a:pt x="280251" y="291050"/>
                  </a:lnTo>
                  <a:close/>
                </a:path>
                <a:path w="1080770" h="466089">
                  <a:moveTo>
                    <a:pt x="348889" y="465675"/>
                  </a:moveTo>
                  <a:lnTo>
                    <a:pt x="335746" y="465675"/>
                  </a:lnTo>
                  <a:lnTo>
                    <a:pt x="333807" y="464823"/>
                  </a:lnTo>
                  <a:lnTo>
                    <a:pt x="331054" y="461833"/>
                  </a:lnTo>
                  <a:lnTo>
                    <a:pt x="330365" y="459829"/>
                  </a:lnTo>
                  <a:lnTo>
                    <a:pt x="344430" y="291047"/>
                  </a:lnTo>
                  <a:lnTo>
                    <a:pt x="357672" y="198392"/>
                  </a:lnTo>
                  <a:lnTo>
                    <a:pt x="355315" y="197737"/>
                  </a:lnTo>
                  <a:lnTo>
                    <a:pt x="449964" y="197737"/>
                  </a:lnTo>
                  <a:lnTo>
                    <a:pt x="447620" y="198392"/>
                  </a:lnTo>
                  <a:lnTo>
                    <a:pt x="460849" y="291050"/>
                  </a:lnTo>
                  <a:lnTo>
                    <a:pt x="461431" y="298033"/>
                  </a:lnTo>
                  <a:lnTo>
                    <a:pt x="401489" y="298033"/>
                  </a:lnTo>
                  <a:lnTo>
                    <a:pt x="377609" y="441359"/>
                  </a:lnTo>
                  <a:lnTo>
                    <a:pt x="374132" y="451083"/>
                  </a:lnTo>
                  <a:lnTo>
                    <a:pt x="367701" y="458786"/>
                  </a:lnTo>
                  <a:lnTo>
                    <a:pt x="359032" y="463855"/>
                  </a:lnTo>
                  <a:lnTo>
                    <a:pt x="348889" y="465675"/>
                  </a:lnTo>
                  <a:close/>
                </a:path>
                <a:path w="1080770" h="466089">
                  <a:moveTo>
                    <a:pt x="525016" y="291047"/>
                  </a:moveTo>
                  <a:lnTo>
                    <a:pt x="509148" y="291047"/>
                  </a:lnTo>
                  <a:lnTo>
                    <a:pt x="500732" y="289796"/>
                  </a:lnTo>
                  <a:lnTo>
                    <a:pt x="493137" y="286240"/>
                  </a:lnTo>
                  <a:lnTo>
                    <a:pt x="486881" y="280679"/>
                  </a:lnTo>
                  <a:lnTo>
                    <a:pt x="482401" y="273410"/>
                  </a:lnTo>
                  <a:lnTo>
                    <a:pt x="449964" y="197737"/>
                  </a:lnTo>
                  <a:lnTo>
                    <a:pt x="493620" y="197737"/>
                  </a:lnTo>
                  <a:lnTo>
                    <a:pt x="530224" y="283154"/>
                  </a:lnTo>
                  <a:lnTo>
                    <a:pt x="529993" y="285737"/>
                  </a:lnTo>
                  <a:lnTo>
                    <a:pt x="527297" y="289821"/>
                  </a:lnTo>
                  <a:lnTo>
                    <a:pt x="525016" y="291047"/>
                  </a:lnTo>
                  <a:close/>
                </a:path>
                <a:path w="1080770" h="466089">
                  <a:moveTo>
                    <a:pt x="456396" y="465676"/>
                  </a:moveTo>
                  <a:lnTo>
                    <a:pt x="403818" y="298033"/>
                  </a:lnTo>
                  <a:lnTo>
                    <a:pt x="461431" y="298033"/>
                  </a:lnTo>
                  <a:lnTo>
                    <a:pt x="474913" y="459829"/>
                  </a:lnTo>
                  <a:lnTo>
                    <a:pt x="474225" y="461833"/>
                  </a:lnTo>
                  <a:lnTo>
                    <a:pt x="471471" y="464823"/>
                  </a:lnTo>
                  <a:lnTo>
                    <a:pt x="469531" y="465675"/>
                  </a:lnTo>
                  <a:lnTo>
                    <a:pt x="456396" y="465676"/>
                  </a:lnTo>
                  <a:close/>
                </a:path>
                <a:path w="1080770" h="466089">
                  <a:moveTo>
                    <a:pt x="677680" y="101866"/>
                  </a:moveTo>
                  <a:lnTo>
                    <a:pt x="660686" y="98435"/>
                  </a:lnTo>
                  <a:lnTo>
                    <a:pt x="646809" y="89079"/>
                  </a:lnTo>
                  <a:lnTo>
                    <a:pt x="637453" y="75202"/>
                  </a:lnTo>
                  <a:lnTo>
                    <a:pt x="634022" y="58209"/>
                  </a:lnTo>
                  <a:lnTo>
                    <a:pt x="634022" y="43657"/>
                  </a:lnTo>
                  <a:lnTo>
                    <a:pt x="637453" y="26663"/>
                  </a:lnTo>
                  <a:lnTo>
                    <a:pt x="646809" y="12786"/>
                  </a:lnTo>
                  <a:lnTo>
                    <a:pt x="660686" y="3430"/>
                  </a:lnTo>
                  <a:lnTo>
                    <a:pt x="677680" y="0"/>
                  </a:lnTo>
                  <a:lnTo>
                    <a:pt x="694673" y="3430"/>
                  </a:lnTo>
                  <a:lnTo>
                    <a:pt x="708550" y="12786"/>
                  </a:lnTo>
                  <a:lnTo>
                    <a:pt x="717906" y="26663"/>
                  </a:lnTo>
                  <a:lnTo>
                    <a:pt x="721337" y="43657"/>
                  </a:lnTo>
                  <a:lnTo>
                    <a:pt x="721337" y="58209"/>
                  </a:lnTo>
                  <a:lnTo>
                    <a:pt x="717906" y="75202"/>
                  </a:lnTo>
                  <a:lnTo>
                    <a:pt x="708550" y="89079"/>
                  </a:lnTo>
                  <a:lnTo>
                    <a:pt x="694673" y="98435"/>
                  </a:lnTo>
                  <a:lnTo>
                    <a:pt x="677680" y="101866"/>
                  </a:lnTo>
                  <a:close/>
                </a:path>
                <a:path w="1080770" h="466089">
                  <a:moveTo>
                    <a:pt x="555291" y="291050"/>
                  </a:moveTo>
                  <a:lnTo>
                    <a:pt x="553007" y="289821"/>
                  </a:lnTo>
                  <a:lnTo>
                    <a:pt x="550311" y="285737"/>
                  </a:lnTo>
                  <a:lnTo>
                    <a:pt x="550080" y="283154"/>
                  </a:lnTo>
                  <a:lnTo>
                    <a:pt x="590365" y="189181"/>
                  </a:lnTo>
                  <a:lnTo>
                    <a:pt x="604830" y="153003"/>
                  </a:lnTo>
                  <a:lnTo>
                    <a:pt x="613658" y="137964"/>
                  </a:lnTo>
                  <a:lnTo>
                    <a:pt x="626244" y="126424"/>
                  </a:lnTo>
                  <a:lnTo>
                    <a:pt x="641635" y="119027"/>
                  </a:lnTo>
                  <a:lnTo>
                    <a:pt x="658877" y="116419"/>
                  </a:lnTo>
                  <a:lnTo>
                    <a:pt x="696481" y="116419"/>
                  </a:lnTo>
                  <a:lnTo>
                    <a:pt x="741701" y="137964"/>
                  </a:lnTo>
                  <a:lnTo>
                    <a:pt x="764994" y="189181"/>
                  </a:lnTo>
                  <a:lnTo>
                    <a:pt x="768661" y="197737"/>
                  </a:lnTo>
                  <a:lnTo>
                    <a:pt x="630355" y="197737"/>
                  </a:lnTo>
                  <a:lnTo>
                    <a:pt x="597932" y="273410"/>
                  </a:lnTo>
                  <a:lnTo>
                    <a:pt x="593447" y="280685"/>
                  </a:lnTo>
                  <a:lnTo>
                    <a:pt x="587184" y="286248"/>
                  </a:lnTo>
                  <a:lnTo>
                    <a:pt x="579580" y="289802"/>
                  </a:lnTo>
                  <a:lnTo>
                    <a:pt x="571156" y="291047"/>
                  </a:lnTo>
                  <a:lnTo>
                    <a:pt x="555291" y="291050"/>
                  </a:lnTo>
                  <a:close/>
                </a:path>
                <a:path w="1080770" h="466089">
                  <a:moveTo>
                    <a:pt x="623929" y="465675"/>
                  </a:moveTo>
                  <a:lnTo>
                    <a:pt x="610786" y="465675"/>
                  </a:lnTo>
                  <a:lnTo>
                    <a:pt x="608847" y="464823"/>
                  </a:lnTo>
                  <a:lnTo>
                    <a:pt x="606094" y="461833"/>
                  </a:lnTo>
                  <a:lnTo>
                    <a:pt x="605406" y="459829"/>
                  </a:lnTo>
                  <a:lnTo>
                    <a:pt x="619470" y="291047"/>
                  </a:lnTo>
                  <a:lnTo>
                    <a:pt x="632713" y="198392"/>
                  </a:lnTo>
                  <a:lnTo>
                    <a:pt x="630355" y="197737"/>
                  </a:lnTo>
                  <a:lnTo>
                    <a:pt x="725004" y="197737"/>
                  </a:lnTo>
                  <a:lnTo>
                    <a:pt x="722661" y="198392"/>
                  </a:lnTo>
                  <a:lnTo>
                    <a:pt x="735889" y="291050"/>
                  </a:lnTo>
                  <a:lnTo>
                    <a:pt x="736471" y="298033"/>
                  </a:lnTo>
                  <a:lnTo>
                    <a:pt x="676530" y="298033"/>
                  </a:lnTo>
                  <a:lnTo>
                    <a:pt x="652649" y="441359"/>
                  </a:lnTo>
                  <a:lnTo>
                    <a:pt x="649173" y="451083"/>
                  </a:lnTo>
                  <a:lnTo>
                    <a:pt x="642741" y="458786"/>
                  </a:lnTo>
                  <a:lnTo>
                    <a:pt x="634072" y="463855"/>
                  </a:lnTo>
                  <a:lnTo>
                    <a:pt x="623929" y="465675"/>
                  </a:lnTo>
                  <a:close/>
                </a:path>
                <a:path w="1080770" h="466089">
                  <a:moveTo>
                    <a:pt x="800057" y="291047"/>
                  </a:moveTo>
                  <a:lnTo>
                    <a:pt x="784188" y="291047"/>
                  </a:lnTo>
                  <a:lnTo>
                    <a:pt x="775772" y="289796"/>
                  </a:lnTo>
                  <a:lnTo>
                    <a:pt x="768177" y="286240"/>
                  </a:lnTo>
                  <a:lnTo>
                    <a:pt x="761921" y="280679"/>
                  </a:lnTo>
                  <a:lnTo>
                    <a:pt x="757441" y="273410"/>
                  </a:lnTo>
                  <a:lnTo>
                    <a:pt x="725004" y="197737"/>
                  </a:lnTo>
                  <a:lnTo>
                    <a:pt x="768661" y="197737"/>
                  </a:lnTo>
                  <a:lnTo>
                    <a:pt x="805264" y="283154"/>
                  </a:lnTo>
                  <a:lnTo>
                    <a:pt x="805033" y="285737"/>
                  </a:lnTo>
                  <a:lnTo>
                    <a:pt x="802337" y="289821"/>
                  </a:lnTo>
                  <a:lnTo>
                    <a:pt x="800057" y="291047"/>
                  </a:lnTo>
                  <a:close/>
                </a:path>
                <a:path w="1080770" h="466089">
                  <a:moveTo>
                    <a:pt x="731435" y="465676"/>
                  </a:moveTo>
                  <a:lnTo>
                    <a:pt x="678858" y="298033"/>
                  </a:lnTo>
                  <a:lnTo>
                    <a:pt x="736471" y="298033"/>
                  </a:lnTo>
                  <a:lnTo>
                    <a:pt x="749954" y="459829"/>
                  </a:lnTo>
                  <a:lnTo>
                    <a:pt x="749265" y="461833"/>
                  </a:lnTo>
                  <a:lnTo>
                    <a:pt x="746512" y="464823"/>
                  </a:lnTo>
                  <a:lnTo>
                    <a:pt x="744572" y="465675"/>
                  </a:lnTo>
                  <a:lnTo>
                    <a:pt x="731435" y="465676"/>
                  </a:lnTo>
                  <a:close/>
                </a:path>
                <a:path w="1080770" h="466089">
                  <a:moveTo>
                    <a:pt x="952720" y="101866"/>
                  </a:moveTo>
                  <a:lnTo>
                    <a:pt x="935726" y="98435"/>
                  </a:lnTo>
                  <a:lnTo>
                    <a:pt x="921850" y="89079"/>
                  </a:lnTo>
                  <a:lnTo>
                    <a:pt x="912494" y="75202"/>
                  </a:lnTo>
                  <a:lnTo>
                    <a:pt x="909063" y="58209"/>
                  </a:lnTo>
                  <a:lnTo>
                    <a:pt x="909063" y="43657"/>
                  </a:lnTo>
                  <a:lnTo>
                    <a:pt x="912494" y="26663"/>
                  </a:lnTo>
                  <a:lnTo>
                    <a:pt x="921850" y="12786"/>
                  </a:lnTo>
                  <a:lnTo>
                    <a:pt x="935726" y="3430"/>
                  </a:lnTo>
                  <a:lnTo>
                    <a:pt x="952720" y="0"/>
                  </a:lnTo>
                  <a:lnTo>
                    <a:pt x="969713" y="3430"/>
                  </a:lnTo>
                  <a:lnTo>
                    <a:pt x="983590" y="12786"/>
                  </a:lnTo>
                  <a:lnTo>
                    <a:pt x="992946" y="26663"/>
                  </a:lnTo>
                  <a:lnTo>
                    <a:pt x="996377" y="43657"/>
                  </a:lnTo>
                  <a:lnTo>
                    <a:pt x="996377" y="58209"/>
                  </a:lnTo>
                  <a:lnTo>
                    <a:pt x="992946" y="75202"/>
                  </a:lnTo>
                  <a:lnTo>
                    <a:pt x="983590" y="89079"/>
                  </a:lnTo>
                  <a:lnTo>
                    <a:pt x="969713" y="98435"/>
                  </a:lnTo>
                  <a:lnTo>
                    <a:pt x="952720" y="101866"/>
                  </a:lnTo>
                  <a:close/>
                </a:path>
                <a:path w="1080770" h="466089">
                  <a:moveTo>
                    <a:pt x="830332" y="291050"/>
                  </a:moveTo>
                  <a:lnTo>
                    <a:pt x="828047" y="289821"/>
                  </a:lnTo>
                  <a:lnTo>
                    <a:pt x="825351" y="285737"/>
                  </a:lnTo>
                  <a:lnTo>
                    <a:pt x="825121" y="283154"/>
                  </a:lnTo>
                  <a:lnTo>
                    <a:pt x="865405" y="189181"/>
                  </a:lnTo>
                  <a:lnTo>
                    <a:pt x="879870" y="153003"/>
                  </a:lnTo>
                  <a:lnTo>
                    <a:pt x="888698" y="137964"/>
                  </a:lnTo>
                  <a:lnTo>
                    <a:pt x="901285" y="126424"/>
                  </a:lnTo>
                  <a:lnTo>
                    <a:pt x="916675" y="119027"/>
                  </a:lnTo>
                  <a:lnTo>
                    <a:pt x="933918" y="116419"/>
                  </a:lnTo>
                  <a:lnTo>
                    <a:pt x="971522" y="116419"/>
                  </a:lnTo>
                  <a:lnTo>
                    <a:pt x="1016741" y="137964"/>
                  </a:lnTo>
                  <a:lnTo>
                    <a:pt x="1040034" y="189181"/>
                  </a:lnTo>
                  <a:lnTo>
                    <a:pt x="1043701" y="197737"/>
                  </a:lnTo>
                  <a:lnTo>
                    <a:pt x="905395" y="197737"/>
                  </a:lnTo>
                  <a:lnTo>
                    <a:pt x="872973" y="273410"/>
                  </a:lnTo>
                  <a:lnTo>
                    <a:pt x="868488" y="280685"/>
                  </a:lnTo>
                  <a:lnTo>
                    <a:pt x="862224" y="286248"/>
                  </a:lnTo>
                  <a:lnTo>
                    <a:pt x="854621" y="289802"/>
                  </a:lnTo>
                  <a:lnTo>
                    <a:pt x="846196" y="291047"/>
                  </a:lnTo>
                  <a:lnTo>
                    <a:pt x="830332" y="291050"/>
                  </a:lnTo>
                  <a:close/>
                </a:path>
                <a:path w="1080770" h="466089">
                  <a:moveTo>
                    <a:pt x="898969" y="465675"/>
                  </a:moveTo>
                  <a:lnTo>
                    <a:pt x="885827" y="465675"/>
                  </a:lnTo>
                  <a:lnTo>
                    <a:pt x="883888" y="464823"/>
                  </a:lnTo>
                  <a:lnTo>
                    <a:pt x="881134" y="461833"/>
                  </a:lnTo>
                  <a:lnTo>
                    <a:pt x="880446" y="459829"/>
                  </a:lnTo>
                  <a:lnTo>
                    <a:pt x="894510" y="291047"/>
                  </a:lnTo>
                  <a:lnTo>
                    <a:pt x="907753" y="198392"/>
                  </a:lnTo>
                  <a:lnTo>
                    <a:pt x="905395" y="197737"/>
                  </a:lnTo>
                  <a:lnTo>
                    <a:pt x="1000044" y="197737"/>
                  </a:lnTo>
                  <a:lnTo>
                    <a:pt x="997701" y="198392"/>
                  </a:lnTo>
                  <a:lnTo>
                    <a:pt x="1010930" y="291050"/>
                  </a:lnTo>
                  <a:lnTo>
                    <a:pt x="1011512" y="298033"/>
                  </a:lnTo>
                  <a:lnTo>
                    <a:pt x="951570" y="298033"/>
                  </a:lnTo>
                  <a:lnTo>
                    <a:pt x="927689" y="441359"/>
                  </a:lnTo>
                  <a:lnTo>
                    <a:pt x="924213" y="451083"/>
                  </a:lnTo>
                  <a:lnTo>
                    <a:pt x="917782" y="458786"/>
                  </a:lnTo>
                  <a:lnTo>
                    <a:pt x="909113" y="463855"/>
                  </a:lnTo>
                  <a:lnTo>
                    <a:pt x="898969" y="465675"/>
                  </a:lnTo>
                  <a:close/>
                </a:path>
                <a:path w="1080770" h="466089">
                  <a:moveTo>
                    <a:pt x="1075097" y="291047"/>
                  </a:moveTo>
                  <a:lnTo>
                    <a:pt x="1059229" y="291047"/>
                  </a:lnTo>
                  <a:lnTo>
                    <a:pt x="1050812" y="289796"/>
                  </a:lnTo>
                  <a:lnTo>
                    <a:pt x="1043218" y="286240"/>
                  </a:lnTo>
                  <a:lnTo>
                    <a:pt x="1036961" y="280679"/>
                  </a:lnTo>
                  <a:lnTo>
                    <a:pt x="1032482" y="273410"/>
                  </a:lnTo>
                  <a:lnTo>
                    <a:pt x="1000044" y="197737"/>
                  </a:lnTo>
                  <a:lnTo>
                    <a:pt x="1043701" y="197737"/>
                  </a:lnTo>
                  <a:lnTo>
                    <a:pt x="1080304" y="283154"/>
                  </a:lnTo>
                  <a:lnTo>
                    <a:pt x="1080073" y="285737"/>
                  </a:lnTo>
                  <a:lnTo>
                    <a:pt x="1077378" y="289821"/>
                  </a:lnTo>
                  <a:lnTo>
                    <a:pt x="1075097" y="291047"/>
                  </a:lnTo>
                  <a:close/>
                </a:path>
                <a:path w="1080770" h="466089">
                  <a:moveTo>
                    <a:pt x="1006476" y="465676"/>
                  </a:moveTo>
                  <a:lnTo>
                    <a:pt x="953899" y="298033"/>
                  </a:lnTo>
                  <a:lnTo>
                    <a:pt x="1011512" y="298033"/>
                  </a:lnTo>
                  <a:lnTo>
                    <a:pt x="1024994" y="459829"/>
                  </a:lnTo>
                  <a:lnTo>
                    <a:pt x="1024305" y="461833"/>
                  </a:lnTo>
                  <a:lnTo>
                    <a:pt x="1021551" y="464823"/>
                  </a:lnTo>
                  <a:lnTo>
                    <a:pt x="1019612" y="465675"/>
                  </a:lnTo>
                  <a:lnTo>
                    <a:pt x="1006476" y="465676"/>
                  </a:lnTo>
                  <a:close/>
                </a:path>
              </a:pathLst>
            </a:custGeom>
            <a:solidFill>
              <a:srgbClr val="2EBFE1"/>
            </a:solidFill>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11" name="object 11"/>
            <p:cNvSpPr/>
            <p:nvPr/>
          </p:nvSpPr>
          <p:spPr>
            <a:xfrm>
              <a:off x="4237088" y="3810240"/>
              <a:ext cx="255270" cy="466090"/>
            </a:xfrm>
            <a:custGeom>
              <a:avLst/>
              <a:gdLst/>
              <a:ahLst/>
              <a:cxnLst/>
              <a:rect l="l" t="t" r="r" b="b"/>
              <a:pathLst>
                <a:path w="255270" h="466089">
                  <a:moveTo>
                    <a:pt x="127599" y="101866"/>
                  </a:moveTo>
                  <a:lnTo>
                    <a:pt x="110605" y="98435"/>
                  </a:lnTo>
                  <a:lnTo>
                    <a:pt x="96728" y="89079"/>
                  </a:lnTo>
                  <a:lnTo>
                    <a:pt x="87372" y="75202"/>
                  </a:lnTo>
                  <a:lnTo>
                    <a:pt x="83942" y="58209"/>
                  </a:lnTo>
                  <a:lnTo>
                    <a:pt x="83942" y="43657"/>
                  </a:lnTo>
                  <a:lnTo>
                    <a:pt x="87372" y="26663"/>
                  </a:lnTo>
                  <a:lnTo>
                    <a:pt x="96728" y="12786"/>
                  </a:lnTo>
                  <a:lnTo>
                    <a:pt x="110605" y="3430"/>
                  </a:lnTo>
                  <a:lnTo>
                    <a:pt x="127599" y="0"/>
                  </a:lnTo>
                  <a:lnTo>
                    <a:pt x="144592" y="3430"/>
                  </a:lnTo>
                  <a:lnTo>
                    <a:pt x="158469" y="12786"/>
                  </a:lnTo>
                  <a:lnTo>
                    <a:pt x="167825" y="26663"/>
                  </a:lnTo>
                  <a:lnTo>
                    <a:pt x="171256" y="43657"/>
                  </a:lnTo>
                  <a:lnTo>
                    <a:pt x="171256" y="58209"/>
                  </a:lnTo>
                  <a:lnTo>
                    <a:pt x="167825" y="75202"/>
                  </a:lnTo>
                  <a:lnTo>
                    <a:pt x="158469" y="89079"/>
                  </a:lnTo>
                  <a:lnTo>
                    <a:pt x="144592" y="98435"/>
                  </a:lnTo>
                  <a:lnTo>
                    <a:pt x="127599" y="101866"/>
                  </a:lnTo>
                  <a:close/>
                </a:path>
                <a:path w="255270" h="466089">
                  <a:moveTo>
                    <a:pt x="5211" y="291050"/>
                  </a:moveTo>
                  <a:lnTo>
                    <a:pt x="2926" y="289821"/>
                  </a:lnTo>
                  <a:lnTo>
                    <a:pt x="230" y="285737"/>
                  </a:lnTo>
                  <a:lnTo>
                    <a:pt x="0" y="283154"/>
                  </a:lnTo>
                  <a:lnTo>
                    <a:pt x="40284" y="189181"/>
                  </a:lnTo>
                  <a:lnTo>
                    <a:pt x="54749" y="153003"/>
                  </a:lnTo>
                  <a:lnTo>
                    <a:pt x="63577" y="137964"/>
                  </a:lnTo>
                  <a:lnTo>
                    <a:pt x="76164" y="126424"/>
                  </a:lnTo>
                  <a:lnTo>
                    <a:pt x="91554" y="119027"/>
                  </a:lnTo>
                  <a:lnTo>
                    <a:pt x="108797" y="116419"/>
                  </a:lnTo>
                  <a:lnTo>
                    <a:pt x="146400" y="116419"/>
                  </a:lnTo>
                  <a:lnTo>
                    <a:pt x="191620" y="137964"/>
                  </a:lnTo>
                  <a:lnTo>
                    <a:pt x="214913" y="189181"/>
                  </a:lnTo>
                  <a:lnTo>
                    <a:pt x="218580" y="197737"/>
                  </a:lnTo>
                  <a:lnTo>
                    <a:pt x="80275" y="197737"/>
                  </a:lnTo>
                  <a:lnTo>
                    <a:pt x="47852" y="273410"/>
                  </a:lnTo>
                  <a:lnTo>
                    <a:pt x="43367" y="280685"/>
                  </a:lnTo>
                  <a:lnTo>
                    <a:pt x="37103" y="286248"/>
                  </a:lnTo>
                  <a:lnTo>
                    <a:pt x="29500" y="289802"/>
                  </a:lnTo>
                  <a:lnTo>
                    <a:pt x="21075" y="291047"/>
                  </a:lnTo>
                  <a:lnTo>
                    <a:pt x="5211" y="291050"/>
                  </a:lnTo>
                  <a:close/>
                </a:path>
                <a:path w="255270" h="466089">
                  <a:moveTo>
                    <a:pt x="73848" y="465675"/>
                  </a:moveTo>
                  <a:lnTo>
                    <a:pt x="60706" y="465675"/>
                  </a:lnTo>
                  <a:lnTo>
                    <a:pt x="58767" y="464823"/>
                  </a:lnTo>
                  <a:lnTo>
                    <a:pt x="56013" y="461833"/>
                  </a:lnTo>
                  <a:lnTo>
                    <a:pt x="55325" y="459829"/>
                  </a:lnTo>
                  <a:lnTo>
                    <a:pt x="69389" y="291047"/>
                  </a:lnTo>
                  <a:lnTo>
                    <a:pt x="82632" y="198392"/>
                  </a:lnTo>
                  <a:lnTo>
                    <a:pt x="80275" y="197737"/>
                  </a:lnTo>
                  <a:lnTo>
                    <a:pt x="174923" y="197737"/>
                  </a:lnTo>
                  <a:lnTo>
                    <a:pt x="172580" y="198392"/>
                  </a:lnTo>
                  <a:lnTo>
                    <a:pt x="185809" y="291050"/>
                  </a:lnTo>
                  <a:lnTo>
                    <a:pt x="186391" y="298033"/>
                  </a:lnTo>
                  <a:lnTo>
                    <a:pt x="126449" y="298033"/>
                  </a:lnTo>
                  <a:lnTo>
                    <a:pt x="102568" y="441359"/>
                  </a:lnTo>
                  <a:lnTo>
                    <a:pt x="99092" y="451083"/>
                  </a:lnTo>
                  <a:lnTo>
                    <a:pt x="92661" y="458786"/>
                  </a:lnTo>
                  <a:lnTo>
                    <a:pt x="83992" y="463855"/>
                  </a:lnTo>
                  <a:lnTo>
                    <a:pt x="73848" y="465675"/>
                  </a:lnTo>
                  <a:close/>
                </a:path>
                <a:path w="255270" h="466089">
                  <a:moveTo>
                    <a:pt x="249976" y="291047"/>
                  </a:moveTo>
                  <a:lnTo>
                    <a:pt x="234108" y="291047"/>
                  </a:lnTo>
                  <a:lnTo>
                    <a:pt x="225691" y="289796"/>
                  </a:lnTo>
                  <a:lnTo>
                    <a:pt x="218097" y="286240"/>
                  </a:lnTo>
                  <a:lnTo>
                    <a:pt x="211840" y="280679"/>
                  </a:lnTo>
                  <a:lnTo>
                    <a:pt x="207360" y="273410"/>
                  </a:lnTo>
                  <a:lnTo>
                    <a:pt x="174923" y="197737"/>
                  </a:lnTo>
                  <a:lnTo>
                    <a:pt x="218580" y="197737"/>
                  </a:lnTo>
                  <a:lnTo>
                    <a:pt x="255183" y="283154"/>
                  </a:lnTo>
                  <a:lnTo>
                    <a:pt x="254952" y="285737"/>
                  </a:lnTo>
                  <a:lnTo>
                    <a:pt x="252257" y="289821"/>
                  </a:lnTo>
                  <a:lnTo>
                    <a:pt x="249976" y="291047"/>
                  </a:lnTo>
                  <a:close/>
                </a:path>
                <a:path w="255270" h="466089">
                  <a:moveTo>
                    <a:pt x="181355" y="465676"/>
                  </a:moveTo>
                  <a:lnTo>
                    <a:pt x="128778" y="298033"/>
                  </a:lnTo>
                  <a:lnTo>
                    <a:pt x="186391" y="298033"/>
                  </a:lnTo>
                  <a:lnTo>
                    <a:pt x="199872" y="459829"/>
                  </a:lnTo>
                  <a:lnTo>
                    <a:pt x="199184" y="461833"/>
                  </a:lnTo>
                  <a:lnTo>
                    <a:pt x="196430" y="464823"/>
                  </a:lnTo>
                  <a:lnTo>
                    <a:pt x="194491" y="465675"/>
                  </a:lnTo>
                  <a:lnTo>
                    <a:pt x="181355" y="465676"/>
                  </a:lnTo>
                  <a:close/>
                </a:path>
              </a:pathLst>
            </a:custGeom>
            <a:solidFill>
              <a:srgbClr val="494E56"/>
            </a:solidFill>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12" name="object 12"/>
            <p:cNvSpPr/>
            <p:nvPr/>
          </p:nvSpPr>
          <p:spPr>
            <a:xfrm>
              <a:off x="3156094" y="2816675"/>
              <a:ext cx="530225" cy="466090"/>
            </a:xfrm>
            <a:custGeom>
              <a:avLst/>
              <a:gdLst/>
              <a:ahLst/>
              <a:cxnLst/>
              <a:rect l="l" t="t" r="r" b="b"/>
              <a:pathLst>
                <a:path w="530225" h="466089">
                  <a:moveTo>
                    <a:pt x="127599" y="101866"/>
                  </a:moveTo>
                  <a:lnTo>
                    <a:pt x="110605" y="98436"/>
                  </a:lnTo>
                  <a:lnTo>
                    <a:pt x="96728" y="89080"/>
                  </a:lnTo>
                  <a:lnTo>
                    <a:pt x="87372" y="75203"/>
                  </a:lnTo>
                  <a:lnTo>
                    <a:pt x="83942" y="58209"/>
                  </a:lnTo>
                  <a:lnTo>
                    <a:pt x="83942" y="43657"/>
                  </a:lnTo>
                  <a:lnTo>
                    <a:pt x="87372" y="26663"/>
                  </a:lnTo>
                  <a:lnTo>
                    <a:pt x="96728" y="12786"/>
                  </a:lnTo>
                  <a:lnTo>
                    <a:pt x="110605" y="3430"/>
                  </a:lnTo>
                  <a:lnTo>
                    <a:pt x="127599" y="0"/>
                  </a:lnTo>
                  <a:lnTo>
                    <a:pt x="144592" y="3430"/>
                  </a:lnTo>
                  <a:lnTo>
                    <a:pt x="158469" y="12786"/>
                  </a:lnTo>
                  <a:lnTo>
                    <a:pt x="167825" y="26663"/>
                  </a:lnTo>
                  <a:lnTo>
                    <a:pt x="171256" y="43657"/>
                  </a:lnTo>
                  <a:lnTo>
                    <a:pt x="171256" y="58209"/>
                  </a:lnTo>
                  <a:lnTo>
                    <a:pt x="167825" y="75203"/>
                  </a:lnTo>
                  <a:lnTo>
                    <a:pt x="158469" y="89080"/>
                  </a:lnTo>
                  <a:lnTo>
                    <a:pt x="144592" y="98436"/>
                  </a:lnTo>
                  <a:lnTo>
                    <a:pt x="127599" y="101866"/>
                  </a:lnTo>
                  <a:close/>
                </a:path>
                <a:path w="530225" h="466089">
                  <a:moveTo>
                    <a:pt x="5211" y="291050"/>
                  </a:moveTo>
                  <a:lnTo>
                    <a:pt x="2926" y="289821"/>
                  </a:lnTo>
                  <a:lnTo>
                    <a:pt x="230" y="285737"/>
                  </a:lnTo>
                  <a:lnTo>
                    <a:pt x="0" y="283154"/>
                  </a:lnTo>
                  <a:lnTo>
                    <a:pt x="40284" y="189181"/>
                  </a:lnTo>
                  <a:lnTo>
                    <a:pt x="54750" y="153003"/>
                  </a:lnTo>
                  <a:lnTo>
                    <a:pt x="63578" y="137964"/>
                  </a:lnTo>
                  <a:lnTo>
                    <a:pt x="76164" y="126424"/>
                  </a:lnTo>
                  <a:lnTo>
                    <a:pt x="91554" y="119027"/>
                  </a:lnTo>
                  <a:lnTo>
                    <a:pt x="108797" y="116419"/>
                  </a:lnTo>
                  <a:lnTo>
                    <a:pt x="146400" y="116419"/>
                  </a:lnTo>
                  <a:lnTo>
                    <a:pt x="191620" y="137964"/>
                  </a:lnTo>
                  <a:lnTo>
                    <a:pt x="214913" y="189181"/>
                  </a:lnTo>
                  <a:lnTo>
                    <a:pt x="218580" y="197737"/>
                  </a:lnTo>
                  <a:lnTo>
                    <a:pt x="80274" y="197737"/>
                  </a:lnTo>
                  <a:lnTo>
                    <a:pt x="47852" y="273410"/>
                  </a:lnTo>
                  <a:lnTo>
                    <a:pt x="43367" y="280685"/>
                  </a:lnTo>
                  <a:lnTo>
                    <a:pt x="37103" y="286248"/>
                  </a:lnTo>
                  <a:lnTo>
                    <a:pt x="29500" y="289802"/>
                  </a:lnTo>
                  <a:lnTo>
                    <a:pt x="21075" y="291047"/>
                  </a:lnTo>
                  <a:lnTo>
                    <a:pt x="5211" y="291050"/>
                  </a:lnTo>
                  <a:close/>
                </a:path>
                <a:path w="530225" h="466089">
                  <a:moveTo>
                    <a:pt x="73848" y="465675"/>
                  </a:moveTo>
                  <a:lnTo>
                    <a:pt x="60706" y="465675"/>
                  </a:lnTo>
                  <a:lnTo>
                    <a:pt x="58766" y="464823"/>
                  </a:lnTo>
                  <a:lnTo>
                    <a:pt x="56013" y="461833"/>
                  </a:lnTo>
                  <a:lnTo>
                    <a:pt x="55325" y="459829"/>
                  </a:lnTo>
                  <a:lnTo>
                    <a:pt x="69389" y="291047"/>
                  </a:lnTo>
                  <a:lnTo>
                    <a:pt x="82632" y="198392"/>
                  </a:lnTo>
                  <a:lnTo>
                    <a:pt x="80274" y="197737"/>
                  </a:lnTo>
                  <a:lnTo>
                    <a:pt x="174923" y="197737"/>
                  </a:lnTo>
                  <a:lnTo>
                    <a:pt x="172580" y="198392"/>
                  </a:lnTo>
                  <a:lnTo>
                    <a:pt x="185809" y="291050"/>
                  </a:lnTo>
                  <a:lnTo>
                    <a:pt x="186391" y="298033"/>
                  </a:lnTo>
                  <a:lnTo>
                    <a:pt x="126449" y="298033"/>
                  </a:lnTo>
                  <a:lnTo>
                    <a:pt x="102569" y="441359"/>
                  </a:lnTo>
                  <a:lnTo>
                    <a:pt x="99092" y="451083"/>
                  </a:lnTo>
                  <a:lnTo>
                    <a:pt x="92661" y="458786"/>
                  </a:lnTo>
                  <a:lnTo>
                    <a:pt x="83992" y="463855"/>
                  </a:lnTo>
                  <a:lnTo>
                    <a:pt x="73848" y="465675"/>
                  </a:lnTo>
                  <a:close/>
                </a:path>
                <a:path w="530225" h="466089">
                  <a:moveTo>
                    <a:pt x="249976" y="291047"/>
                  </a:moveTo>
                  <a:lnTo>
                    <a:pt x="234108" y="291047"/>
                  </a:lnTo>
                  <a:lnTo>
                    <a:pt x="225691" y="289796"/>
                  </a:lnTo>
                  <a:lnTo>
                    <a:pt x="218097" y="286240"/>
                  </a:lnTo>
                  <a:lnTo>
                    <a:pt x="211840" y="280679"/>
                  </a:lnTo>
                  <a:lnTo>
                    <a:pt x="207360" y="273410"/>
                  </a:lnTo>
                  <a:lnTo>
                    <a:pt x="174923" y="197737"/>
                  </a:lnTo>
                  <a:lnTo>
                    <a:pt x="218580" y="197737"/>
                  </a:lnTo>
                  <a:lnTo>
                    <a:pt x="255183" y="283154"/>
                  </a:lnTo>
                  <a:lnTo>
                    <a:pt x="254953" y="285737"/>
                  </a:lnTo>
                  <a:lnTo>
                    <a:pt x="252257" y="289821"/>
                  </a:lnTo>
                  <a:lnTo>
                    <a:pt x="249976" y="291047"/>
                  </a:lnTo>
                  <a:close/>
                </a:path>
                <a:path w="530225" h="466089">
                  <a:moveTo>
                    <a:pt x="181356" y="465676"/>
                  </a:moveTo>
                  <a:lnTo>
                    <a:pt x="128778" y="298033"/>
                  </a:lnTo>
                  <a:lnTo>
                    <a:pt x="186391" y="298033"/>
                  </a:lnTo>
                  <a:lnTo>
                    <a:pt x="199873" y="459829"/>
                  </a:lnTo>
                  <a:lnTo>
                    <a:pt x="199184" y="461833"/>
                  </a:lnTo>
                  <a:lnTo>
                    <a:pt x="196431" y="464823"/>
                  </a:lnTo>
                  <a:lnTo>
                    <a:pt x="194491" y="465675"/>
                  </a:lnTo>
                  <a:lnTo>
                    <a:pt x="181356" y="465676"/>
                  </a:lnTo>
                  <a:close/>
                </a:path>
                <a:path w="530225" h="466089">
                  <a:moveTo>
                    <a:pt x="402639" y="101866"/>
                  </a:moveTo>
                  <a:lnTo>
                    <a:pt x="385646" y="98436"/>
                  </a:lnTo>
                  <a:lnTo>
                    <a:pt x="371769" y="89080"/>
                  </a:lnTo>
                  <a:lnTo>
                    <a:pt x="362413" y="75203"/>
                  </a:lnTo>
                  <a:lnTo>
                    <a:pt x="358982" y="58209"/>
                  </a:lnTo>
                  <a:lnTo>
                    <a:pt x="358982" y="43657"/>
                  </a:lnTo>
                  <a:lnTo>
                    <a:pt x="362413" y="26663"/>
                  </a:lnTo>
                  <a:lnTo>
                    <a:pt x="371769" y="12786"/>
                  </a:lnTo>
                  <a:lnTo>
                    <a:pt x="385646" y="3430"/>
                  </a:lnTo>
                  <a:lnTo>
                    <a:pt x="402639" y="0"/>
                  </a:lnTo>
                  <a:lnTo>
                    <a:pt x="419632" y="3430"/>
                  </a:lnTo>
                  <a:lnTo>
                    <a:pt x="433509" y="12786"/>
                  </a:lnTo>
                  <a:lnTo>
                    <a:pt x="442866" y="26663"/>
                  </a:lnTo>
                  <a:lnTo>
                    <a:pt x="446297" y="43657"/>
                  </a:lnTo>
                  <a:lnTo>
                    <a:pt x="446297" y="58209"/>
                  </a:lnTo>
                  <a:lnTo>
                    <a:pt x="442866" y="75203"/>
                  </a:lnTo>
                  <a:lnTo>
                    <a:pt x="433509" y="89080"/>
                  </a:lnTo>
                  <a:lnTo>
                    <a:pt x="419632" y="98436"/>
                  </a:lnTo>
                  <a:lnTo>
                    <a:pt x="402639" y="101866"/>
                  </a:lnTo>
                  <a:close/>
                </a:path>
                <a:path w="530225" h="466089">
                  <a:moveTo>
                    <a:pt x="280251" y="291050"/>
                  </a:moveTo>
                  <a:lnTo>
                    <a:pt x="277967" y="289821"/>
                  </a:lnTo>
                  <a:lnTo>
                    <a:pt x="275270" y="285737"/>
                  </a:lnTo>
                  <a:lnTo>
                    <a:pt x="275040" y="283154"/>
                  </a:lnTo>
                  <a:lnTo>
                    <a:pt x="315325" y="189181"/>
                  </a:lnTo>
                  <a:lnTo>
                    <a:pt x="329789" y="153003"/>
                  </a:lnTo>
                  <a:lnTo>
                    <a:pt x="338618" y="137964"/>
                  </a:lnTo>
                  <a:lnTo>
                    <a:pt x="351204" y="126424"/>
                  </a:lnTo>
                  <a:lnTo>
                    <a:pt x="366595" y="119027"/>
                  </a:lnTo>
                  <a:lnTo>
                    <a:pt x="383837" y="116419"/>
                  </a:lnTo>
                  <a:lnTo>
                    <a:pt x="421441" y="116419"/>
                  </a:lnTo>
                  <a:lnTo>
                    <a:pt x="466660" y="137964"/>
                  </a:lnTo>
                  <a:lnTo>
                    <a:pt x="489954" y="189181"/>
                  </a:lnTo>
                  <a:lnTo>
                    <a:pt x="493620" y="197737"/>
                  </a:lnTo>
                  <a:lnTo>
                    <a:pt x="355315" y="197737"/>
                  </a:lnTo>
                  <a:lnTo>
                    <a:pt x="322892" y="273410"/>
                  </a:lnTo>
                  <a:lnTo>
                    <a:pt x="318407" y="280685"/>
                  </a:lnTo>
                  <a:lnTo>
                    <a:pt x="312143" y="286248"/>
                  </a:lnTo>
                  <a:lnTo>
                    <a:pt x="304540" y="289802"/>
                  </a:lnTo>
                  <a:lnTo>
                    <a:pt x="296115" y="291047"/>
                  </a:lnTo>
                  <a:lnTo>
                    <a:pt x="280251" y="291050"/>
                  </a:lnTo>
                  <a:close/>
                </a:path>
                <a:path w="530225" h="466089">
                  <a:moveTo>
                    <a:pt x="348889" y="465675"/>
                  </a:moveTo>
                  <a:lnTo>
                    <a:pt x="335746" y="465675"/>
                  </a:lnTo>
                  <a:lnTo>
                    <a:pt x="333807" y="464823"/>
                  </a:lnTo>
                  <a:lnTo>
                    <a:pt x="331054" y="461833"/>
                  </a:lnTo>
                  <a:lnTo>
                    <a:pt x="330365" y="459829"/>
                  </a:lnTo>
                  <a:lnTo>
                    <a:pt x="344430" y="291047"/>
                  </a:lnTo>
                  <a:lnTo>
                    <a:pt x="357672" y="198392"/>
                  </a:lnTo>
                  <a:lnTo>
                    <a:pt x="355315" y="197737"/>
                  </a:lnTo>
                  <a:lnTo>
                    <a:pt x="449964" y="197737"/>
                  </a:lnTo>
                  <a:lnTo>
                    <a:pt x="447620" y="198392"/>
                  </a:lnTo>
                  <a:lnTo>
                    <a:pt x="460849" y="291050"/>
                  </a:lnTo>
                  <a:lnTo>
                    <a:pt x="461431" y="298033"/>
                  </a:lnTo>
                  <a:lnTo>
                    <a:pt x="401489" y="298033"/>
                  </a:lnTo>
                  <a:lnTo>
                    <a:pt x="377609" y="441359"/>
                  </a:lnTo>
                  <a:lnTo>
                    <a:pt x="374132" y="451083"/>
                  </a:lnTo>
                  <a:lnTo>
                    <a:pt x="367701" y="458786"/>
                  </a:lnTo>
                  <a:lnTo>
                    <a:pt x="359032" y="463855"/>
                  </a:lnTo>
                  <a:lnTo>
                    <a:pt x="348889" y="465675"/>
                  </a:lnTo>
                  <a:close/>
                </a:path>
                <a:path w="530225" h="466089">
                  <a:moveTo>
                    <a:pt x="525016" y="291047"/>
                  </a:moveTo>
                  <a:lnTo>
                    <a:pt x="509148" y="291047"/>
                  </a:lnTo>
                  <a:lnTo>
                    <a:pt x="500732" y="289796"/>
                  </a:lnTo>
                  <a:lnTo>
                    <a:pt x="493137" y="286240"/>
                  </a:lnTo>
                  <a:lnTo>
                    <a:pt x="486881" y="280679"/>
                  </a:lnTo>
                  <a:lnTo>
                    <a:pt x="482401" y="273410"/>
                  </a:lnTo>
                  <a:lnTo>
                    <a:pt x="449964" y="197737"/>
                  </a:lnTo>
                  <a:lnTo>
                    <a:pt x="493620" y="197737"/>
                  </a:lnTo>
                  <a:lnTo>
                    <a:pt x="530224" y="283154"/>
                  </a:lnTo>
                  <a:lnTo>
                    <a:pt x="529993" y="285737"/>
                  </a:lnTo>
                  <a:lnTo>
                    <a:pt x="527297" y="289821"/>
                  </a:lnTo>
                  <a:lnTo>
                    <a:pt x="525016" y="291047"/>
                  </a:lnTo>
                  <a:close/>
                </a:path>
                <a:path w="530225" h="466089">
                  <a:moveTo>
                    <a:pt x="456396" y="465676"/>
                  </a:moveTo>
                  <a:lnTo>
                    <a:pt x="403818" y="298033"/>
                  </a:lnTo>
                  <a:lnTo>
                    <a:pt x="461431" y="298033"/>
                  </a:lnTo>
                  <a:lnTo>
                    <a:pt x="474913" y="459829"/>
                  </a:lnTo>
                  <a:lnTo>
                    <a:pt x="474225" y="461833"/>
                  </a:lnTo>
                  <a:lnTo>
                    <a:pt x="471471" y="464823"/>
                  </a:lnTo>
                  <a:lnTo>
                    <a:pt x="469531" y="465675"/>
                  </a:lnTo>
                  <a:lnTo>
                    <a:pt x="456396" y="465676"/>
                  </a:lnTo>
                  <a:close/>
                </a:path>
              </a:pathLst>
            </a:custGeom>
            <a:solidFill>
              <a:srgbClr val="2EBFE1"/>
            </a:solidFill>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13" name="object 13"/>
            <p:cNvSpPr/>
            <p:nvPr/>
          </p:nvSpPr>
          <p:spPr>
            <a:xfrm>
              <a:off x="3726433" y="2831806"/>
              <a:ext cx="805815" cy="466090"/>
            </a:xfrm>
            <a:custGeom>
              <a:avLst/>
              <a:gdLst/>
              <a:ahLst/>
              <a:cxnLst/>
              <a:rect l="l" t="t" r="r" b="b"/>
              <a:pathLst>
                <a:path w="805815" h="466089">
                  <a:moveTo>
                    <a:pt x="127599" y="101866"/>
                  </a:moveTo>
                  <a:lnTo>
                    <a:pt x="110605" y="98436"/>
                  </a:lnTo>
                  <a:lnTo>
                    <a:pt x="96728" y="89080"/>
                  </a:lnTo>
                  <a:lnTo>
                    <a:pt x="87372" y="75203"/>
                  </a:lnTo>
                  <a:lnTo>
                    <a:pt x="83941" y="58209"/>
                  </a:lnTo>
                  <a:lnTo>
                    <a:pt x="83941" y="43657"/>
                  </a:lnTo>
                  <a:lnTo>
                    <a:pt x="87372" y="26663"/>
                  </a:lnTo>
                  <a:lnTo>
                    <a:pt x="96728" y="12786"/>
                  </a:lnTo>
                  <a:lnTo>
                    <a:pt x="110605" y="3430"/>
                  </a:lnTo>
                  <a:lnTo>
                    <a:pt x="127599" y="0"/>
                  </a:lnTo>
                  <a:lnTo>
                    <a:pt x="144592" y="3430"/>
                  </a:lnTo>
                  <a:lnTo>
                    <a:pt x="158469" y="12786"/>
                  </a:lnTo>
                  <a:lnTo>
                    <a:pt x="167825" y="26663"/>
                  </a:lnTo>
                  <a:lnTo>
                    <a:pt x="171256" y="43657"/>
                  </a:lnTo>
                  <a:lnTo>
                    <a:pt x="171256" y="58209"/>
                  </a:lnTo>
                  <a:lnTo>
                    <a:pt x="167825" y="75203"/>
                  </a:lnTo>
                  <a:lnTo>
                    <a:pt x="158469" y="89080"/>
                  </a:lnTo>
                  <a:lnTo>
                    <a:pt x="144592" y="98436"/>
                  </a:lnTo>
                  <a:lnTo>
                    <a:pt x="127599" y="101866"/>
                  </a:lnTo>
                  <a:close/>
                </a:path>
                <a:path w="805815" h="466089">
                  <a:moveTo>
                    <a:pt x="5211" y="291050"/>
                  </a:moveTo>
                  <a:lnTo>
                    <a:pt x="2926" y="289821"/>
                  </a:lnTo>
                  <a:lnTo>
                    <a:pt x="230" y="285737"/>
                  </a:lnTo>
                  <a:lnTo>
                    <a:pt x="0" y="283154"/>
                  </a:lnTo>
                  <a:lnTo>
                    <a:pt x="40284" y="189181"/>
                  </a:lnTo>
                  <a:lnTo>
                    <a:pt x="54749" y="153003"/>
                  </a:lnTo>
                  <a:lnTo>
                    <a:pt x="63577" y="137964"/>
                  </a:lnTo>
                  <a:lnTo>
                    <a:pt x="76163" y="126424"/>
                  </a:lnTo>
                  <a:lnTo>
                    <a:pt x="91554" y="119027"/>
                  </a:lnTo>
                  <a:lnTo>
                    <a:pt x="108797" y="116419"/>
                  </a:lnTo>
                  <a:lnTo>
                    <a:pt x="146400" y="116419"/>
                  </a:lnTo>
                  <a:lnTo>
                    <a:pt x="191620" y="137964"/>
                  </a:lnTo>
                  <a:lnTo>
                    <a:pt x="214913" y="189181"/>
                  </a:lnTo>
                  <a:lnTo>
                    <a:pt x="218580" y="197737"/>
                  </a:lnTo>
                  <a:lnTo>
                    <a:pt x="80274" y="197737"/>
                  </a:lnTo>
                  <a:lnTo>
                    <a:pt x="47851" y="273410"/>
                  </a:lnTo>
                  <a:lnTo>
                    <a:pt x="43366" y="280685"/>
                  </a:lnTo>
                  <a:lnTo>
                    <a:pt x="37103" y="286248"/>
                  </a:lnTo>
                  <a:lnTo>
                    <a:pt x="29500" y="289802"/>
                  </a:lnTo>
                  <a:lnTo>
                    <a:pt x="21075" y="291047"/>
                  </a:lnTo>
                  <a:lnTo>
                    <a:pt x="5211" y="291050"/>
                  </a:lnTo>
                  <a:close/>
                </a:path>
                <a:path w="805815" h="466089">
                  <a:moveTo>
                    <a:pt x="73848" y="465675"/>
                  </a:moveTo>
                  <a:lnTo>
                    <a:pt x="60706" y="465675"/>
                  </a:lnTo>
                  <a:lnTo>
                    <a:pt x="58766" y="464823"/>
                  </a:lnTo>
                  <a:lnTo>
                    <a:pt x="56013" y="461833"/>
                  </a:lnTo>
                  <a:lnTo>
                    <a:pt x="55325" y="459829"/>
                  </a:lnTo>
                  <a:lnTo>
                    <a:pt x="69389" y="291047"/>
                  </a:lnTo>
                  <a:lnTo>
                    <a:pt x="82632" y="198392"/>
                  </a:lnTo>
                  <a:lnTo>
                    <a:pt x="80274" y="197737"/>
                  </a:lnTo>
                  <a:lnTo>
                    <a:pt x="174923" y="197737"/>
                  </a:lnTo>
                  <a:lnTo>
                    <a:pt x="172580" y="198392"/>
                  </a:lnTo>
                  <a:lnTo>
                    <a:pt x="185809" y="291050"/>
                  </a:lnTo>
                  <a:lnTo>
                    <a:pt x="186390" y="298033"/>
                  </a:lnTo>
                  <a:lnTo>
                    <a:pt x="126449" y="298033"/>
                  </a:lnTo>
                  <a:lnTo>
                    <a:pt x="102568" y="441359"/>
                  </a:lnTo>
                  <a:lnTo>
                    <a:pt x="99092" y="451083"/>
                  </a:lnTo>
                  <a:lnTo>
                    <a:pt x="92660" y="458786"/>
                  </a:lnTo>
                  <a:lnTo>
                    <a:pt x="83991" y="463855"/>
                  </a:lnTo>
                  <a:lnTo>
                    <a:pt x="73848" y="465675"/>
                  </a:lnTo>
                  <a:close/>
                </a:path>
                <a:path w="805815" h="466089">
                  <a:moveTo>
                    <a:pt x="249976" y="291047"/>
                  </a:moveTo>
                  <a:lnTo>
                    <a:pt x="234108" y="291047"/>
                  </a:lnTo>
                  <a:lnTo>
                    <a:pt x="225691" y="289796"/>
                  </a:lnTo>
                  <a:lnTo>
                    <a:pt x="218096" y="286240"/>
                  </a:lnTo>
                  <a:lnTo>
                    <a:pt x="211840" y="280679"/>
                  </a:lnTo>
                  <a:lnTo>
                    <a:pt x="207360" y="273410"/>
                  </a:lnTo>
                  <a:lnTo>
                    <a:pt x="174923" y="197737"/>
                  </a:lnTo>
                  <a:lnTo>
                    <a:pt x="218580" y="197737"/>
                  </a:lnTo>
                  <a:lnTo>
                    <a:pt x="255183" y="283154"/>
                  </a:lnTo>
                  <a:lnTo>
                    <a:pt x="254953" y="285737"/>
                  </a:lnTo>
                  <a:lnTo>
                    <a:pt x="252257" y="289821"/>
                  </a:lnTo>
                  <a:lnTo>
                    <a:pt x="249976" y="291047"/>
                  </a:lnTo>
                  <a:close/>
                </a:path>
                <a:path w="805815" h="466089">
                  <a:moveTo>
                    <a:pt x="181355" y="465676"/>
                  </a:moveTo>
                  <a:lnTo>
                    <a:pt x="128778" y="298033"/>
                  </a:lnTo>
                  <a:lnTo>
                    <a:pt x="186390" y="298033"/>
                  </a:lnTo>
                  <a:lnTo>
                    <a:pt x="199873" y="459829"/>
                  </a:lnTo>
                  <a:lnTo>
                    <a:pt x="199184" y="461833"/>
                  </a:lnTo>
                  <a:lnTo>
                    <a:pt x="196431" y="464823"/>
                  </a:lnTo>
                  <a:lnTo>
                    <a:pt x="194491" y="465675"/>
                  </a:lnTo>
                  <a:lnTo>
                    <a:pt x="181355" y="465676"/>
                  </a:lnTo>
                  <a:close/>
                </a:path>
                <a:path w="805815" h="466089">
                  <a:moveTo>
                    <a:pt x="402639" y="101866"/>
                  </a:moveTo>
                  <a:lnTo>
                    <a:pt x="385646" y="98436"/>
                  </a:lnTo>
                  <a:lnTo>
                    <a:pt x="371769" y="89080"/>
                  </a:lnTo>
                  <a:lnTo>
                    <a:pt x="362413" y="75203"/>
                  </a:lnTo>
                  <a:lnTo>
                    <a:pt x="358982" y="58209"/>
                  </a:lnTo>
                  <a:lnTo>
                    <a:pt x="358982" y="43657"/>
                  </a:lnTo>
                  <a:lnTo>
                    <a:pt x="362413" y="26663"/>
                  </a:lnTo>
                  <a:lnTo>
                    <a:pt x="371769" y="12786"/>
                  </a:lnTo>
                  <a:lnTo>
                    <a:pt x="385646" y="3430"/>
                  </a:lnTo>
                  <a:lnTo>
                    <a:pt x="402639" y="0"/>
                  </a:lnTo>
                  <a:lnTo>
                    <a:pt x="419632" y="3430"/>
                  </a:lnTo>
                  <a:lnTo>
                    <a:pt x="433509" y="12786"/>
                  </a:lnTo>
                  <a:lnTo>
                    <a:pt x="442865" y="26663"/>
                  </a:lnTo>
                  <a:lnTo>
                    <a:pt x="446296" y="43657"/>
                  </a:lnTo>
                  <a:lnTo>
                    <a:pt x="446296" y="58209"/>
                  </a:lnTo>
                  <a:lnTo>
                    <a:pt x="442865" y="75203"/>
                  </a:lnTo>
                  <a:lnTo>
                    <a:pt x="433509" y="89080"/>
                  </a:lnTo>
                  <a:lnTo>
                    <a:pt x="419632" y="98436"/>
                  </a:lnTo>
                  <a:lnTo>
                    <a:pt x="402639" y="101866"/>
                  </a:lnTo>
                  <a:close/>
                </a:path>
                <a:path w="805815" h="466089">
                  <a:moveTo>
                    <a:pt x="280251" y="291050"/>
                  </a:moveTo>
                  <a:lnTo>
                    <a:pt x="277966" y="289821"/>
                  </a:lnTo>
                  <a:lnTo>
                    <a:pt x="275270" y="285737"/>
                  </a:lnTo>
                  <a:lnTo>
                    <a:pt x="275040" y="283154"/>
                  </a:lnTo>
                  <a:lnTo>
                    <a:pt x="315325" y="189181"/>
                  </a:lnTo>
                  <a:lnTo>
                    <a:pt x="329789" y="153003"/>
                  </a:lnTo>
                  <a:lnTo>
                    <a:pt x="338618" y="137964"/>
                  </a:lnTo>
                  <a:lnTo>
                    <a:pt x="351204" y="126424"/>
                  </a:lnTo>
                  <a:lnTo>
                    <a:pt x="366595" y="119027"/>
                  </a:lnTo>
                  <a:lnTo>
                    <a:pt x="383837" y="116419"/>
                  </a:lnTo>
                  <a:lnTo>
                    <a:pt x="421441" y="116419"/>
                  </a:lnTo>
                  <a:lnTo>
                    <a:pt x="466660" y="137964"/>
                  </a:lnTo>
                  <a:lnTo>
                    <a:pt x="489954" y="189181"/>
                  </a:lnTo>
                  <a:lnTo>
                    <a:pt x="493620" y="197737"/>
                  </a:lnTo>
                  <a:lnTo>
                    <a:pt x="355315" y="197737"/>
                  </a:lnTo>
                  <a:lnTo>
                    <a:pt x="322892" y="273410"/>
                  </a:lnTo>
                  <a:lnTo>
                    <a:pt x="318407" y="280685"/>
                  </a:lnTo>
                  <a:lnTo>
                    <a:pt x="312143" y="286248"/>
                  </a:lnTo>
                  <a:lnTo>
                    <a:pt x="304540" y="289802"/>
                  </a:lnTo>
                  <a:lnTo>
                    <a:pt x="296115" y="291047"/>
                  </a:lnTo>
                  <a:lnTo>
                    <a:pt x="280251" y="291050"/>
                  </a:lnTo>
                  <a:close/>
                </a:path>
                <a:path w="805815" h="466089">
                  <a:moveTo>
                    <a:pt x="348889" y="465675"/>
                  </a:moveTo>
                  <a:lnTo>
                    <a:pt x="335746" y="465675"/>
                  </a:lnTo>
                  <a:lnTo>
                    <a:pt x="333807" y="464823"/>
                  </a:lnTo>
                  <a:lnTo>
                    <a:pt x="331053" y="461833"/>
                  </a:lnTo>
                  <a:lnTo>
                    <a:pt x="330365" y="459829"/>
                  </a:lnTo>
                  <a:lnTo>
                    <a:pt x="344429" y="291047"/>
                  </a:lnTo>
                  <a:lnTo>
                    <a:pt x="357672" y="198392"/>
                  </a:lnTo>
                  <a:lnTo>
                    <a:pt x="355315" y="197737"/>
                  </a:lnTo>
                  <a:lnTo>
                    <a:pt x="449964" y="197737"/>
                  </a:lnTo>
                  <a:lnTo>
                    <a:pt x="447620" y="198392"/>
                  </a:lnTo>
                  <a:lnTo>
                    <a:pt x="460849" y="291050"/>
                  </a:lnTo>
                  <a:lnTo>
                    <a:pt x="461431" y="298033"/>
                  </a:lnTo>
                  <a:lnTo>
                    <a:pt x="401489" y="298033"/>
                  </a:lnTo>
                  <a:lnTo>
                    <a:pt x="377608" y="441359"/>
                  </a:lnTo>
                  <a:lnTo>
                    <a:pt x="374132" y="451083"/>
                  </a:lnTo>
                  <a:lnTo>
                    <a:pt x="367701" y="458786"/>
                  </a:lnTo>
                  <a:lnTo>
                    <a:pt x="359032" y="463855"/>
                  </a:lnTo>
                  <a:lnTo>
                    <a:pt x="348889" y="465675"/>
                  </a:lnTo>
                  <a:close/>
                </a:path>
                <a:path w="805815" h="466089">
                  <a:moveTo>
                    <a:pt x="525016" y="291047"/>
                  </a:moveTo>
                  <a:lnTo>
                    <a:pt x="509148" y="291047"/>
                  </a:lnTo>
                  <a:lnTo>
                    <a:pt x="500731" y="289796"/>
                  </a:lnTo>
                  <a:lnTo>
                    <a:pt x="493137" y="286240"/>
                  </a:lnTo>
                  <a:lnTo>
                    <a:pt x="486881" y="280679"/>
                  </a:lnTo>
                  <a:lnTo>
                    <a:pt x="482401" y="273410"/>
                  </a:lnTo>
                  <a:lnTo>
                    <a:pt x="449964" y="197737"/>
                  </a:lnTo>
                  <a:lnTo>
                    <a:pt x="493620" y="197737"/>
                  </a:lnTo>
                  <a:lnTo>
                    <a:pt x="530224" y="283154"/>
                  </a:lnTo>
                  <a:lnTo>
                    <a:pt x="529992" y="285737"/>
                  </a:lnTo>
                  <a:lnTo>
                    <a:pt x="527297" y="289821"/>
                  </a:lnTo>
                  <a:lnTo>
                    <a:pt x="525016" y="291047"/>
                  </a:lnTo>
                  <a:close/>
                </a:path>
                <a:path w="805815" h="466089">
                  <a:moveTo>
                    <a:pt x="456395" y="465676"/>
                  </a:moveTo>
                  <a:lnTo>
                    <a:pt x="403818" y="298033"/>
                  </a:lnTo>
                  <a:lnTo>
                    <a:pt x="461431" y="298033"/>
                  </a:lnTo>
                  <a:lnTo>
                    <a:pt x="474913" y="459829"/>
                  </a:lnTo>
                  <a:lnTo>
                    <a:pt x="474224" y="461833"/>
                  </a:lnTo>
                  <a:lnTo>
                    <a:pt x="471471" y="464823"/>
                  </a:lnTo>
                  <a:lnTo>
                    <a:pt x="469531" y="465675"/>
                  </a:lnTo>
                  <a:lnTo>
                    <a:pt x="456395" y="465676"/>
                  </a:lnTo>
                  <a:close/>
                </a:path>
                <a:path w="805815" h="466089">
                  <a:moveTo>
                    <a:pt x="677679" y="101866"/>
                  </a:moveTo>
                  <a:lnTo>
                    <a:pt x="660686" y="98436"/>
                  </a:lnTo>
                  <a:lnTo>
                    <a:pt x="646809" y="89080"/>
                  </a:lnTo>
                  <a:lnTo>
                    <a:pt x="637453" y="75203"/>
                  </a:lnTo>
                  <a:lnTo>
                    <a:pt x="634022" y="58209"/>
                  </a:lnTo>
                  <a:lnTo>
                    <a:pt x="634022" y="43657"/>
                  </a:lnTo>
                  <a:lnTo>
                    <a:pt x="637453" y="26663"/>
                  </a:lnTo>
                  <a:lnTo>
                    <a:pt x="646809" y="12786"/>
                  </a:lnTo>
                  <a:lnTo>
                    <a:pt x="660686" y="3430"/>
                  </a:lnTo>
                  <a:lnTo>
                    <a:pt x="677679" y="0"/>
                  </a:lnTo>
                  <a:lnTo>
                    <a:pt x="694673" y="3430"/>
                  </a:lnTo>
                  <a:lnTo>
                    <a:pt x="708550" y="12786"/>
                  </a:lnTo>
                  <a:lnTo>
                    <a:pt x="717906" y="26663"/>
                  </a:lnTo>
                  <a:lnTo>
                    <a:pt x="721337" y="43657"/>
                  </a:lnTo>
                  <a:lnTo>
                    <a:pt x="721337" y="58209"/>
                  </a:lnTo>
                  <a:lnTo>
                    <a:pt x="717906" y="75203"/>
                  </a:lnTo>
                  <a:lnTo>
                    <a:pt x="708550" y="89080"/>
                  </a:lnTo>
                  <a:lnTo>
                    <a:pt x="694673" y="98436"/>
                  </a:lnTo>
                  <a:lnTo>
                    <a:pt x="677679" y="101866"/>
                  </a:lnTo>
                  <a:close/>
                </a:path>
                <a:path w="805815" h="466089">
                  <a:moveTo>
                    <a:pt x="555291" y="291050"/>
                  </a:moveTo>
                  <a:lnTo>
                    <a:pt x="553007" y="289821"/>
                  </a:lnTo>
                  <a:lnTo>
                    <a:pt x="550311" y="285737"/>
                  </a:lnTo>
                  <a:lnTo>
                    <a:pt x="550080" y="283154"/>
                  </a:lnTo>
                  <a:lnTo>
                    <a:pt x="590365" y="189181"/>
                  </a:lnTo>
                  <a:lnTo>
                    <a:pt x="604829" y="153003"/>
                  </a:lnTo>
                  <a:lnTo>
                    <a:pt x="613658" y="137964"/>
                  </a:lnTo>
                  <a:lnTo>
                    <a:pt x="626244" y="126424"/>
                  </a:lnTo>
                  <a:lnTo>
                    <a:pt x="641635" y="119027"/>
                  </a:lnTo>
                  <a:lnTo>
                    <a:pt x="658877" y="116419"/>
                  </a:lnTo>
                  <a:lnTo>
                    <a:pt x="696481" y="116419"/>
                  </a:lnTo>
                  <a:lnTo>
                    <a:pt x="741700" y="137964"/>
                  </a:lnTo>
                  <a:lnTo>
                    <a:pt x="764994" y="189181"/>
                  </a:lnTo>
                  <a:lnTo>
                    <a:pt x="768661" y="197737"/>
                  </a:lnTo>
                  <a:lnTo>
                    <a:pt x="630355" y="197737"/>
                  </a:lnTo>
                  <a:lnTo>
                    <a:pt x="597932" y="273410"/>
                  </a:lnTo>
                  <a:lnTo>
                    <a:pt x="593447" y="280685"/>
                  </a:lnTo>
                  <a:lnTo>
                    <a:pt x="587184" y="286248"/>
                  </a:lnTo>
                  <a:lnTo>
                    <a:pt x="579580" y="289802"/>
                  </a:lnTo>
                  <a:lnTo>
                    <a:pt x="571156" y="291047"/>
                  </a:lnTo>
                  <a:lnTo>
                    <a:pt x="555291" y="291050"/>
                  </a:lnTo>
                  <a:close/>
                </a:path>
                <a:path w="805815" h="466089">
                  <a:moveTo>
                    <a:pt x="623929" y="465675"/>
                  </a:moveTo>
                  <a:lnTo>
                    <a:pt x="610786" y="465675"/>
                  </a:lnTo>
                  <a:lnTo>
                    <a:pt x="608847" y="464823"/>
                  </a:lnTo>
                  <a:lnTo>
                    <a:pt x="606094" y="461833"/>
                  </a:lnTo>
                  <a:lnTo>
                    <a:pt x="605405" y="459829"/>
                  </a:lnTo>
                  <a:lnTo>
                    <a:pt x="619470" y="291047"/>
                  </a:lnTo>
                  <a:lnTo>
                    <a:pt x="632713" y="198392"/>
                  </a:lnTo>
                  <a:lnTo>
                    <a:pt x="630355" y="197737"/>
                  </a:lnTo>
                  <a:lnTo>
                    <a:pt x="725004" y="197737"/>
                  </a:lnTo>
                  <a:lnTo>
                    <a:pt x="722661" y="198392"/>
                  </a:lnTo>
                  <a:lnTo>
                    <a:pt x="735889" y="291050"/>
                  </a:lnTo>
                  <a:lnTo>
                    <a:pt x="736471" y="298033"/>
                  </a:lnTo>
                  <a:lnTo>
                    <a:pt x="676530" y="298033"/>
                  </a:lnTo>
                  <a:lnTo>
                    <a:pt x="652649" y="441359"/>
                  </a:lnTo>
                  <a:lnTo>
                    <a:pt x="649173" y="451083"/>
                  </a:lnTo>
                  <a:lnTo>
                    <a:pt x="642741" y="458786"/>
                  </a:lnTo>
                  <a:lnTo>
                    <a:pt x="634072" y="463855"/>
                  </a:lnTo>
                  <a:lnTo>
                    <a:pt x="623929" y="465675"/>
                  </a:lnTo>
                  <a:close/>
                </a:path>
                <a:path w="805815" h="466089">
                  <a:moveTo>
                    <a:pt x="800057" y="291047"/>
                  </a:moveTo>
                  <a:lnTo>
                    <a:pt x="784188" y="291047"/>
                  </a:lnTo>
                  <a:lnTo>
                    <a:pt x="775772" y="289796"/>
                  </a:lnTo>
                  <a:lnTo>
                    <a:pt x="768177" y="286240"/>
                  </a:lnTo>
                  <a:lnTo>
                    <a:pt x="761921" y="280679"/>
                  </a:lnTo>
                  <a:lnTo>
                    <a:pt x="757441" y="273410"/>
                  </a:lnTo>
                  <a:lnTo>
                    <a:pt x="725004" y="197737"/>
                  </a:lnTo>
                  <a:lnTo>
                    <a:pt x="768661" y="197737"/>
                  </a:lnTo>
                  <a:lnTo>
                    <a:pt x="805264" y="283154"/>
                  </a:lnTo>
                  <a:lnTo>
                    <a:pt x="805032" y="285737"/>
                  </a:lnTo>
                  <a:lnTo>
                    <a:pt x="802337" y="289821"/>
                  </a:lnTo>
                  <a:lnTo>
                    <a:pt x="800057" y="291047"/>
                  </a:lnTo>
                  <a:close/>
                </a:path>
                <a:path w="805815" h="466089">
                  <a:moveTo>
                    <a:pt x="731435" y="465676"/>
                  </a:moveTo>
                  <a:lnTo>
                    <a:pt x="678858" y="298033"/>
                  </a:lnTo>
                  <a:lnTo>
                    <a:pt x="736471" y="298033"/>
                  </a:lnTo>
                  <a:lnTo>
                    <a:pt x="749953" y="459829"/>
                  </a:lnTo>
                  <a:lnTo>
                    <a:pt x="749264" y="461833"/>
                  </a:lnTo>
                  <a:lnTo>
                    <a:pt x="746511" y="464823"/>
                  </a:lnTo>
                  <a:lnTo>
                    <a:pt x="744572" y="465675"/>
                  </a:lnTo>
                  <a:lnTo>
                    <a:pt x="731435" y="465676"/>
                  </a:lnTo>
                  <a:close/>
                </a:path>
              </a:pathLst>
            </a:custGeom>
            <a:solidFill>
              <a:srgbClr val="494E56"/>
            </a:solidFill>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16" name="object 16"/>
            <p:cNvSpPr/>
            <p:nvPr/>
          </p:nvSpPr>
          <p:spPr>
            <a:xfrm>
              <a:off x="4988897" y="2821631"/>
              <a:ext cx="883919" cy="441959"/>
            </a:xfrm>
            <a:custGeom>
              <a:avLst/>
              <a:gdLst/>
              <a:ahLst/>
              <a:cxnLst/>
              <a:rect l="l" t="t" r="r" b="b"/>
              <a:pathLst>
                <a:path w="883920" h="441960">
                  <a:moveTo>
                    <a:pt x="123681" y="441718"/>
                  </a:moveTo>
                  <a:lnTo>
                    <a:pt x="0" y="441718"/>
                  </a:lnTo>
                  <a:lnTo>
                    <a:pt x="530" y="420017"/>
                  </a:lnTo>
                  <a:lnTo>
                    <a:pt x="4773" y="376929"/>
                  </a:lnTo>
                  <a:lnTo>
                    <a:pt x="13252" y="334362"/>
                  </a:lnTo>
                  <a:lnTo>
                    <a:pt x="25808" y="292930"/>
                  </a:lnTo>
                  <a:lnTo>
                    <a:pt x="42416" y="252833"/>
                  </a:lnTo>
                  <a:lnTo>
                    <a:pt x="62826" y="214649"/>
                  </a:lnTo>
                  <a:lnTo>
                    <a:pt x="86938" y="178563"/>
                  </a:lnTo>
                  <a:lnTo>
                    <a:pt x="114405" y="145095"/>
                  </a:lnTo>
                  <a:lnTo>
                    <a:pt x="145095" y="114406"/>
                  </a:lnTo>
                  <a:lnTo>
                    <a:pt x="178562" y="86939"/>
                  </a:lnTo>
                  <a:lnTo>
                    <a:pt x="214649" y="62827"/>
                  </a:lnTo>
                  <a:lnTo>
                    <a:pt x="252832" y="42417"/>
                  </a:lnTo>
                  <a:lnTo>
                    <a:pt x="292930" y="25808"/>
                  </a:lnTo>
                  <a:lnTo>
                    <a:pt x="334362" y="13240"/>
                  </a:lnTo>
                  <a:lnTo>
                    <a:pt x="376929" y="4773"/>
                  </a:lnTo>
                  <a:lnTo>
                    <a:pt x="420017" y="530"/>
                  </a:lnTo>
                  <a:lnTo>
                    <a:pt x="441705" y="0"/>
                  </a:lnTo>
                  <a:lnTo>
                    <a:pt x="463418" y="530"/>
                  </a:lnTo>
                  <a:lnTo>
                    <a:pt x="506505" y="4773"/>
                  </a:lnTo>
                  <a:lnTo>
                    <a:pt x="549072" y="13240"/>
                  </a:lnTo>
                  <a:lnTo>
                    <a:pt x="590503" y="25808"/>
                  </a:lnTo>
                  <a:lnTo>
                    <a:pt x="630600" y="42417"/>
                  </a:lnTo>
                  <a:lnTo>
                    <a:pt x="668784" y="62827"/>
                  </a:lnTo>
                  <a:lnTo>
                    <a:pt x="704871" y="86939"/>
                  </a:lnTo>
                  <a:lnTo>
                    <a:pt x="738339" y="114406"/>
                  </a:lnTo>
                  <a:lnTo>
                    <a:pt x="748079" y="123680"/>
                  </a:lnTo>
                  <a:lnTo>
                    <a:pt x="441718" y="123680"/>
                  </a:lnTo>
                  <a:lnTo>
                    <a:pt x="426093" y="124062"/>
                  </a:lnTo>
                  <a:lnTo>
                    <a:pt x="379671" y="129791"/>
                  </a:lnTo>
                  <a:lnTo>
                    <a:pt x="334590" y="142263"/>
                  </a:lnTo>
                  <a:lnTo>
                    <a:pt x="291793" y="161230"/>
                  </a:lnTo>
                  <a:lnTo>
                    <a:pt x="252246" y="186277"/>
                  </a:lnTo>
                  <a:lnTo>
                    <a:pt x="216831" y="216831"/>
                  </a:lnTo>
                  <a:lnTo>
                    <a:pt x="186277" y="252246"/>
                  </a:lnTo>
                  <a:lnTo>
                    <a:pt x="161230" y="291794"/>
                  </a:lnTo>
                  <a:lnTo>
                    <a:pt x="142276" y="334591"/>
                  </a:lnTo>
                  <a:lnTo>
                    <a:pt x="129790" y="379672"/>
                  </a:lnTo>
                  <a:lnTo>
                    <a:pt x="124062" y="426093"/>
                  </a:lnTo>
                  <a:lnTo>
                    <a:pt x="123681" y="441718"/>
                  </a:lnTo>
                  <a:close/>
                </a:path>
                <a:path w="883920" h="441960">
                  <a:moveTo>
                    <a:pt x="883436" y="441718"/>
                  </a:moveTo>
                  <a:lnTo>
                    <a:pt x="759755" y="441718"/>
                  </a:lnTo>
                  <a:lnTo>
                    <a:pt x="759373" y="426093"/>
                  </a:lnTo>
                  <a:lnTo>
                    <a:pt x="758227" y="410544"/>
                  </a:lnTo>
                  <a:lnTo>
                    <a:pt x="750221" y="364422"/>
                  </a:lnTo>
                  <a:lnTo>
                    <a:pt x="735545" y="320010"/>
                  </a:lnTo>
                  <a:lnTo>
                    <a:pt x="714518" y="278229"/>
                  </a:lnTo>
                  <a:lnTo>
                    <a:pt x="687565" y="239954"/>
                  </a:lnTo>
                  <a:lnTo>
                    <a:pt x="655285" y="206053"/>
                  </a:lnTo>
                  <a:lnTo>
                    <a:pt x="618408" y="177279"/>
                  </a:lnTo>
                  <a:lnTo>
                    <a:pt x="577713" y="154221"/>
                  </a:lnTo>
                  <a:lnTo>
                    <a:pt x="534039" y="137371"/>
                  </a:lnTo>
                  <a:lnTo>
                    <a:pt x="488364" y="127118"/>
                  </a:lnTo>
                  <a:lnTo>
                    <a:pt x="441718" y="123680"/>
                  </a:lnTo>
                  <a:lnTo>
                    <a:pt x="748079" y="123680"/>
                  </a:lnTo>
                  <a:lnTo>
                    <a:pt x="783174" y="161491"/>
                  </a:lnTo>
                  <a:lnTo>
                    <a:pt x="808992" y="196312"/>
                  </a:lnTo>
                  <a:lnTo>
                    <a:pt x="831282" y="233490"/>
                  </a:lnTo>
                  <a:lnTo>
                    <a:pt x="849811" y="272679"/>
                  </a:lnTo>
                  <a:lnTo>
                    <a:pt x="864420" y="313492"/>
                  </a:lnTo>
                  <a:lnTo>
                    <a:pt x="874948" y="355542"/>
                  </a:lnTo>
                  <a:lnTo>
                    <a:pt x="881314" y="398421"/>
                  </a:lnTo>
                  <a:lnTo>
                    <a:pt x="883436" y="441693"/>
                  </a:lnTo>
                  <a:close/>
                </a:path>
              </a:pathLst>
            </a:custGeom>
            <a:solidFill>
              <a:srgbClr val="2EBFE1"/>
            </a:solidFill>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17" name="object 17"/>
            <p:cNvSpPr/>
            <p:nvPr/>
          </p:nvSpPr>
          <p:spPr>
            <a:xfrm rot="8031959">
              <a:off x="5290531" y="3079191"/>
              <a:ext cx="421640" cy="137160"/>
            </a:xfrm>
            <a:custGeom>
              <a:avLst/>
              <a:gdLst/>
              <a:ahLst/>
              <a:cxnLst/>
              <a:rect l="l" t="t" r="r" b="b"/>
              <a:pathLst>
                <a:path w="421640" h="137160">
                  <a:moveTo>
                    <a:pt x="377556" y="136736"/>
                  </a:moveTo>
                  <a:lnTo>
                    <a:pt x="375871" y="136736"/>
                  </a:lnTo>
                  <a:lnTo>
                    <a:pt x="367665" y="135659"/>
                  </a:lnTo>
                  <a:lnTo>
                    <a:pt x="7978" y="18534"/>
                  </a:lnTo>
                  <a:lnTo>
                    <a:pt x="2228" y="17245"/>
                  </a:lnTo>
                  <a:lnTo>
                    <a:pt x="0" y="13725"/>
                  </a:lnTo>
                  <a:lnTo>
                    <a:pt x="2585" y="2226"/>
                  </a:lnTo>
                  <a:lnTo>
                    <a:pt x="6106" y="0"/>
                  </a:lnTo>
                  <a:lnTo>
                    <a:pt x="11855" y="1296"/>
                  </a:lnTo>
                  <a:lnTo>
                    <a:pt x="387052" y="49469"/>
                  </a:lnTo>
                  <a:lnTo>
                    <a:pt x="418745" y="76821"/>
                  </a:lnTo>
                  <a:lnTo>
                    <a:pt x="421633" y="93485"/>
                  </a:lnTo>
                  <a:lnTo>
                    <a:pt x="420487" y="102265"/>
                  </a:lnTo>
                  <a:lnTo>
                    <a:pt x="393110" y="133936"/>
                  </a:lnTo>
                  <a:lnTo>
                    <a:pt x="384926" y="136237"/>
                  </a:lnTo>
                  <a:lnTo>
                    <a:pt x="377556" y="136736"/>
                  </a:lnTo>
                  <a:close/>
                </a:path>
              </a:pathLst>
            </a:custGeom>
            <a:solidFill>
              <a:srgbClr val="494E56"/>
            </a:solidFill>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19" name="object 19"/>
            <p:cNvSpPr/>
            <p:nvPr/>
          </p:nvSpPr>
          <p:spPr>
            <a:xfrm>
              <a:off x="5248553" y="3932538"/>
              <a:ext cx="326390" cy="288925"/>
            </a:xfrm>
            <a:custGeom>
              <a:avLst/>
              <a:gdLst/>
              <a:ahLst/>
              <a:cxnLst/>
              <a:rect l="l" t="t" r="r" b="b"/>
              <a:pathLst>
                <a:path w="326390" h="288925">
                  <a:moveTo>
                    <a:pt x="285569" y="288402"/>
                  </a:moveTo>
                  <a:lnTo>
                    <a:pt x="4776" y="17234"/>
                  </a:lnTo>
                  <a:lnTo>
                    <a:pt x="311" y="13393"/>
                  </a:lnTo>
                  <a:lnTo>
                    <a:pt x="0" y="9240"/>
                  </a:lnTo>
                  <a:lnTo>
                    <a:pt x="7683" y="311"/>
                  </a:lnTo>
                  <a:lnTo>
                    <a:pt x="11836" y="0"/>
                  </a:lnTo>
                  <a:lnTo>
                    <a:pt x="16300" y="3841"/>
                  </a:lnTo>
                  <a:lnTo>
                    <a:pt x="311067" y="210849"/>
                  </a:lnTo>
                  <a:lnTo>
                    <a:pt x="317228" y="217209"/>
                  </a:lnTo>
                  <a:lnTo>
                    <a:pt x="321825" y="224360"/>
                  </a:lnTo>
                  <a:lnTo>
                    <a:pt x="324858" y="232301"/>
                  </a:lnTo>
                  <a:lnTo>
                    <a:pt x="326328" y="241033"/>
                  </a:lnTo>
                  <a:lnTo>
                    <a:pt x="326183" y="249886"/>
                  </a:lnTo>
                  <a:lnTo>
                    <a:pt x="302246" y="283911"/>
                  </a:lnTo>
                  <a:lnTo>
                    <a:pt x="294302" y="286938"/>
                  </a:lnTo>
                  <a:lnTo>
                    <a:pt x="285569" y="288402"/>
                  </a:lnTo>
                  <a:close/>
                </a:path>
              </a:pathLst>
            </a:custGeom>
            <a:solidFill>
              <a:srgbClr val="494E56"/>
            </a:solidFill>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20" name="object 20"/>
            <p:cNvSpPr/>
            <p:nvPr/>
          </p:nvSpPr>
          <p:spPr>
            <a:xfrm>
              <a:off x="5059391" y="3746903"/>
              <a:ext cx="883919" cy="441959"/>
            </a:xfrm>
            <a:custGeom>
              <a:avLst/>
              <a:gdLst/>
              <a:ahLst/>
              <a:cxnLst/>
              <a:rect l="l" t="t" r="r" b="b"/>
              <a:pathLst>
                <a:path w="883920" h="441960">
                  <a:moveTo>
                    <a:pt x="123681" y="441718"/>
                  </a:moveTo>
                  <a:lnTo>
                    <a:pt x="0" y="441718"/>
                  </a:lnTo>
                  <a:lnTo>
                    <a:pt x="530" y="420017"/>
                  </a:lnTo>
                  <a:lnTo>
                    <a:pt x="4773" y="376930"/>
                  </a:lnTo>
                  <a:lnTo>
                    <a:pt x="13252" y="334363"/>
                  </a:lnTo>
                  <a:lnTo>
                    <a:pt x="25808" y="292931"/>
                  </a:lnTo>
                  <a:lnTo>
                    <a:pt x="42416" y="252833"/>
                  </a:lnTo>
                  <a:lnTo>
                    <a:pt x="62826" y="214649"/>
                  </a:lnTo>
                  <a:lnTo>
                    <a:pt x="86938" y="178563"/>
                  </a:lnTo>
                  <a:lnTo>
                    <a:pt x="114405" y="145095"/>
                  </a:lnTo>
                  <a:lnTo>
                    <a:pt x="145095" y="114406"/>
                  </a:lnTo>
                  <a:lnTo>
                    <a:pt x="178562" y="86939"/>
                  </a:lnTo>
                  <a:lnTo>
                    <a:pt x="214648" y="62827"/>
                  </a:lnTo>
                  <a:lnTo>
                    <a:pt x="252832" y="42417"/>
                  </a:lnTo>
                  <a:lnTo>
                    <a:pt x="292930" y="25808"/>
                  </a:lnTo>
                  <a:lnTo>
                    <a:pt x="334362" y="13240"/>
                  </a:lnTo>
                  <a:lnTo>
                    <a:pt x="376929" y="4774"/>
                  </a:lnTo>
                  <a:lnTo>
                    <a:pt x="420017" y="530"/>
                  </a:lnTo>
                  <a:lnTo>
                    <a:pt x="441718" y="0"/>
                  </a:lnTo>
                  <a:lnTo>
                    <a:pt x="463418" y="530"/>
                  </a:lnTo>
                  <a:lnTo>
                    <a:pt x="506505" y="4774"/>
                  </a:lnTo>
                  <a:lnTo>
                    <a:pt x="549072" y="13240"/>
                  </a:lnTo>
                  <a:lnTo>
                    <a:pt x="590503" y="25808"/>
                  </a:lnTo>
                  <a:lnTo>
                    <a:pt x="630600" y="42417"/>
                  </a:lnTo>
                  <a:lnTo>
                    <a:pt x="668784" y="62827"/>
                  </a:lnTo>
                  <a:lnTo>
                    <a:pt x="704871" y="86939"/>
                  </a:lnTo>
                  <a:lnTo>
                    <a:pt x="738340" y="114406"/>
                  </a:lnTo>
                  <a:lnTo>
                    <a:pt x="748079" y="123681"/>
                  </a:lnTo>
                  <a:lnTo>
                    <a:pt x="441718" y="123681"/>
                  </a:lnTo>
                  <a:lnTo>
                    <a:pt x="426093" y="124062"/>
                  </a:lnTo>
                  <a:lnTo>
                    <a:pt x="379671" y="129791"/>
                  </a:lnTo>
                  <a:lnTo>
                    <a:pt x="334590" y="142263"/>
                  </a:lnTo>
                  <a:lnTo>
                    <a:pt x="291793" y="161231"/>
                  </a:lnTo>
                  <a:lnTo>
                    <a:pt x="252246" y="186277"/>
                  </a:lnTo>
                  <a:lnTo>
                    <a:pt x="216831" y="216831"/>
                  </a:lnTo>
                  <a:lnTo>
                    <a:pt x="186277" y="252246"/>
                  </a:lnTo>
                  <a:lnTo>
                    <a:pt x="161230" y="291794"/>
                  </a:lnTo>
                  <a:lnTo>
                    <a:pt x="142276" y="334591"/>
                  </a:lnTo>
                  <a:lnTo>
                    <a:pt x="129790" y="379672"/>
                  </a:lnTo>
                  <a:lnTo>
                    <a:pt x="124062" y="426094"/>
                  </a:lnTo>
                  <a:lnTo>
                    <a:pt x="123681" y="441718"/>
                  </a:lnTo>
                  <a:close/>
                </a:path>
                <a:path w="883920" h="441960">
                  <a:moveTo>
                    <a:pt x="883436" y="441718"/>
                  </a:moveTo>
                  <a:lnTo>
                    <a:pt x="759755" y="441718"/>
                  </a:lnTo>
                  <a:lnTo>
                    <a:pt x="759373" y="426094"/>
                  </a:lnTo>
                  <a:lnTo>
                    <a:pt x="758227" y="410544"/>
                  </a:lnTo>
                  <a:lnTo>
                    <a:pt x="750221" y="364422"/>
                  </a:lnTo>
                  <a:lnTo>
                    <a:pt x="735545" y="320010"/>
                  </a:lnTo>
                  <a:lnTo>
                    <a:pt x="714518" y="278229"/>
                  </a:lnTo>
                  <a:lnTo>
                    <a:pt x="687565" y="239954"/>
                  </a:lnTo>
                  <a:lnTo>
                    <a:pt x="655285" y="206053"/>
                  </a:lnTo>
                  <a:lnTo>
                    <a:pt x="618408" y="177279"/>
                  </a:lnTo>
                  <a:lnTo>
                    <a:pt x="577713" y="154221"/>
                  </a:lnTo>
                  <a:lnTo>
                    <a:pt x="534039" y="137371"/>
                  </a:lnTo>
                  <a:lnTo>
                    <a:pt x="488364" y="127118"/>
                  </a:lnTo>
                  <a:lnTo>
                    <a:pt x="441718" y="123681"/>
                  </a:lnTo>
                  <a:lnTo>
                    <a:pt x="748079" y="123681"/>
                  </a:lnTo>
                  <a:lnTo>
                    <a:pt x="783174" y="161491"/>
                  </a:lnTo>
                  <a:lnTo>
                    <a:pt x="808992" y="196312"/>
                  </a:lnTo>
                  <a:lnTo>
                    <a:pt x="831282" y="233490"/>
                  </a:lnTo>
                  <a:lnTo>
                    <a:pt x="849811" y="272679"/>
                  </a:lnTo>
                  <a:lnTo>
                    <a:pt x="864420" y="313492"/>
                  </a:lnTo>
                  <a:lnTo>
                    <a:pt x="874948" y="355543"/>
                  </a:lnTo>
                  <a:lnTo>
                    <a:pt x="881314" y="398421"/>
                  </a:lnTo>
                  <a:lnTo>
                    <a:pt x="883436" y="441693"/>
                  </a:lnTo>
                  <a:close/>
                </a:path>
              </a:pathLst>
            </a:custGeom>
            <a:solidFill>
              <a:srgbClr val="2EBFE1"/>
            </a:solidFill>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25" name="object 25"/>
            <p:cNvSpPr/>
            <p:nvPr/>
          </p:nvSpPr>
          <p:spPr>
            <a:xfrm>
              <a:off x="11692391" y="3054988"/>
              <a:ext cx="2388438" cy="1062427"/>
            </a:xfrm>
            <a:custGeom>
              <a:avLst/>
              <a:gdLst/>
              <a:ahLst/>
              <a:cxnLst/>
              <a:rect l="l" t="t" r="r" b="b"/>
              <a:pathLst>
                <a:path w="2170430" h="579120">
                  <a:moveTo>
                    <a:pt x="1984410" y="578643"/>
                  </a:moveTo>
                  <a:lnTo>
                    <a:pt x="200975" y="578643"/>
                  </a:lnTo>
                  <a:lnTo>
                    <a:pt x="162593" y="562744"/>
                  </a:lnTo>
                  <a:lnTo>
                    <a:pt x="122886" y="538452"/>
                  </a:lnTo>
                  <a:lnTo>
                    <a:pt x="87152" y="507960"/>
                  </a:lnTo>
                  <a:lnTo>
                    <a:pt x="56660" y="472226"/>
                  </a:lnTo>
                  <a:lnTo>
                    <a:pt x="32368" y="432519"/>
                  </a:lnTo>
                  <a:lnTo>
                    <a:pt x="14606" y="389639"/>
                  </a:lnTo>
                  <a:lnTo>
                    <a:pt x="3706" y="344385"/>
                  </a:lnTo>
                  <a:lnTo>
                    <a:pt x="0" y="297556"/>
                  </a:lnTo>
                  <a:lnTo>
                    <a:pt x="3706" y="250727"/>
                  </a:lnTo>
                  <a:lnTo>
                    <a:pt x="14606" y="205473"/>
                  </a:lnTo>
                  <a:lnTo>
                    <a:pt x="32368" y="162593"/>
                  </a:lnTo>
                  <a:lnTo>
                    <a:pt x="56660" y="122886"/>
                  </a:lnTo>
                  <a:lnTo>
                    <a:pt x="87152" y="87152"/>
                  </a:lnTo>
                  <a:lnTo>
                    <a:pt x="122886" y="56660"/>
                  </a:lnTo>
                  <a:lnTo>
                    <a:pt x="162593" y="32367"/>
                  </a:lnTo>
                  <a:lnTo>
                    <a:pt x="205473" y="14606"/>
                  </a:lnTo>
                  <a:lnTo>
                    <a:pt x="250727" y="3706"/>
                  </a:lnTo>
                  <a:lnTo>
                    <a:pt x="297556" y="0"/>
                  </a:lnTo>
                  <a:lnTo>
                    <a:pt x="1887829" y="0"/>
                  </a:lnTo>
                  <a:lnTo>
                    <a:pt x="1934659" y="3706"/>
                  </a:lnTo>
                  <a:lnTo>
                    <a:pt x="1979913" y="14606"/>
                  </a:lnTo>
                  <a:lnTo>
                    <a:pt x="2022792" y="32367"/>
                  </a:lnTo>
                  <a:lnTo>
                    <a:pt x="2062499" y="56660"/>
                  </a:lnTo>
                  <a:lnTo>
                    <a:pt x="2098233" y="87152"/>
                  </a:lnTo>
                  <a:lnTo>
                    <a:pt x="2128725" y="122886"/>
                  </a:lnTo>
                  <a:lnTo>
                    <a:pt x="2153017" y="162593"/>
                  </a:lnTo>
                  <a:lnTo>
                    <a:pt x="2169913" y="203382"/>
                  </a:lnTo>
                  <a:lnTo>
                    <a:pt x="2169913" y="391730"/>
                  </a:lnTo>
                  <a:lnTo>
                    <a:pt x="2153017" y="432519"/>
                  </a:lnTo>
                  <a:lnTo>
                    <a:pt x="2128725" y="472226"/>
                  </a:lnTo>
                  <a:lnTo>
                    <a:pt x="2098233" y="507960"/>
                  </a:lnTo>
                  <a:lnTo>
                    <a:pt x="2062499" y="538452"/>
                  </a:lnTo>
                  <a:lnTo>
                    <a:pt x="2022792" y="562744"/>
                  </a:lnTo>
                  <a:lnTo>
                    <a:pt x="1984410" y="578643"/>
                  </a:lnTo>
                  <a:close/>
                </a:path>
              </a:pathLst>
            </a:custGeom>
            <a:solidFill>
              <a:srgbClr val="FEFEFE"/>
            </a:solidFill>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26" name="object 26"/>
            <p:cNvSpPr/>
            <p:nvPr/>
          </p:nvSpPr>
          <p:spPr>
            <a:xfrm>
              <a:off x="7840552" y="2808161"/>
              <a:ext cx="2208167" cy="836185"/>
            </a:xfrm>
            <a:custGeom>
              <a:avLst/>
              <a:gdLst/>
              <a:ahLst/>
              <a:cxnLst/>
              <a:rect l="l" t="t" r="r" b="b"/>
              <a:pathLst>
                <a:path w="2181225" h="590550">
                  <a:moveTo>
                    <a:pt x="194295" y="38451"/>
                  </a:moveTo>
                  <a:lnTo>
                    <a:pt x="187594" y="21688"/>
                  </a:lnTo>
                  <a:lnTo>
                    <a:pt x="205061" y="14494"/>
                  </a:lnTo>
                  <a:lnTo>
                    <a:pt x="250225" y="3678"/>
                  </a:lnTo>
                  <a:lnTo>
                    <a:pt x="296960" y="0"/>
                  </a:lnTo>
                  <a:lnTo>
                    <a:pt x="296960" y="18907"/>
                  </a:lnTo>
                  <a:lnTo>
                    <a:pt x="270588" y="20128"/>
                  </a:lnTo>
                  <a:lnTo>
                    <a:pt x="244687" y="23793"/>
                  </a:lnTo>
                  <a:lnTo>
                    <a:pt x="219256" y="29900"/>
                  </a:lnTo>
                  <a:lnTo>
                    <a:pt x="194295" y="38451"/>
                  </a:lnTo>
                  <a:close/>
                </a:path>
                <a:path w="2181225" h="590550">
                  <a:moveTo>
                    <a:pt x="411050" y="18907"/>
                  </a:moveTo>
                  <a:lnTo>
                    <a:pt x="296960" y="18907"/>
                  </a:lnTo>
                  <a:lnTo>
                    <a:pt x="296960" y="0"/>
                  </a:lnTo>
                  <a:lnTo>
                    <a:pt x="411050" y="0"/>
                  </a:lnTo>
                  <a:lnTo>
                    <a:pt x="411050" y="18907"/>
                  </a:lnTo>
                  <a:close/>
                </a:path>
                <a:path w="2181225" h="590550">
                  <a:moveTo>
                    <a:pt x="544155" y="18907"/>
                  </a:moveTo>
                  <a:lnTo>
                    <a:pt x="430065" y="18907"/>
                  </a:lnTo>
                  <a:lnTo>
                    <a:pt x="430065" y="0"/>
                  </a:lnTo>
                  <a:lnTo>
                    <a:pt x="544155" y="0"/>
                  </a:lnTo>
                  <a:lnTo>
                    <a:pt x="544155" y="18907"/>
                  </a:lnTo>
                  <a:close/>
                </a:path>
                <a:path w="2181225" h="590550">
                  <a:moveTo>
                    <a:pt x="677259" y="18907"/>
                  </a:moveTo>
                  <a:lnTo>
                    <a:pt x="563170" y="18907"/>
                  </a:lnTo>
                  <a:lnTo>
                    <a:pt x="563170" y="0"/>
                  </a:lnTo>
                  <a:lnTo>
                    <a:pt x="677259" y="0"/>
                  </a:lnTo>
                  <a:lnTo>
                    <a:pt x="677259" y="18907"/>
                  </a:lnTo>
                  <a:close/>
                </a:path>
                <a:path w="2181225" h="590550">
                  <a:moveTo>
                    <a:pt x="810364" y="18907"/>
                  </a:moveTo>
                  <a:lnTo>
                    <a:pt x="696274" y="18907"/>
                  </a:lnTo>
                  <a:lnTo>
                    <a:pt x="696274" y="0"/>
                  </a:lnTo>
                  <a:lnTo>
                    <a:pt x="810364" y="0"/>
                  </a:lnTo>
                  <a:lnTo>
                    <a:pt x="810364" y="18907"/>
                  </a:lnTo>
                  <a:close/>
                </a:path>
                <a:path w="2181225" h="590550">
                  <a:moveTo>
                    <a:pt x="943469" y="18907"/>
                  </a:moveTo>
                  <a:lnTo>
                    <a:pt x="829379" y="18907"/>
                  </a:lnTo>
                  <a:lnTo>
                    <a:pt x="829379" y="0"/>
                  </a:lnTo>
                  <a:lnTo>
                    <a:pt x="943469" y="0"/>
                  </a:lnTo>
                  <a:lnTo>
                    <a:pt x="943469" y="18907"/>
                  </a:lnTo>
                  <a:close/>
                </a:path>
                <a:path w="2181225" h="590550">
                  <a:moveTo>
                    <a:pt x="1076574" y="18907"/>
                  </a:moveTo>
                  <a:lnTo>
                    <a:pt x="962484" y="18907"/>
                  </a:lnTo>
                  <a:lnTo>
                    <a:pt x="962484" y="0"/>
                  </a:lnTo>
                  <a:lnTo>
                    <a:pt x="1076574" y="0"/>
                  </a:lnTo>
                  <a:lnTo>
                    <a:pt x="1076574" y="18907"/>
                  </a:lnTo>
                  <a:close/>
                </a:path>
                <a:path w="2181225" h="590550">
                  <a:moveTo>
                    <a:pt x="1209679" y="18907"/>
                  </a:moveTo>
                  <a:lnTo>
                    <a:pt x="1095589" y="18907"/>
                  </a:lnTo>
                  <a:lnTo>
                    <a:pt x="1095589" y="0"/>
                  </a:lnTo>
                  <a:lnTo>
                    <a:pt x="1209679" y="0"/>
                  </a:lnTo>
                  <a:lnTo>
                    <a:pt x="1209679" y="18907"/>
                  </a:lnTo>
                  <a:close/>
                </a:path>
                <a:path w="2181225" h="590550">
                  <a:moveTo>
                    <a:pt x="1342783" y="18907"/>
                  </a:moveTo>
                  <a:lnTo>
                    <a:pt x="1228694" y="18907"/>
                  </a:lnTo>
                  <a:lnTo>
                    <a:pt x="1228694" y="0"/>
                  </a:lnTo>
                  <a:lnTo>
                    <a:pt x="1342783" y="0"/>
                  </a:lnTo>
                  <a:lnTo>
                    <a:pt x="1342783" y="18907"/>
                  </a:lnTo>
                  <a:close/>
                </a:path>
                <a:path w="2181225" h="590550">
                  <a:moveTo>
                    <a:pt x="1475888" y="18907"/>
                  </a:moveTo>
                  <a:lnTo>
                    <a:pt x="1361798" y="18907"/>
                  </a:lnTo>
                  <a:lnTo>
                    <a:pt x="1361798" y="0"/>
                  </a:lnTo>
                  <a:lnTo>
                    <a:pt x="1475888" y="0"/>
                  </a:lnTo>
                  <a:lnTo>
                    <a:pt x="1475888" y="18907"/>
                  </a:lnTo>
                  <a:close/>
                </a:path>
                <a:path w="2181225" h="590550">
                  <a:moveTo>
                    <a:pt x="1608993" y="18907"/>
                  </a:moveTo>
                  <a:lnTo>
                    <a:pt x="1494903" y="18907"/>
                  </a:lnTo>
                  <a:lnTo>
                    <a:pt x="1494903" y="0"/>
                  </a:lnTo>
                  <a:lnTo>
                    <a:pt x="1608993" y="0"/>
                  </a:lnTo>
                  <a:lnTo>
                    <a:pt x="1608993" y="18907"/>
                  </a:lnTo>
                  <a:close/>
                </a:path>
                <a:path w="2181225" h="590550">
                  <a:moveTo>
                    <a:pt x="1742098" y="18907"/>
                  </a:moveTo>
                  <a:lnTo>
                    <a:pt x="1628008" y="18907"/>
                  </a:lnTo>
                  <a:lnTo>
                    <a:pt x="1628008" y="0"/>
                  </a:lnTo>
                  <a:lnTo>
                    <a:pt x="1742098" y="0"/>
                  </a:lnTo>
                  <a:lnTo>
                    <a:pt x="1742098" y="18907"/>
                  </a:lnTo>
                  <a:close/>
                </a:path>
                <a:path w="2181225" h="590550">
                  <a:moveTo>
                    <a:pt x="1875203" y="18907"/>
                  </a:moveTo>
                  <a:lnTo>
                    <a:pt x="1761113" y="18907"/>
                  </a:lnTo>
                  <a:lnTo>
                    <a:pt x="1761113" y="0"/>
                  </a:lnTo>
                  <a:lnTo>
                    <a:pt x="1875203" y="0"/>
                  </a:lnTo>
                  <a:lnTo>
                    <a:pt x="1875203" y="18907"/>
                  </a:lnTo>
                  <a:close/>
                </a:path>
                <a:path w="2181225" h="590550">
                  <a:moveTo>
                    <a:pt x="1997147" y="42821"/>
                  </a:moveTo>
                  <a:lnTo>
                    <a:pt x="1972141" y="33126"/>
                  </a:lnTo>
                  <a:lnTo>
                    <a:pt x="1946554" y="25936"/>
                  </a:lnTo>
                  <a:lnTo>
                    <a:pt x="1920388" y="21251"/>
                  </a:lnTo>
                  <a:lnTo>
                    <a:pt x="1893643" y="19071"/>
                  </a:lnTo>
                  <a:lnTo>
                    <a:pt x="1894277" y="805"/>
                  </a:lnTo>
                  <a:lnTo>
                    <a:pt x="1930783" y="3678"/>
                  </a:lnTo>
                  <a:lnTo>
                    <a:pt x="1975946" y="14494"/>
                  </a:lnTo>
                  <a:lnTo>
                    <a:pt x="2004558" y="26278"/>
                  </a:lnTo>
                  <a:lnTo>
                    <a:pt x="1997147" y="42821"/>
                  </a:lnTo>
                  <a:close/>
                </a:path>
                <a:path w="2181225" h="590550">
                  <a:moveTo>
                    <a:pt x="2096206" y="116730"/>
                  </a:moveTo>
                  <a:lnTo>
                    <a:pt x="2065146" y="85609"/>
                  </a:lnTo>
                  <a:lnTo>
                    <a:pt x="2031439" y="60952"/>
                  </a:lnTo>
                  <a:lnTo>
                    <a:pt x="2013170" y="50539"/>
                  </a:lnTo>
                  <a:lnTo>
                    <a:pt x="2021880" y="34029"/>
                  </a:lnTo>
                  <a:lnTo>
                    <a:pt x="2058368" y="56225"/>
                  </a:lnTo>
                  <a:lnTo>
                    <a:pt x="2094031" y="86484"/>
                  </a:lnTo>
                  <a:lnTo>
                    <a:pt x="2110014" y="105109"/>
                  </a:lnTo>
                  <a:lnTo>
                    <a:pt x="2096206" y="116730"/>
                  </a:lnTo>
                  <a:close/>
                </a:path>
                <a:path w="2181225" h="590550">
                  <a:moveTo>
                    <a:pt x="2153083" y="225855"/>
                  </a:moveTo>
                  <a:lnTo>
                    <a:pt x="2145122" y="200375"/>
                  </a:lnTo>
                  <a:lnTo>
                    <a:pt x="2134832" y="176005"/>
                  </a:lnTo>
                  <a:lnTo>
                    <a:pt x="2122212" y="152745"/>
                  </a:lnTo>
                  <a:lnTo>
                    <a:pt x="2107262" y="130595"/>
                  </a:lnTo>
                  <a:lnTo>
                    <a:pt x="2122339" y="119471"/>
                  </a:lnTo>
                  <a:lnTo>
                    <a:pt x="2124461" y="121944"/>
                  </a:lnTo>
                  <a:lnTo>
                    <a:pt x="2148704" y="161346"/>
                  </a:lnTo>
                  <a:lnTo>
                    <a:pt x="2166430" y="203897"/>
                  </a:lnTo>
                  <a:lnTo>
                    <a:pt x="2170651" y="221322"/>
                  </a:lnTo>
                  <a:lnTo>
                    <a:pt x="2153083" y="225855"/>
                  </a:lnTo>
                  <a:close/>
                </a:path>
                <a:path w="2181225" h="590550">
                  <a:moveTo>
                    <a:pt x="2174725" y="352409"/>
                  </a:moveTo>
                  <a:lnTo>
                    <a:pt x="2156718" y="348869"/>
                  </a:lnTo>
                  <a:lnTo>
                    <a:pt x="2159026" y="335569"/>
                  </a:lnTo>
                  <a:lnTo>
                    <a:pt x="2160674" y="322204"/>
                  </a:lnTo>
                  <a:lnTo>
                    <a:pt x="2161663" y="308772"/>
                  </a:lnTo>
                  <a:lnTo>
                    <a:pt x="2161993" y="295274"/>
                  </a:lnTo>
                  <a:lnTo>
                    <a:pt x="2161681" y="282154"/>
                  </a:lnTo>
                  <a:lnTo>
                    <a:pt x="2160747" y="269094"/>
                  </a:lnTo>
                  <a:lnTo>
                    <a:pt x="2159189" y="256096"/>
                  </a:lnTo>
                  <a:lnTo>
                    <a:pt x="2157008" y="243158"/>
                  </a:lnTo>
                  <a:lnTo>
                    <a:pt x="2175103" y="239702"/>
                  </a:lnTo>
                  <a:lnTo>
                    <a:pt x="2177308" y="248804"/>
                  </a:lnTo>
                  <a:lnTo>
                    <a:pt x="2181007" y="295275"/>
                  </a:lnTo>
                  <a:lnTo>
                    <a:pt x="2177308" y="341745"/>
                  </a:lnTo>
                  <a:lnTo>
                    <a:pt x="2174725" y="352409"/>
                  </a:lnTo>
                  <a:close/>
                </a:path>
                <a:path w="2181225" h="590550">
                  <a:moveTo>
                    <a:pt x="2121285" y="472306"/>
                  </a:moveTo>
                  <a:lnTo>
                    <a:pt x="2106354" y="461164"/>
                  </a:lnTo>
                  <a:lnTo>
                    <a:pt x="2121424" y="439097"/>
                  </a:lnTo>
                  <a:lnTo>
                    <a:pt x="2134172" y="415907"/>
                  </a:lnTo>
                  <a:lnTo>
                    <a:pt x="2144595" y="391595"/>
                  </a:lnTo>
                  <a:lnTo>
                    <a:pt x="2152696" y="366160"/>
                  </a:lnTo>
                  <a:lnTo>
                    <a:pt x="2170270" y="370798"/>
                  </a:lnTo>
                  <a:lnTo>
                    <a:pt x="2166430" y="386652"/>
                  </a:lnTo>
                  <a:lnTo>
                    <a:pt x="2148704" y="429203"/>
                  </a:lnTo>
                  <a:lnTo>
                    <a:pt x="2124461" y="468605"/>
                  </a:lnTo>
                  <a:lnTo>
                    <a:pt x="2121285" y="472306"/>
                  </a:lnTo>
                  <a:close/>
                </a:path>
                <a:path w="2181225" h="590550">
                  <a:moveTo>
                    <a:pt x="2020490" y="557365"/>
                  </a:moveTo>
                  <a:lnTo>
                    <a:pt x="2011820" y="540710"/>
                  </a:lnTo>
                  <a:lnTo>
                    <a:pt x="2030473" y="530196"/>
                  </a:lnTo>
                  <a:lnTo>
                    <a:pt x="2048151" y="518356"/>
                  </a:lnTo>
                  <a:lnTo>
                    <a:pt x="2080585" y="490696"/>
                  </a:lnTo>
                  <a:lnTo>
                    <a:pt x="2095217" y="474974"/>
                  </a:lnTo>
                  <a:lnTo>
                    <a:pt x="2108960" y="486669"/>
                  </a:lnTo>
                  <a:lnTo>
                    <a:pt x="2094031" y="504065"/>
                  </a:lnTo>
                  <a:lnTo>
                    <a:pt x="2058368" y="534324"/>
                  </a:lnTo>
                  <a:lnTo>
                    <a:pt x="2020490" y="557365"/>
                  </a:lnTo>
                  <a:close/>
                </a:path>
                <a:path w="2181225" h="590550">
                  <a:moveTo>
                    <a:pt x="1892647" y="589873"/>
                  </a:moveTo>
                  <a:lnTo>
                    <a:pt x="1892112" y="571526"/>
                  </a:lnTo>
                  <a:lnTo>
                    <a:pt x="1918872" y="569492"/>
                  </a:lnTo>
                  <a:lnTo>
                    <a:pt x="1945066" y="564950"/>
                  </a:lnTo>
                  <a:lnTo>
                    <a:pt x="1970694" y="557899"/>
                  </a:lnTo>
                  <a:lnTo>
                    <a:pt x="1995756" y="548339"/>
                  </a:lnTo>
                  <a:lnTo>
                    <a:pt x="2003060" y="564888"/>
                  </a:lnTo>
                  <a:lnTo>
                    <a:pt x="1975946" y="576055"/>
                  </a:lnTo>
                  <a:lnTo>
                    <a:pt x="1930783" y="586871"/>
                  </a:lnTo>
                  <a:lnTo>
                    <a:pt x="1892647" y="589873"/>
                  </a:lnTo>
                  <a:close/>
                </a:path>
                <a:path w="2181225" h="590550">
                  <a:moveTo>
                    <a:pt x="1873577" y="590549"/>
                  </a:moveTo>
                  <a:lnTo>
                    <a:pt x="1759487" y="590549"/>
                  </a:lnTo>
                  <a:lnTo>
                    <a:pt x="1759487" y="571643"/>
                  </a:lnTo>
                  <a:lnTo>
                    <a:pt x="1873577" y="571643"/>
                  </a:lnTo>
                  <a:lnTo>
                    <a:pt x="1873577" y="590549"/>
                  </a:lnTo>
                  <a:close/>
                </a:path>
                <a:path w="2181225" h="590550">
                  <a:moveTo>
                    <a:pt x="1740472" y="590549"/>
                  </a:moveTo>
                  <a:lnTo>
                    <a:pt x="1626383" y="590549"/>
                  </a:lnTo>
                  <a:lnTo>
                    <a:pt x="1626383" y="571643"/>
                  </a:lnTo>
                  <a:lnTo>
                    <a:pt x="1740472" y="571643"/>
                  </a:lnTo>
                  <a:lnTo>
                    <a:pt x="1740472" y="590549"/>
                  </a:lnTo>
                  <a:close/>
                </a:path>
                <a:path w="2181225" h="590550">
                  <a:moveTo>
                    <a:pt x="1607368" y="590549"/>
                  </a:moveTo>
                  <a:lnTo>
                    <a:pt x="1493278" y="590549"/>
                  </a:lnTo>
                  <a:lnTo>
                    <a:pt x="1493278" y="571643"/>
                  </a:lnTo>
                  <a:lnTo>
                    <a:pt x="1607368" y="571643"/>
                  </a:lnTo>
                  <a:lnTo>
                    <a:pt x="1607368" y="590549"/>
                  </a:lnTo>
                  <a:close/>
                </a:path>
                <a:path w="2181225" h="590550">
                  <a:moveTo>
                    <a:pt x="1474263" y="590549"/>
                  </a:moveTo>
                  <a:lnTo>
                    <a:pt x="1360173" y="590549"/>
                  </a:lnTo>
                  <a:lnTo>
                    <a:pt x="1360173" y="571643"/>
                  </a:lnTo>
                  <a:lnTo>
                    <a:pt x="1474263" y="571643"/>
                  </a:lnTo>
                  <a:lnTo>
                    <a:pt x="1474263" y="590549"/>
                  </a:lnTo>
                  <a:close/>
                </a:path>
                <a:path w="2181225" h="590550">
                  <a:moveTo>
                    <a:pt x="1341158" y="590549"/>
                  </a:moveTo>
                  <a:lnTo>
                    <a:pt x="1227068" y="590549"/>
                  </a:lnTo>
                  <a:lnTo>
                    <a:pt x="1227068" y="571643"/>
                  </a:lnTo>
                  <a:lnTo>
                    <a:pt x="1341158" y="571643"/>
                  </a:lnTo>
                  <a:lnTo>
                    <a:pt x="1341158" y="590549"/>
                  </a:lnTo>
                  <a:close/>
                </a:path>
                <a:path w="2181225" h="590550">
                  <a:moveTo>
                    <a:pt x="1208053" y="590549"/>
                  </a:moveTo>
                  <a:lnTo>
                    <a:pt x="1093963" y="590549"/>
                  </a:lnTo>
                  <a:lnTo>
                    <a:pt x="1093963" y="571643"/>
                  </a:lnTo>
                  <a:lnTo>
                    <a:pt x="1208053" y="571643"/>
                  </a:lnTo>
                  <a:lnTo>
                    <a:pt x="1208053" y="590549"/>
                  </a:lnTo>
                  <a:close/>
                </a:path>
                <a:path w="2181225" h="590550">
                  <a:moveTo>
                    <a:pt x="1074949" y="590549"/>
                  </a:moveTo>
                  <a:lnTo>
                    <a:pt x="960859" y="590549"/>
                  </a:lnTo>
                  <a:lnTo>
                    <a:pt x="960859" y="571643"/>
                  </a:lnTo>
                  <a:lnTo>
                    <a:pt x="1074949" y="571643"/>
                  </a:lnTo>
                  <a:lnTo>
                    <a:pt x="1074949" y="590549"/>
                  </a:lnTo>
                  <a:close/>
                </a:path>
                <a:path w="2181225" h="590550">
                  <a:moveTo>
                    <a:pt x="941844" y="590549"/>
                  </a:moveTo>
                  <a:lnTo>
                    <a:pt x="827754" y="590549"/>
                  </a:lnTo>
                  <a:lnTo>
                    <a:pt x="827754" y="571643"/>
                  </a:lnTo>
                  <a:lnTo>
                    <a:pt x="941844" y="571643"/>
                  </a:lnTo>
                  <a:lnTo>
                    <a:pt x="941844" y="590549"/>
                  </a:lnTo>
                  <a:close/>
                </a:path>
                <a:path w="2181225" h="590550">
                  <a:moveTo>
                    <a:pt x="808739" y="590549"/>
                  </a:moveTo>
                  <a:lnTo>
                    <a:pt x="694649" y="590549"/>
                  </a:lnTo>
                  <a:lnTo>
                    <a:pt x="694649" y="571643"/>
                  </a:lnTo>
                  <a:lnTo>
                    <a:pt x="808739" y="571643"/>
                  </a:lnTo>
                  <a:lnTo>
                    <a:pt x="808739" y="590549"/>
                  </a:lnTo>
                  <a:close/>
                </a:path>
                <a:path w="2181225" h="590550">
                  <a:moveTo>
                    <a:pt x="675634" y="590549"/>
                  </a:moveTo>
                  <a:lnTo>
                    <a:pt x="561544" y="590549"/>
                  </a:lnTo>
                  <a:lnTo>
                    <a:pt x="561544" y="571643"/>
                  </a:lnTo>
                  <a:lnTo>
                    <a:pt x="675634" y="571643"/>
                  </a:lnTo>
                  <a:lnTo>
                    <a:pt x="675634" y="590549"/>
                  </a:lnTo>
                  <a:close/>
                </a:path>
                <a:path w="2181225" h="590550">
                  <a:moveTo>
                    <a:pt x="542529" y="590549"/>
                  </a:moveTo>
                  <a:lnTo>
                    <a:pt x="428439" y="590549"/>
                  </a:lnTo>
                  <a:lnTo>
                    <a:pt x="428439" y="571643"/>
                  </a:lnTo>
                  <a:lnTo>
                    <a:pt x="542529" y="571643"/>
                  </a:lnTo>
                  <a:lnTo>
                    <a:pt x="542529" y="590549"/>
                  </a:lnTo>
                  <a:close/>
                </a:path>
                <a:path w="2181225" h="590550">
                  <a:moveTo>
                    <a:pt x="409424" y="590549"/>
                  </a:moveTo>
                  <a:lnTo>
                    <a:pt x="296960" y="590549"/>
                  </a:lnTo>
                  <a:lnTo>
                    <a:pt x="295319" y="590420"/>
                  </a:lnTo>
                  <a:lnTo>
                    <a:pt x="295372" y="571638"/>
                  </a:lnTo>
                  <a:lnTo>
                    <a:pt x="409424" y="571643"/>
                  </a:lnTo>
                  <a:lnTo>
                    <a:pt x="409424" y="590549"/>
                  </a:lnTo>
                  <a:close/>
                </a:path>
                <a:path w="2181225" h="590550">
                  <a:moveTo>
                    <a:pt x="276266" y="588921"/>
                  </a:moveTo>
                  <a:lnTo>
                    <a:pt x="250225" y="586871"/>
                  </a:lnTo>
                  <a:lnTo>
                    <a:pt x="205061" y="576055"/>
                  </a:lnTo>
                  <a:lnTo>
                    <a:pt x="166782" y="560289"/>
                  </a:lnTo>
                  <a:lnTo>
                    <a:pt x="174977" y="543605"/>
                  </a:lnTo>
                  <a:lnTo>
                    <a:pt x="199615" y="554167"/>
                  </a:lnTo>
                  <a:lnTo>
                    <a:pt x="224920" y="562248"/>
                  </a:lnTo>
                  <a:lnTo>
                    <a:pt x="250892" y="567848"/>
                  </a:lnTo>
                  <a:lnTo>
                    <a:pt x="277530" y="570967"/>
                  </a:lnTo>
                  <a:lnTo>
                    <a:pt x="276266" y="588921"/>
                  </a:lnTo>
                  <a:close/>
                </a:path>
                <a:path w="2181225" h="590550">
                  <a:moveTo>
                    <a:pt x="150188" y="551082"/>
                  </a:moveTo>
                  <a:lnTo>
                    <a:pt x="122640" y="534324"/>
                  </a:lnTo>
                  <a:lnTo>
                    <a:pt x="86977" y="504065"/>
                  </a:lnTo>
                  <a:lnTo>
                    <a:pt x="64207" y="477532"/>
                  </a:lnTo>
                  <a:lnTo>
                    <a:pt x="78597" y="466264"/>
                  </a:lnTo>
                  <a:lnTo>
                    <a:pt x="83780" y="472611"/>
                  </a:lnTo>
                  <a:lnTo>
                    <a:pt x="89145" y="478799"/>
                  </a:lnTo>
                  <a:lnTo>
                    <a:pt x="128322" y="514976"/>
                  </a:lnTo>
                  <a:lnTo>
                    <a:pt x="159228" y="535325"/>
                  </a:lnTo>
                  <a:lnTo>
                    <a:pt x="150188" y="551082"/>
                  </a:lnTo>
                  <a:close/>
                </a:path>
                <a:path w="2181225" h="590550">
                  <a:moveTo>
                    <a:pt x="52796" y="462510"/>
                  </a:moveTo>
                  <a:lnTo>
                    <a:pt x="32303" y="429203"/>
                  </a:lnTo>
                  <a:lnTo>
                    <a:pt x="14577" y="386652"/>
                  </a:lnTo>
                  <a:lnTo>
                    <a:pt x="7904" y="359106"/>
                  </a:lnTo>
                  <a:lnTo>
                    <a:pt x="25624" y="355192"/>
                  </a:lnTo>
                  <a:lnTo>
                    <a:pt x="32678" y="380949"/>
                  </a:lnTo>
                  <a:lnTo>
                    <a:pt x="42103" y="405678"/>
                  </a:lnTo>
                  <a:lnTo>
                    <a:pt x="53898" y="429379"/>
                  </a:lnTo>
                  <a:lnTo>
                    <a:pt x="68064" y="452053"/>
                  </a:lnTo>
                  <a:lnTo>
                    <a:pt x="52796" y="462510"/>
                  </a:lnTo>
                  <a:close/>
                </a:path>
                <a:path w="2181225" h="590550">
                  <a:moveTo>
                    <a:pt x="3618" y="340724"/>
                  </a:moveTo>
                  <a:lnTo>
                    <a:pt x="0" y="295274"/>
                  </a:lnTo>
                  <a:lnTo>
                    <a:pt x="3699" y="248804"/>
                  </a:lnTo>
                  <a:lnTo>
                    <a:pt x="8736" y="228008"/>
                  </a:lnTo>
                  <a:lnTo>
                    <a:pt x="26367" y="232123"/>
                  </a:lnTo>
                  <a:lnTo>
                    <a:pt x="23151" y="247749"/>
                  </a:lnTo>
                  <a:lnTo>
                    <a:pt x="20853" y="263483"/>
                  </a:lnTo>
                  <a:lnTo>
                    <a:pt x="19474" y="279325"/>
                  </a:lnTo>
                  <a:lnTo>
                    <a:pt x="19015" y="295275"/>
                  </a:lnTo>
                  <a:lnTo>
                    <a:pt x="19222" y="305963"/>
                  </a:lnTo>
                  <a:lnTo>
                    <a:pt x="19843" y="316617"/>
                  </a:lnTo>
                  <a:lnTo>
                    <a:pt x="20878" y="327238"/>
                  </a:lnTo>
                  <a:lnTo>
                    <a:pt x="22328" y="337825"/>
                  </a:lnTo>
                  <a:lnTo>
                    <a:pt x="3618" y="340724"/>
                  </a:lnTo>
                  <a:close/>
                </a:path>
                <a:path w="2181225" h="590550">
                  <a:moveTo>
                    <a:pt x="30997" y="215000"/>
                  </a:moveTo>
                  <a:lnTo>
                    <a:pt x="13189" y="209625"/>
                  </a:lnTo>
                  <a:lnTo>
                    <a:pt x="14577" y="203897"/>
                  </a:lnTo>
                  <a:lnTo>
                    <a:pt x="32303" y="161346"/>
                  </a:lnTo>
                  <a:lnTo>
                    <a:pt x="56546" y="121944"/>
                  </a:lnTo>
                  <a:lnTo>
                    <a:pt x="66509" y="110335"/>
                  </a:lnTo>
                  <a:lnTo>
                    <a:pt x="80670" y="121700"/>
                  </a:lnTo>
                  <a:lnTo>
                    <a:pt x="64831" y="143220"/>
                  </a:lnTo>
                  <a:lnTo>
                    <a:pt x="51272" y="165943"/>
                  </a:lnTo>
                  <a:lnTo>
                    <a:pt x="39994" y="189870"/>
                  </a:lnTo>
                  <a:lnTo>
                    <a:pt x="30997" y="215000"/>
                  </a:lnTo>
                  <a:close/>
                </a:path>
                <a:path w="2181225" h="590550">
                  <a:moveTo>
                    <a:pt x="92322" y="108255"/>
                  </a:moveTo>
                  <a:lnTo>
                    <a:pt x="78856" y="95947"/>
                  </a:lnTo>
                  <a:lnTo>
                    <a:pt x="86977" y="86484"/>
                  </a:lnTo>
                  <a:lnTo>
                    <a:pt x="122640" y="56225"/>
                  </a:lnTo>
                  <a:lnTo>
                    <a:pt x="162267" y="32119"/>
                  </a:lnTo>
                  <a:lnTo>
                    <a:pt x="170066" y="28907"/>
                  </a:lnTo>
                  <a:lnTo>
                    <a:pt x="177975" y="45510"/>
                  </a:lnTo>
                  <a:lnTo>
                    <a:pt x="156813" y="56591"/>
                  </a:lnTo>
                  <a:lnTo>
                    <a:pt x="136834" y="69341"/>
                  </a:lnTo>
                  <a:lnTo>
                    <a:pt x="118037" y="83762"/>
                  </a:lnTo>
                  <a:lnTo>
                    <a:pt x="100423" y="99853"/>
                  </a:lnTo>
                  <a:lnTo>
                    <a:pt x="97663" y="102598"/>
                  </a:lnTo>
                  <a:lnTo>
                    <a:pt x="94962" y="105398"/>
                  </a:lnTo>
                  <a:lnTo>
                    <a:pt x="92322" y="108255"/>
                  </a:lnTo>
                  <a:close/>
                </a:path>
              </a:pathLst>
            </a:custGeom>
            <a:solidFill>
              <a:srgbClr val="000000"/>
            </a:solidFill>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33" name="object 33"/>
            <p:cNvSpPr/>
            <p:nvPr/>
          </p:nvSpPr>
          <p:spPr>
            <a:xfrm>
              <a:off x="15279812" y="3548848"/>
              <a:ext cx="635" cy="0"/>
            </a:xfrm>
            <a:custGeom>
              <a:avLst/>
              <a:gdLst/>
              <a:ahLst/>
              <a:cxnLst/>
              <a:rect l="l" t="t" r="r" b="b"/>
              <a:pathLst>
                <a:path w="634">
                  <a:moveTo>
                    <a:pt x="3" y="-38163"/>
                  </a:moveTo>
                  <a:lnTo>
                    <a:pt x="3" y="38163"/>
                  </a:lnTo>
                </a:path>
              </a:pathLst>
            </a:custGeom>
            <a:ln w="76346">
              <a:solidFill>
                <a:srgbClr val="000000"/>
              </a:solidFill>
            </a:ln>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35" name="object 35"/>
            <p:cNvSpPr/>
            <p:nvPr/>
          </p:nvSpPr>
          <p:spPr>
            <a:xfrm>
              <a:off x="15382213" y="3548848"/>
              <a:ext cx="0" cy="0"/>
            </a:xfrm>
            <a:custGeom>
              <a:avLst/>
              <a:gdLst/>
              <a:ahLst/>
              <a:cxnLst/>
              <a:rect l="l" t="t" r="r" b="b"/>
              <a:pathLst>
                <a:path>
                  <a:moveTo>
                    <a:pt x="0" y="-38163"/>
                  </a:moveTo>
                  <a:lnTo>
                    <a:pt x="0" y="38163"/>
                  </a:lnTo>
                </a:path>
              </a:pathLst>
            </a:custGeom>
            <a:ln w="76346">
              <a:solidFill>
                <a:srgbClr val="000000"/>
              </a:solidFill>
            </a:ln>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37" name="object 37"/>
            <p:cNvSpPr/>
            <p:nvPr/>
          </p:nvSpPr>
          <p:spPr>
            <a:xfrm>
              <a:off x="15279812" y="3548848"/>
              <a:ext cx="0" cy="0"/>
            </a:xfrm>
            <a:custGeom>
              <a:avLst/>
              <a:gdLst/>
              <a:ahLst/>
              <a:cxnLst/>
              <a:rect l="l" t="t" r="r" b="b"/>
              <a:pathLst>
                <a:path>
                  <a:moveTo>
                    <a:pt x="0" y="-38163"/>
                  </a:moveTo>
                  <a:lnTo>
                    <a:pt x="0" y="38163"/>
                  </a:lnTo>
                </a:path>
              </a:pathLst>
            </a:custGeom>
            <a:ln w="76346">
              <a:solidFill>
                <a:srgbClr val="000000"/>
              </a:solidFill>
            </a:ln>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38" name="object 38"/>
            <p:cNvSpPr/>
            <p:nvPr/>
          </p:nvSpPr>
          <p:spPr>
            <a:xfrm>
              <a:off x="14867018" y="2719776"/>
              <a:ext cx="71120" cy="55244"/>
            </a:xfrm>
            <a:custGeom>
              <a:avLst/>
              <a:gdLst/>
              <a:ahLst/>
              <a:cxnLst/>
              <a:rect l="l" t="t" r="r" b="b"/>
              <a:pathLst>
                <a:path w="71119" h="55244">
                  <a:moveTo>
                    <a:pt x="0" y="54914"/>
                  </a:moveTo>
                  <a:lnTo>
                    <a:pt x="32107" y="26310"/>
                  </a:lnTo>
                  <a:lnTo>
                    <a:pt x="71013" y="0"/>
                  </a:lnTo>
                </a:path>
              </a:pathLst>
            </a:custGeom>
            <a:ln w="76333">
              <a:solidFill>
                <a:srgbClr val="000000"/>
              </a:solidFill>
            </a:ln>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grpSp>
      <p:sp>
        <p:nvSpPr>
          <p:cNvPr id="223" name="object 2">
            <a:extLst>
              <a:ext uri="{FF2B5EF4-FFF2-40B4-BE49-F238E27FC236}">
                <a16:creationId xmlns:a16="http://schemas.microsoft.com/office/drawing/2014/main" id="{0024931C-A8C5-AEE3-9E8B-CA1B9AA0119E}"/>
              </a:ext>
            </a:extLst>
          </p:cNvPr>
          <p:cNvSpPr/>
          <p:nvPr/>
        </p:nvSpPr>
        <p:spPr>
          <a:xfrm>
            <a:off x="135278" y="3803004"/>
            <a:ext cx="5728575" cy="2480812"/>
          </a:xfrm>
          <a:custGeom>
            <a:avLst/>
            <a:gdLst/>
            <a:ahLst/>
            <a:cxnLst/>
            <a:rect l="l" t="t" r="r" b="b"/>
            <a:pathLst>
              <a:path w="13820775" h="4695825">
                <a:moveTo>
                  <a:pt x="714404" y="38136"/>
                </a:moveTo>
                <a:lnTo>
                  <a:pt x="485792" y="38136"/>
                </a:lnTo>
                <a:lnTo>
                  <a:pt x="485792" y="0"/>
                </a:lnTo>
                <a:lnTo>
                  <a:pt x="714404" y="0"/>
                </a:lnTo>
                <a:lnTo>
                  <a:pt x="714404" y="38136"/>
                </a:lnTo>
                <a:close/>
              </a:path>
              <a:path w="13820775" h="4695825">
                <a:moveTo>
                  <a:pt x="324166" y="68357"/>
                </a:moveTo>
                <a:lnTo>
                  <a:pt x="344506" y="21017"/>
                </a:lnTo>
                <a:lnTo>
                  <a:pt x="390576" y="9429"/>
                </a:lnTo>
                <a:lnTo>
                  <a:pt x="437777" y="2379"/>
                </a:lnTo>
                <a:lnTo>
                  <a:pt x="485792" y="0"/>
                </a:lnTo>
                <a:lnTo>
                  <a:pt x="485792" y="38136"/>
                </a:lnTo>
                <a:lnTo>
                  <a:pt x="444327" y="40025"/>
                </a:lnTo>
                <a:lnTo>
                  <a:pt x="403568" y="45691"/>
                </a:lnTo>
                <a:lnTo>
                  <a:pt x="363514" y="55135"/>
                </a:lnTo>
                <a:lnTo>
                  <a:pt x="324166" y="68357"/>
                </a:lnTo>
                <a:close/>
              </a:path>
              <a:path w="13820775" h="4695825">
                <a:moveTo>
                  <a:pt x="981118" y="38136"/>
                </a:moveTo>
                <a:lnTo>
                  <a:pt x="752506" y="38136"/>
                </a:lnTo>
                <a:lnTo>
                  <a:pt x="752506" y="0"/>
                </a:lnTo>
                <a:lnTo>
                  <a:pt x="981118" y="0"/>
                </a:lnTo>
                <a:lnTo>
                  <a:pt x="981118" y="38136"/>
                </a:lnTo>
                <a:close/>
              </a:path>
              <a:path w="13820775" h="4695825">
                <a:moveTo>
                  <a:pt x="1247833" y="38136"/>
                </a:moveTo>
                <a:lnTo>
                  <a:pt x="1019221" y="38136"/>
                </a:lnTo>
                <a:lnTo>
                  <a:pt x="1019221" y="0"/>
                </a:lnTo>
                <a:lnTo>
                  <a:pt x="1247833" y="0"/>
                </a:lnTo>
                <a:lnTo>
                  <a:pt x="1247833" y="38136"/>
                </a:lnTo>
                <a:close/>
              </a:path>
              <a:path w="13820775" h="4695825">
                <a:moveTo>
                  <a:pt x="1514547" y="38136"/>
                </a:moveTo>
                <a:lnTo>
                  <a:pt x="1285935" y="38136"/>
                </a:lnTo>
                <a:lnTo>
                  <a:pt x="1285935" y="0"/>
                </a:lnTo>
                <a:lnTo>
                  <a:pt x="1514547" y="0"/>
                </a:lnTo>
                <a:lnTo>
                  <a:pt x="1514547" y="38136"/>
                </a:lnTo>
                <a:close/>
              </a:path>
              <a:path w="13820775" h="4695825">
                <a:moveTo>
                  <a:pt x="1781261" y="38136"/>
                </a:moveTo>
                <a:lnTo>
                  <a:pt x="1552649" y="38136"/>
                </a:lnTo>
                <a:lnTo>
                  <a:pt x="1552649" y="0"/>
                </a:lnTo>
                <a:lnTo>
                  <a:pt x="1781261" y="0"/>
                </a:lnTo>
                <a:lnTo>
                  <a:pt x="1781261" y="38136"/>
                </a:lnTo>
                <a:close/>
              </a:path>
              <a:path w="13820775" h="4695825">
                <a:moveTo>
                  <a:pt x="2047976" y="38136"/>
                </a:moveTo>
                <a:lnTo>
                  <a:pt x="1819364" y="38136"/>
                </a:lnTo>
                <a:lnTo>
                  <a:pt x="1819364" y="0"/>
                </a:lnTo>
                <a:lnTo>
                  <a:pt x="2047976" y="0"/>
                </a:lnTo>
                <a:lnTo>
                  <a:pt x="2047976" y="38136"/>
                </a:lnTo>
                <a:close/>
              </a:path>
              <a:path w="13820775" h="4695825">
                <a:moveTo>
                  <a:pt x="2314690" y="38136"/>
                </a:moveTo>
                <a:lnTo>
                  <a:pt x="2086078" y="38136"/>
                </a:lnTo>
                <a:lnTo>
                  <a:pt x="2086078" y="0"/>
                </a:lnTo>
                <a:lnTo>
                  <a:pt x="2314690" y="0"/>
                </a:lnTo>
                <a:lnTo>
                  <a:pt x="2314690" y="38136"/>
                </a:lnTo>
                <a:close/>
              </a:path>
              <a:path w="13820775" h="4695825">
                <a:moveTo>
                  <a:pt x="2581405" y="38136"/>
                </a:moveTo>
                <a:lnTo>
                  <a:pt x="2352792" y="38136"/>
                </a:lnTo>
                <a:lnTo>
                  <a:pt x="2352792" y="0"/>
                </a:lnTo>
                <a:lnTo>
                  <a:pt x="2581405" y="0"/>
                </a:lnTo>
                <a:lnTo>
                  <a:pt x="2581405" y="38136"/>
                </a:lnTo>
                <a:close/>
              </a:path>
              <a:path w="13820775" h="4695825">
                <a:moveTo>
                  <a:pt x="2848119" y="38136"/>
                </a:moveTo>
                <a:lnTo>
                  <a:pt x="2619507" y="38136"/>
                </a:lnTo>
                <a:lnTo>
                  <a:pt x="2619507" y="0"/>
                </a:lnTo>
                <a:lnTo>
                  <a:pt x="2848119" y="0"/>
                </a:lnTo>
                <a:lnTo>
                  <a:pt x="2848119" y="38136"/>
                </a:lnTo>
                <a:close/>
              </a:path>
              <a:path w="13820775" h="4695825">
                <a:moveTo>
                  <a:pt x="3114833" y="38136"/>
                </a:moveTo>
                <a:lnTo>
                  <a:pt x="2886221" y="38136"/>
                </a:lnTo>
                <a:lnTo>
                  <a:pt x="2886221" y="0"/>
                </a:lnTo>
                <a:lnTo>
                  <a:pt x="3114833" y="0"/>
                </a:lnTo>
                <a:lnTo>
                  <a:pt x="3114833" y="38136"/>
                </a:lnTo>
                <a:close/>
              </a:path>
              <a:path w="13820775" h="4695825">
                <a:moveTo>
                  <a:pt x="3381548" y="38136"/>
                </a:moveTo>
                <a:lnTo>
                  <a:pt x="3152935" y="38136"/>
                </a:lnTo>
                <a:lnTo>
                  <a:pt x="3152935" y="0"/>
                </a:lnTo>
                <a:lnTo>
                  <a:pt x="3381548" y="0"/>
                </a:lnTo>
                <a:lnTo>
                  <a:pt x="3381548" y="38136"/>
                </a:lnTo>
                <a:close/>
              </a:path>
              <a:path w="13820775" h="4695825">
                <a:moveTo>
                  <a:pt x="3648262" y="38136"/>
                </a:moveTo>
                <a:lnTo>
                  <a:pt x="3419650" y="38136"/>
                </a:lnTo>
                <a:lnTo>
                  <a:pt x="3419650" y="0"/>
                </a:lnTo>
                <a:lnTo>
                  <a:pt x="3648262" y="0"/>
                </a:lnTo>
                <a:lnTo>
                  <a:pt x="3648262" y="38136"/>
                </a:lnTo>
                <a:close/>
              </a:path>
              <a:path w="13820775" h="4695825">
                <a:moveTo>
                  <a:pt x="3914976" y="38136"/>
                </a:moveTo>
                <a:lnTo>
                  <a:pt x="3686364" y="38136"/>
                </a:lnTo>
                <a:lnTo>
                  <a:pt x="3686364" y="0"/>
                </a:lnTo>
                <a:lnTo>
                  <a:pt x="3914976" y="0"/>
                </a:lnTo>
                <a:lnTo>
                  <a:pt x="3914976" y="38136"/>
                </a:lnTo>
                <a:close/>
              </a:path>
              <a:path w="13820775" h="4695825">
                <a:moveTo>
                  <a:pt x="4181691" y="38136"/>
                </a:moveTo>
                <a:lnTo>
                  <a:pt x="3953078" y="38136"/>
                </a:lnTo>
                <a:lnTo>
                  <a:pt x="3953078" y="0"/>
                </a:lnTo>
                <a:lnTo>
                  <a:pt x="4181691" y="0"/>
                </a:lnTo>
                <a:lnTo>
                  <a:pt x="4181691" y="38136"/>
                </a:lnTo>
                <a:close/>
              </a:path>
              <a:path w="13820775" h="4695825">
                <a:moveTo>
                  <a:pt x="4448405" y="38136"/>
                </a:moveTo>
                <a:lnTo>
                  <a:pt x="4219793" y="38136"/>
                </a:lnTo>
                <a:lnTo>
                  <a:pt x="4219793" y="0"/>
                </a:lnTo>
                <a:lnTo>
                  <a:pt x="4448405" y="0"/>
                </a:lnTo>
                <a:lnTo>
                  <a:pt x="4448405" y="38136"/>
                </a:lnTo>
                <a:close/>
              </a:path>
              <a:path w="13820775" h="4695825">
                <a:moveTo>
                  <a:pt x="4715119" y="38136"/>
                </a:moveTo>
                <a:lnTo>
                  <a:pt x="4486507" y="38136"/>
                </a:lnTo>
                <a:lnTo>
                  <a:pt x="4486507" y="0"/>
                </a:lnTo>
                <a:lnTo>
                  <a:pt x="4715119" y="0"/>
                </a:lnTo>
                <a:lnTo>
                  <a:pt x="4715119" y="38136"/>
                </a:lnTo>
                <a:close/>
              </a:path>
              <a:path w="13820775" h="4695825">
                <a:moveTo>
                  <a:pt x="4981834" y="38136"/>
                </a:moveTo>
                <a:lnTo>
                  <a:pt x="4753221" y="38136"/>
                </a:lnTo>
                <a:lnTo>
                  <a:pt x="4753221" y="0"/>
                </a:lnTo>
                <a:lnTo>
                  <a:pt x="4981834" y="0"/>
                </a:lnTo>
                <a:lnTo>
                  <a:pt x="4981834" y="38136"/>
                </a:lnTo>
                <a:close/>
              </a:path>
              <a:path w="13820775" h="4695825">
                <a:moveTo>
                  <a:pt x="5248548" y="38136"/>
                </a:moveTo>
                <a:lnTo>
                  <a:pt x="5019936" y="38136"/>
                </a:lnTo>
                <a:lnTo>
                  <a:pt x="5019936" y="0"/>
                </a:lnTo>
                <a:lnTo>
                  <a:pt x="5248548" y="0"/>
                </a:lnTo>
                <a:lnTo>
                  <a:pt x="5248548" y="38136"/>
                </a:lnTo>
                <a:close/>
              </a:path>
              <a:path w="13820775" h="4695825">
                <a:moveTo>
                  <a:pt x="5515262" y="38136"/>
                </a:moveTo>
                <a:lnTo>
                  <a:pt x="5286650" y="38136"/>
                </a:lnTo>
                <a:lnTo>
                  <a:pt x="5286650" y="0"/>
                </a:lnTo>
                <a:lnTo>
                  <a:pt x="5515262" y="0"/>
                </a:lnTo>
                <a:lnTo>
                  <a:pt x="5515262" y="38136"/>
                </a:lnTo>
                <a:close/>
              </a:path>
              <a:path w="13820775" h="4695825">
                <a:moveTo>
                  <a:pt x="5781977" y="38136"/>
                </a:moveTo>
                <a:lnTo>
                  <a:pt x="5553364" y="38136"/>
                </a:lnTo>
                <a:lnTo>
                  <a:pt x="5553364" y="0"/>
                </a:lnTo>
                <a:lnTo>
                  <a:pt x="5781977" y="0"/>
                </a:lnTo>
                <a:lnTo>
                  <a:pt x="5781977" y="38136"/>
                </a:lnTo>
                <a:close/>
              </a:path>
              <a:path w="13820775" h="4695825">
                <a:moveTo>
                  <a:pt x="6048691" y="38136"/>
                </a:moveTo>
                <a:lnTo>
                  <a:pt x="5820079" y="38136"/>
                </a:lnTo>
                <a:lnTo>
                  <a:pt x="5820079" y="0"/>
                </a:lnTo>
                <a:lnTo>
                  <a:pt x="6048691" y="0"/>
                </a:lnTo>
                <a:lnTo>
                  <a:pt x="6048691" y="38136"/>
                </a:lnTo>
                <a:close/>
              </a:path>
              <a:path w="13820775" h="4695825">
                <a:moveTo>
                  <a:pt x="6315405" y="38136"/>
                </a:moveTo>
                <a:lnTo>
                  <a:pt x="6086793" y="38136"/>
                </a:lnTo>
                <a:lnTo>
                  <a:pt x="6086793" y="0"/>
                </a:lnTo>
                <a:lnTo>
                  <a:pt x="6315405" y="0"/>
                </a:lnTo>
                <a:lnTo>
                  <a:pt x="6315405" y="38136"/>
                </a:lnTo>
                <a:close/>
              </a:path>
              <a:path w="13820775" h="4695825">
                <a:moveTo>
                  <a:pt x="6582120" y="38136"/>
                </a:moveTo>
                <a:lnTo>
                  <a:pt x="6353507" y="38136"/>
                </a:lnTo>
                <a:lnTo>
                  <a:pt x="6353507" y="0"/>
                </a:lnTo>
                <a:lnTo>
                  <a:pt x="6582120" y="0"/>
                </a:lnTo>
                <a:lnTo>
                  <a:pt x="6582120" y="38136"/>
                </a:lnTo>
                <a:close/>
              </a:path>
              <a:path w="13820775" h="4695825">
                <a:moveTo>
                  <a:pt x="6848834" y="38136"/>
                </a:moveTo>
                <a:lnTo>
                  <a:pt x="6620222" y="38136"/>
                </a:lnTo>
                <a:lnTo>
                  <a:pt x="6620222" y="0"/>
                </a:lnTo>
                <a:lnTo>
                  <a:pt x="6848834" y="0"/>
                </a:lnTo>
                <a:lnTo>
                  <a:pt x="6848834" y="38136"/>
                </a:lnTo>
                <a:close/>
              </a:path>
              <a:path w="13820775" h="4695825">
                <a:moveTo>
                  <a:pt x="7115548" y="38136"/>
                </a:moveTo>
                <a:lnTo>
                  <a:pt x="6886936" y="38136"/>
                </a:lnTo>
                <a:lnTo>
                  <a:pt x="6886936" y="0"/>
                </a:lnTo>
                <a:lnTo>
                  <a:pt x="7115548" y="0"/>
                </a:lnTo>
                <a:lnTo>
                  <a:pt x="7115548" y="38136"/>
                </a:lnTo>
                <a:close/>
              </a:path>
              <a:path w="13820775" h="4695825">
                <a:moveTo>
                  <a:pt x="7382263" y="38136"/>
                </a:moveTo>
                <a:lnTo>
                  <a:pt x="7153651" y="38136"/>
                </a:lnTo>
                <a:lnTo>
                  <a:pt x="7153651" y="0"/>
                </a:lnTo>
                <a:lnTo>
                  <a:pt x="7382263" y="0"/>
                </a:lnTo>
                <a:lnTo>
                  <a:pt x="7382263" y="38136"/>
                </a:lnTo>
                <a:close/>
              </a:path>
              <a:path w="13820775" h="4695825">
                <a:moveTo>
                  <a:pt x="7648977" y="38136"/>
                </a:moveTo>
                <a:lnTo>
                  <a:pt x="7420365" y="38136"/>
                </a:lnTo>
                <a:lnTo>
                  <a:pt x="7420365" y="0"/>
                </a:lnTo>
                <a:lnTo>
                  <a:pt x="7648977" y="0"/>
                </a:lnTo>
                <a:lnTo>
                  <a:pt x="7648977" y="38136"/>
                </a:lnTo>
                <a:close/>
              </a:path>
              <a:path w="13820775" h="4695825">
                <a:moveTo>
                  <a:pt x="7915692" y="38136"/>
                </a:moveTo>
                <a:lnTo>
                  <a:pt x="7687079" y="38136"/>
                </a:lnTo>
                <a:lnTo>
                  <a:pt x="7687079" y="0"/>
                </a:lnTo>
                <a:lnTo>
                  <a:pt x="7915692" y="0"/>
                </a:lnTo>
                <a:lnTo>
                  <a:pt x="7915692" y="38136"/>
                </a:lnTo>
                <a:close/>
              </a:path>
              <a:path w="13820775" h="4695825">
                <a:moveTo>
                  <a:pt x="8182406" y="38136"/>
                </a:moveTo>
                <a:lnTo>
                  <a:pt x="7953794" y="38136"/>
                </a:lnTo>
                <a:lnTo>
                  <a:pt x="7953794" y="0"/>
                </a:lnTo>
                <a:lnTo>
                  <a:pt x="8182406" y="0"/>
                </a:lnTo>
                <a:lnTo>
                  <a:pt x="8182406" y="38136"/>
                </a:lnTo>
                <a:close/>
              </a:path>
              <a:path w="13820775" h="4695825">
                <a:moveTo>
                  <a:pt x="8449121" y="38136"/>
                </a:moveTo>
                <a:lnTo>
                  <a:pt x="8220508" y="38136"/>
                </a:lnTo>
                <a:lnTo>
                  <a:pt x="8220508" y="0"/>
                </a:lnTo>
                <a:lnTo>
                  <a:pt x="8449121" y="0"/>
                </a:lnTo>
                <a:lnTo>
                  <a:pt x="8449121" y="38136"/>
                </a:lnTo>
                <a:close/>
              </a:path>
              <a:path w="13820775" h="4695825">
                <a:moveTo>
                  <a:pt x="8715835" y="38136"/>
                </a:moveTo>
                <a:lnTo>
                  <a:pt x="8487222" y="38136"/>
                </a:lnTo>
                <a:lnTo>
                  <a:pt x="8487222" y="0"/>
                </a:lnTo>
                <a:lnTo>
                  <a:pt x="8715835" y="0"/>
                </a:lnTo>
                <a:lnTo>
                  <a:pt x="8715835" y="38136"/>
                </a:lnTo>
                <a:close/>
              </a:path>
              <a:path w="13820775" h="4695825">
                <a:moveTo>
                  <a:pt x="8982550" y="38136"/>
                </a:moveTo>
                <a:lnTo>
                  <a:pt x="8753937" y="38136"/>
                </a:lnTo>
                <a:lnTo>
                  <a:pt x="8753937" y="0"/>
                </a:lnTo>
                <a:lnTo>
                  <a:pt x="8982550" y="0"/>
                </a:lnTo>
                <a:lnTo>
                  <a:pt x="8982550" y="38136"/>
                </a:lnTo>
                <a:close/>
              </a:path>
              <a:path w="13820775" h="4695825">
                <a:moveTo>
                  <a:pt x="9249263" y="38136"/>
                </a:moveTo>
                <a:lnTo>
                  <a:pt x="9020651" y="38136"/>
                </a:lnTo>
                <a:lnTo>
                  <a:pt x="9020651" y="0"/>
                </a:lnTo>
                <a:lnTo>
                  <a:pt x="9249263" y="0"/>
                </a:lnTo>
                <a:lnTo>
                  <a:pt x="9249263" y="38136"/>
                </a:lnTo>
                <a:close/>
              </a:path>
              <a:path w="13820775" h="4695825">
                <a:moveTo>
                  <a:pt x="9515977" y="38136"/>
                </a:moveTo>
                <a:lnTo>
                  <a:pt x="9287366" y="38136"/>
                </a:lnTo>
                <a:lnTo>
                  <a:pt x="9287366" y="0"/>
                </a:lnTo>
                <a:lnTo>
                  <a:pt x="9515977" y="0"/>
                </a:lnTo>
                <a:lnTo>
                  <a:pt x="9515977" y="38136"/>
                </a:lnTo>
                <a:close/>
              </a:path>
              <a:path w="13820775" h="4695825">
                <a:moveTo>
                  <a:pt x="9782691" y="38136"/>
                </a:moveTo>
                <a:lnTo>
                  <a:pt x="9554080" y="38136"/>
                </a:lnTo>
                <a:lnTo>
                  <a:pt x="9554080" y="0"/>
                </a:lnTo>
                <a:lnTo>
                  <a:pt x="9782691" y="0"/>
                </a:lnTo>
                <a:lnTo>
                  <a:pt x="9782691" y="38136"/>
                </a:lnTo>
                <a:close/>
              </a:path>
              <a:path w="13820775" h="4695825">
                <a:moveTo>
                  <a:pt x="10049406" y="38136"/>
                </a:moveTo>
                <a:lnTo>
                  <a:pt x="9820793" y="38136"/>
                </a:lnTo>
                <a:lnTo>
                  <a:pt x="9820793" y="0"/>
                </a:lnTo>
                <a:lnTo>
                  <a:pt x="10049406" y="0"/>
                </a:lnTo>
                <a:lnTo>
                  <a:pt x="10049406" y="38136"/>
                </a:lnTo>
                <a:close/>
              </a:path>
              <a:path w="13820775" h="4695825">
                <a:moveTo>
                  <a:pt x="10316120" y="38136"/>
                </a:moveTo>
                <a:lnTo>
                  <a:pt x="10087508" y="38136"/>
                </a:lnTo>
                <a:lnTo>
                  <a:pt x="10087508" y="0"/>
                </a:lnTo>
                <a:lnTo>
                  <a:pt x="10316120" y="0"/>
                </a:lnTo>
                <a:lnTo>
                  <a:pt x="10316120" y="38136"/>
                </a:lnTo>
                <a:close/>
              </a:path>
              <a:path w="13820775" h="4695825">
                <a:moveTo>
                  <a:pt x="10582834" y="38136"/>
                </a:moveTo>
                <a:lnTo>
                  <a:pt x="10354222" y="38136"/>
                </a:lnTo>
                <a:lnTo>
                  <a:pt x="10354222" y="0"/>
                </a:lnTo>
                <a:lnTo>
                  <a:pt x="10582834" y="0"/>
                </a:lnTo>
                <a:lnTo>
                  <a:pt x="10582834" y="38136"/>
                </a:lnTo>
                <a:close/>
              </a:path>
              <a:path w="13820775" h="4695825">
                <a:moveTo>
                  <a:pt x="10849549" y="38136"/>
                </a:moveTo>
                <a:lnTo>
                  <a:pt x="10620937" y="38136"/>
                </a:lnTo>
                <a:lnTo>
                  <a:pt x="10620937" y="0"/>
                </a:lnTo>
                <a:lnTo>
                  <a:pt x="10849549" y="0"/>
                </a:lnTo>
                <a:lnTo>
                  <a:pt x="10849549" y="38136"/>
                </a:lnTo>
                <a:close/>
              </a:path>
              <a:path w="13820775" h="4695825">
                <a:moveTo>
                  <a:pt x="11116263" y="38136"/>
                </a:moveTo>
                <a:lnTo>
                  <a:pt x="10887651" y="38136"/>
                </a:lnTo>
                <a:lnTo>
                  <a:pt x="10887651" y="0"/>
                </a:lnTo>
                <a:lnTo>
                  <a:pt x="11116263" y="0"/>
                </a:lnTo>
                <a:lnTo>
                  <a:pt x="11116263" y="38136"/>
                </a:lnTo>
                <a:close/>
              </a:path>
              <a:path w="13820775" h="4695825">
                <a:moveTo>
                  <a:pt x="11382978" y="38136"/>
                </a:moveTo>
                <a:lnTo>
                  <a:pt x="11154365" y="38136"/>
                </a:lnTo>
                <a:lnTo>
                  <a:pt x="11154365" y="0"/>
                </a:lnTo>
                <a:lnTo>
                  <a:pt x="11382978" y="0"/>
                </a:lnTo>
                <a:lnTo>
                  <a:pt x="11382978" y="38136"/>
                </a:lnTo>
                <a:close/>
              </a:path>
              <a:path w="13820775" h="4695825">
                <a:moveTo>
                  <a:pt x="11649692" y="38136"/>
                </a:moveTo>
                <a:lnTo>
                  <a:pt x="11421080" y="38136"/>
                </a:lnTo>
                <a:lnTo>
                  <a:pt x="11421080" y="0"/>
                </a:lnTo>
                <a:lnTo>
                  <a:pt x="11649692" y="0"/>
                </a:lnTo>
                <a:lnTo>
                  <a:pt x="11649692" y="38136"/>
                </a:lnTo>
                <a:close/>
              </a:path>
              <a:path w="13820775" h="4695825">
                <a:moveTo>
                  <a:pt x="11916406" y="38136"/>
                </a:moveTo>
                <a:lnTo>
                  <a:pt x="11687794" y="38136"/>
                </a:lnTo>
                <a:lnTo>
                  <a:pt x="11687794" y="0"/>
                </a:lnTo>
                <a:lnTo>
                  <a:pt x="11916406" y="0"/>
                </a:lnTo>
                <a:lnTo>
                  <a:pt x="11916406" y="38136"/>
                </a:lnTo>
                <a:close/>
              </a:path>
              <a:path w="13820775" h="4695825">
                <a:moveTo>
                  <a:pt x="12183121" y="38136"/>
                </a:moveTo>
                <a:lnTo>
                  <a:pt x="11954508" y="38136"/>
                </a:lnTo>
                <a:lnTo>
                  <a:pt x="11954508" y="0"/>
                </a:lnTo>
                <a:lnTo>
                  <a:pt x="12183121" y="0"/>
                </a:lnTo>
                <a:lnTo>
                  <a:pt x="12183121" y="38136"/>
                </a:lnTo>
                <a:close/>
              </a:path>
              <a:path w="13820775" h="4695825">
                <a:moveTo>
                  <a:pt x="12449835" y="38136"/>
                </a:moveTo>
                <a:lnTo>
                  <a:pt x="12221223" y="38136"/>
                </a:lnTo>
                <a:lnTo>
                  <a:pt x="12221223" y="0"/>
                </a:lnTo>
                <a:lnTo>
                  <a:pt x="12449835" y="0"/>
                </a:lnTo>
                <a:lnTo>
                  <a:pt x="12449835" y="38136"/>
                </a:lnTo>
                <a:close/>
              </a:path>
              <a:path w="13820775" h="4695825">
                <a:moveTo>
                  <a:pt x="12716549" y="38136"/>
                </a:moveTo>
                <a:lnTo>
                  <a:pt x="12487937" y="38136"/>
                </a:lnTo>
                <a:lnTo>
                  <a:pt x="12487937" y="0"/>
                </a:lnTo>
                <a:lnTo>
                  <a:pt x="12716549" y="0"/>
                </a:lnTo>
                <a:lnTo>
                  <a:pt x="12716549" y="38136"/>
                </a:lnTo>
                <a:close/>
              </a:path>
              <a:path w="13820775" h="4695825">
                <a:moveTo>
                  <a:pt x="12983264" y="38136"/>
                </a:moveTo>
                <a:lnTo>
                  <a:pt x="12754651" y="38136"/>
                </a:lnTo>
                <a:lnTo>
                  <a:pt x="12754651" y="0"/>
                </a:lnTo>
                <a:lnTo>
                  <a:pt x="12983264" y="0"/>
                </a:lnTo>
                <a:lnTo>
                  <a:pt x="12983264" y="38136"/>
                </a:lnTo>
                <a:close/>
              </a:path>
              <a:path w="13820775" h="4695825">
                <a:moveTo>
                  <a:pt x="13249978" y="38136"/>
                </a:moveTo>
                <a:lnTo>
                  <a:pt x="13021366" y="38136"/>
                </a:lnTo>
                <a:lnTo>
                  <a:pt x="13021366" y="0"/>
                </a:lnTo>
                <a:lnTo>
                  <a:pt x="13249978" y="0"/>
                </a:lnTo>
                <a:lnTo>
                  <a:pt x="13249978" y="38136"/>
                </a:lnTo>
                <a:close/>
              </a:path>
              <a:path w="13820775" h="4695825">
                <a:moveTo>
                  <a:pt x="13498804" y="69272"/>
                </a:moveTo>
                <a:lnTo>
                  <a:pt x="13458919" y="55650"/>
                </a:lnTo>
                <a:lnTo>
                  <a:pt x="13418296" y="45920"/>
                </a:lnTo>
                <a:lnTo>
                  <a:pt x="13376935" y="40082"/>
                </a:lnTo>
                <a:lnTo>
                  <a:pt x="13334837" y="38136"/>
                </a:lnTo>
                <a:lnTo>
                  <a:pt x="13288080" y="38136"/>
                </a:lnTo>
                <a:lnTo>
                  <a:pt x="13288080" y="0"/>
                </a:lnTo>
                <a:lnTo>
                  <a:pt x="13334837" y="0"/>
                </a:lnTo>
                <a:lnTo>
                  <a:pt x="13382852" y="2379"/>
                </a:lnTo>
                <a:lnTo>
                  <a:pt x="13430053" y="9429"/>
                </a:lnTo>
                <a:lnTo>
                  <a:pt x="13476123" y="21017"/>
                </a:lnTo>
                <a:lnTo>
                  <a:pt x="13512634" y="34105"/>
                </a:lnTo>
                <a:lnTo>
                  <a:pt x="13498804" y="69272"/>
                </a:lnTo>
                <a:close/>
              </a:path>
              <a:path w="13820775" h="4695825">
                <a:moveTo>
                  <a:pt x="13692416" y="216605"/>
                </a:moveTo>
                <a:lnTo>
                  <a:pt x="13662276" y="180650"/>
                </a:lnTo>
                <a:lnTo>
                  <a:pt x="13623984" y="144101"/>
                </a:lnTo>
                <a:lnTo>
                  <a:pt x="13563758" y="101119"/>
                </a:lnTo>
                <a:lnTo>
                  <a:pt x="13530947" y="83416"/>
                </a:lnTo>
                <a:lnTo>
                  <a:pt x="13547400" y="49621"/>
                </a:lnTo>
                <a:lnTo>
                  <a:pt x="13604356" y="81692"/>
                </a:lnTo>
                <a:lnTo>
                  <a:pt x="13642712" y="110113"/>
                </a:lnTo>
                <a:lnTo>
                  <a:pt x="13678344" y="142413"/>
                </a:lnTo>
                <a:lnTo>
                  <a:pt x="13710615" y="178077"/>
                </a:lnTo>
                <a:lnTo>
                  <a:pt x="13722392" y="194000"/>
                </a:lnTo>
                <a:lnTo>
                  <a:pt x="13692416" y="216605"/>
                </a:lnTo>
                <a:close/>
              </a:path>
              <a:path w="13820775" h="4695825">
                <a:moveTo>
                  <a:pt x="13780450" y="443107"/>
                </a:moveTo>
                <a:lnTo>
                  <a:pt x="13772322" y="390630"/>
                </a:lnTo>
                <a:lnTo>
                  <a:pt x="13758271" y="340192"/>
                </a:lnTo>
                <a:lnTo>
                  <a:pt x="13738295" y="291794"/>
                </a:lnTo>
                <a:lnTo>
                  <a:pt x="13712396" y="245436"/>
                </a:lnTo>
                <a:lnTo>
                  <a:pt x="13744202" y="225152"/>
                </a:lnTo>
                <a:lnTo>
                  <a:pt x="13783651" y="300156"/>
                </a:lnTo>
                <a:lnTo>
                  <a:pt x="13799631" y="344816"/>
                </a:lnTo>
                <a:lnTo>
                  <a:pt x="13811209" y="390927"/>
                </a:lnTo>
                <a:lnTo>
                  <a:pt x="13818252" y="438170"/>
                </a:lnTo>
                <a:lnTo>
                  <a:pt x="13818315" y="439444"/>
                </a:lnTo>
                <a:lnTo>
                  <a:pt x="13780450" y="443107"/>
                </a:lnTo>
                <a:close/>
              </a:path>
              <a:path w="13820775" h="4695825">
                <a:moveTo>
                  <a:pt x="13820630" y="706571"/>
                </a:moveTo>
                <a:lnTo>
                  <a:pt x="13782527" y="706571"/>
                </a:lnTo>
                <a:lnTo>
                  <a:pt x="13782452" y="478015"/>
                </a:lnTo>
                <a:lnTo>
                  <a:pt x="13820207" y="477681"/>
                </a:lnTo>
                <a:lnTo>
                  <a:pt x="13820630" y="486228"/>
                </a:lnTo>
                <a:lnTo>
                  <a:pt x="13820630" y="706571"/>
                </a:lnTo>
                <a:close/>
              </a:path>
              <a:path w="13820775" h="4695825">
                <a:moveTo>
                  <a:pt x="13820630" y="973525"/>
                </a:moveTo>
                <a:lnTo>
                  <a:pt x="13782527" y="973525"/>
                </a:lnTo>
                <a:lnTo>
                  <a:pt x="13782527" y="744707"/>
                </a:lnTo>
                <a:lnTo>
                  <a:pt x="13820630" y="744707"/>
                </a:lnTo>
                <a:lnTo>
                  <a:pt x="13820630" y="973525"/>
                </a:lnTo>
                <a:close/>
              </a:path>
              <a:path w="13820775" h="4695825">
                <a:moveTo>
                  <a:pt x="13820630" y="1240479"/>
                </a:moveTo>
                <a:lnTo>
                  <a:pt x="13782527" y="1240479"/>
                </a:lnTo>
                <a:lnTo>
                  <a:pt x="13782527" y="1011661"/>
                </a:lnTo>
                <a:lnTo>
                  <a:pt x="13820630" y="1011661"/>
                </a:lnTo>
                <a:lnTo>
                  <a:pt x="13820630" y="1240479"/>
                </a:lnTo>
                <a:close/>
              </a:path>
              <a:path w="13820775" h="4695825">
                <a:moveTo>
                  <a:pt x="13820630" y="1507433"/>
                </a:moveTo>
                <a:lnTo>
                  <a:pt x="13782527" y="1507433"/>
                </a:lnTo>
                <a:lnTo>
                  <a:pt x="13782527" y="1278615"/>
                </a:lnTo>
                <a:lnTo>
                  <a:pt x="13820630" y="1278615"/>
                </a:lnTo>
                <a:lnTo>
                  <a:pt x="13820630" y="1507433"/>
                </a:lnTo>
                <a:close/>
              </a:path>
              <a:path w="13820775" h="4695825">
                <a:moveTo>
                  <a:pt x="13820630" y="1774387"/>
                </a:moveTo>
                <a:lnTo>
                  <a:pt x="13782527" y="1774387"/>
                </a:lnTo>
                <a:lnTo>
                  <a:pt x="13782527" y="1545569"/>
                </a:lnTo>
                <a:lnTo>
                  <a:pt x="13820630" y="1545569"/>
                </a:lnTo>
                <a:lnTo>
                  <a:pt x="13820630" y="1774387"/>
                </a:lnTo>
                <a:close/>
              </a:path>
              <a:path w="13820775" h="4695825">
                <a:moveTo>
                  <a:pt x="13820630" y="2041340"/>
                </a:moveTo>
                <a:lnTo>
                  <a:pt x="13782527" y="2041340"/>
                </a:lnTo>
                <a:lnTo>
                  <a:pt x="13782527" y="1812523"/>
                </a:lnTo>
                <a:lnTo>
                  <a:pt x="13820630" y="1812523"/>
                </a:lnTo>
                <a:lnTo>
                  <a:pt x="13820630" y="2041340"/>
                </a:lnTo>
                <a:close/>
              </a:path>
              <a:path w="13820775" h="4695825">
                <a:moveTo>
                  <a:pt x="13820630" y="2308294"/>
                </a:moveTo>
                <a:lnTo>
                  <a:pt x="13782527" y="2308294"/>
                </a:lnTo>
                <a:lnTo>
                  <a:pt x="13782527" y="2079477"/>
                </a:lnTo>
                <a:lnTo>
                  <a:pt x="13820630" y="2079477"/>
                </a:lnTo>
                <a:lnTo>
                  <a:pt x="13820630" y="2308294"/>
                </a:lnTo>
                <a:close/>
              </a:path>
              <a:path w="13820775" h="4695825">
                <a:moveTo>
                  <a:pt x="13820630" y="2575248"/>
                </a:moveTo>
                <a:lnTo>
                  <a:pt x="13782527" y="2575248"/>
                </a:lnTo>
                <a:lnTo>
                  <a:pt x="13782527" y="2346430"/>
                </a:lnTo>
                <a:lnTo>
                  <a:pt x="13820630" y="2346430"/>
                </a:lnTo>
                <a:lnTo>
                  <a:pt x="13820630" y="2575248"/>
                </a:lnTo>
                <a:close/>
              </a:path>
              <a:path w="13820775" h="4695825">
                <a:moveTo>
                  <a:pt x="13820630" y="2842202"/>
                </a:moveTo>
                <a:lnTo>
                  <a:pt x="13782527" y="2842202"/>
                </a:lnTo>
                <a:lnTo>
                  <a:pt x="13782527" y="2613384"/>
                </a:lnTo>
                <a:lnTo>
                  <a:pt x="13820630" y="2613384"/>
                </a:lnTo>
                <a:lnTo>
                  <a:pt x="13820630" y="2842202"/>
                </a:lnTo>
                <a:close/>
              </a:path>
              <a:path w="13820775" h="4695825">
                <a:moveTo>
                  <a:pt x="13820630" y="3109156"/>
                </a:moveTo>
                <a:lnTo>
                  <a:pt x="13782527" y="3109156"/>
                </a:lnTo>
                <a:lnTo>
                  <a:pt x="13782527" y="2880338"/>
                </a:lnTo>
                <a:lnTo>
                  <a:pt x="13820630" y="2880338"/>
                </a:lnTo>
                <a:lnTo>
                  <a:pt x="13820630" y="3109156"/>
                </a:lnTo>
                <a:close/>
              </a:path>
              <a:path w="13820775" h="4695825">
                <a:moveTo>
                  <a:pt x="13820630" y="3376109"/>
                </a:moveTo>
                <a:lnTo>
                  <a:pt x="13782527" y="3376109"/>
                </a:lnTo>
                <a:lnTo>
                  <a:pt x="13782527" y="3147292"/>
                </a:lnTo>
                <a:lnTo>
                  <a:pt x="13820630" y="3147292"/>
                </a:lnTo>
                <a:lnTo>
                  <a:pt x="13820630" y="3376109"/>
                </a:lnTo>
                <a:close/>
              </a:path>
              <a:path w="13820775" h="4695825">
                <a:moveTo>
                  <a:pt x="13820630" y="3643063"/>
                </a:moveTo>
                <a:lnTo>
                  <a:pt x="13782527" y="3643063"/>
                </a:lnTo>
                <a:lnTo>
                  <a:pt x="13782527" y="3414246"/>
                </a:lnTo>
                <a:lnTo>
                  <a:pt x="13820630" y="3414246"/>
                </a:lnTo>
                <a:lnTo>
                  <a:pt x="13820630" y="3643063"/>
                </a:lnTo>
                <a:close/>
              </a:path>
              <a:path w="13820775" h="4695825">
                <a:moveTo>
                  <a:pt x="13820630" y="3910017"/>
                </a:moveTo>
                <a:lnTo>
                  <a:pt x="13782527" y="3910017"/>
                </a:lnTo>
                <a:lnTo>
                  <a:pt x="13782527" y="3681200"/>
                </a:lnTo>
                <a:lnTo>
                  <a:pt x="13820630" y="3681200"/>
                </a:lnTo>
                <a:lnTo>
                  <a:pt x="13820630" y="3910017"/>
                </a:lnTo>
                <a:close/>
              </a:path>
              <a:path w="13820775" h="4695825">
                <a:moveTo>
                  <a:pt x="13820630" y="4176971"/>
                </a:moveTo>
                <a:lnTo>
                  <a:pt x="13782527" y="4176971"/>
                </a:lnTo>
                <a:lnTo>
                  <a:pt x="13782527" y="3948153"/>
                </a:lnTo>
                <a:lnTo>
                  <a:pt x="13820630" y="3948153"/>
                </a:lnTo>
                <a:lnTo>
                  <a:pt x="13820630" y="4176971"/>
                </a:lnTo>
                <a:close/>
              </a:path>
              <a:path w="13820775" h="4695825">
                <a:moveTo>
                  <a:pt x="13765000" y="4435169"/>
                </a:moveTo>
                <a:lnTo>
                  <a:pt x="13731397" y="4417549"/>
                </a:lnTo>
                <a:lnTo>
                  <a:pt x="13753293" y="4369139"/>
                </a:lnTo>
                <a:lnTo>
                  <a:pt x="13769109" y="4319198"/>
                </a:lnTo>
                <a:lnTo>
                  <a:pt x="13778844" y="4267726"/>
                </a:lnTo>
                <a:lnTo>
                  <a:pt x="13782497" y="4214723"/>
                </a:lnTo>
                <a:lnTo>
                  <a:pt x="13820355" y="4215156"/>
                </a:lnTo>
                <a:lnTo>
                  <a:pt x="13818252" y="4257654"/>
                </a:lnTo>
                <a:lnTo>
                  <a:pt x="13811209" y="4304898"/>
                </a:lnTo>
                <a:lnTo>
                  <a:pt x="13799631" y="4351009"/>
                </a:lnTo>
                <a:lnTo>
                  <a:pt x="13783651" y="4395668"/>
                </a:lnTo>
                <a:lnTo>
                  <a:pt x="13765000" y="4435169"/>
                </a:lnTo>
                <a:close/>
              </a:path>
              <a:path w="13820775" h="4695825">
                <a:moveTo>
                  <a:pt x="13583501" y="4626621"/>
                </a:moveTo>
                <a:lnTo>
                  <a:pt x="13564272" y="4594373"/>
                </a:lnTo>
                <a:lnTo>
                  <a:pt x="13587633" y="4579425"/>
                </a:lnTo>
                <a:lnTo>
                  <a:pt x="13609942" y="4563122"/>
                </a:lnTo>
                <a:lnTo>
                  <a:pt x="13651401" y="4526445"/>
                </a:lnTo>
                <a:lnTo>
                  <a:pt x="13684837" y="4489015"/>
                </a:lnTo>
                <a:lnTo>
                  <a:pt x="13713861" y="4448072"/>
                </a:lnTo>
                <a:lnTo>
                  <a:pt x="13745726" y="4468122"/>
                </a:lnTo>
                <a:lnTo>
                  <a:pt x="13710615" y="4517748"/>
                </a:lnTo>
                <a:lnTo>
                  <a:pt x="13678344" y="4553412"/>
                </a:lnTo>
                <a:lnTo>
                  <a:pt x="13642712" y="4585711"/>
                </a:lnTo>
                <a:lnTo>
                  <a:pt x="13604356" y="4614133"/>
                </a:lnTo>
                <a:lnTo>
                  <a:pt x="13583501" y="4626621"/>
                </a:lnTo>
                <a:close/>
              </a:path>
              <a:path w="13820775" h="4695825">
                <a:moveTo>
                  <a:pt x="13334844" y="4695824"/>
                </a:moveTo>
                <a:lnTo>
                  <a:pt x="13329145" y="4695824"/>
                </a:lnTo>
                <a:lnTo>
                  <a:pt x="13329145" y="4657689"/>
                </a:lnTo>
                <a:lnTo>
                  <a:pt x="13334837" y="4657689"/>
                </a:lnTo>
                <a:lnTo>
                  <a:pt x="13386512" y="4654784"/>
                </a:lnTo>
                <a:lnTo>
                  <a:pt x="13436831" y="4646068"/>
                </a:lnTo>
                <a:lnTo>
                  <a:pt x="13485793" y="4631542"/>
                </a:lnTo>
                <a:lnTo>
                  <a:pt x="13533398" y="4611205"/>
                </a:lnTo>
                <a:lnTo>
                  <a:pt x="13550076" y="4644938"/>
                </a:lnTo>
                <a:lnTo>
                  <a:pt x="13520742" y="4658813"/>
                </a:lnTo>
                <a:lnTo>
                  <a:pt x="13476123" y="4674808"/>
                </a:lnTo>
                <a:lnTo>
                  <a:pt x="13430053" y="4686396"/>
                </a:lnTo>
                <a:lnTo>
                  <a:pt x="13382852" y="4693446"/>
                </a:lnTo>
                <a:lnTo>
                  <a:pt x="13334844" y="4695824"/>
                </a:lnTo>
                <a:close/>
              </a:path>
              <a:path w="13820775" h="4695825">
                <a:moveTo>
                  <a:pt x="13291043" y="4695824"/>
                </a:moveTo>
                <a:lnTo>
                  <a:pt x="13062431" y="4695824"/>
                </a:lnTo>
                <a:lnTo>
                  <a:pt x="13062431" y="4657689"/>
                </a:lnTo>
                <a:lnTo>
                  <a:pt x="13291043" y="4657689"/>
                </a:lnTo>
                <a:lnTo>
                  <a:pt x="13291043" y="4695824"/>
                </a:lnTo>
                <a:close/>
              </a:path>
              <a:path w="13820775" h="4695825">
                <a:moveTo>
                  <a:pt x="13024329" y="4695824"/>
                </a:moveTo>
                <a:lnTo>
                  <a:pt x="12795716" y="4695824"/>
                </a:lnTo>
                <a:lnTo>
                  <a:pt x="12795716" y="4657689"/>
                </a:lnTo>
                <a:lnTo>
                  <a:pt x="13024329" y="4657689"/>
                </a:lnTo>
                <a:lnTo>
                  <a:pt x="13024329" y="4695824"/>
                </a:lnTo>
                <a:close/>
              </a:path>
              <a:path w="13820775" h="4695825">
                <a:moveTo>
                  <a:pt x="12757614" y="4695824"/>
                </a:moveTo>
                <a:lnTo>
                  <a:pt x="12529002" y="4695824"/>
                </a:lnTo>
                <a:lnTo>
                  <a:pt x="12529002" y="4657689"/>
                </a:lnTo>
                <a:lnTo>
                  <a:pt x="12757614" y="4657689"/>
                </a:lnTo>
                <a:lnTo>
                  <a:pt x="12757614" y="4695824"/>
                </a:lnTo>
                <a:close/>
              </a:path>
              <a:path w="13820775" h="4695825">
                <a:moveTo>
                  <a:pt x="12490900" y="4695824"/>
                </a:moveTo>
                <a:lnTo>
                  <a:pt x="12262288" y="4695824"/>
                </a:lnTo>
                <a:lnTo>
                  <a:pt x="12262288" y="4657689"/>
                </a:lnTo>
                <a:lnTo>
                  <a:pt x="12490900" y="4657689"/>
                </a:lnTo>
                <a:lnTo>
                  <a:pt x="12490900" y="4695824"/>
                </a:lnTo>
                <a:close/>
              </a:path>
              <a:path w="13820775" h="4695825">
                <a:moveTo>
                  <a:pt x="12224185" y="4695824"/>
                </a:moveTo>
                <a:lnTo>
                  <a:pt x="11995573" y="4695824"/>
                </a:lnTo>
                <a:lnTo>
                  <a:pt x="11995573" y="4657689"/>
                </a:lnTo>
                <a:lnTo>
                  <a:pt x="12224185" y="4657689"/>
                </a:lnTo>
                <a:lnTo>
                  <a:pt x="12224185" y="4695824"/>
                </a:lnTo>
                <a:close/>
              </a:path>
              <a:path w="13820775" h="4695825">
                <a:moveTo>
                  <a:pt x="11957471" y="4695824"/>
                </a:moveTo>
                <a:lnTo>
                  <a:pt x="11728859" y="4695824"/>
                </a:lnTo>
                <a:lnTo>
                  <a:pt x="11728859" y="4657689"/>
                </a:lnTo>
                <a:lnTo>
                  <a:pt x="11957471" y="4657689"/>
                </a:lnTo>
                <a:lnTo>
                  <a:pt x="11957471" y="4695824"/>
                </a:lnTo>
                <a:close/>
              </a:path>
              <a:path w="13820775" h="4695825">
                <a:moveTo>
                  <a:pt x="11690757" y="4695824"/>
                </a:moveTo>
                <a:lnTo>
                  <a:pt x="11462144" y="4695824"/>
                </a:lnTo>
                <a:lnTo>
                  <a:pt x="11462144" y="4657689"/>
                </a:lnTo>
                <a:lnTo>
                  <a:pt x="11690757" y="4657689"/>
                </a:lnTo>
                <a:lnTo>
                  <a:pt x="11690757" y="4695824"/>
                </a:lnTo>
                <a:close/>
              </a:path>
              <a:path w="13820775" h="4695825">
                <a:moveTo>
                  <a:pt x="11424042" y="4695824"/>
                </a:moveTo>
                <a:lnTo>
                  <a:pt x="11195430" y="4695824"/>
                </a:lnTo>
                <a:lnTo>
                  <a:pt x="11195430" y="4657689"/>
                </a:lnTo>
                <a:lnTo>
                  <a:pt x="11424042" y="4657689"/>
                </a:lnTo>
                <a:lnTo>
                  <a:pt x="11424042" y="4695824"/>
                </a:lnTo>
                <a:close/>
              </a:path>
              <a:path w="13820775" h="4695825">
                <a:moveTo>
                  <a:pt x="11157328" y="4695824"/>
                </a:moveTo>
                <a:lnTo>
                  <a:pt x="10928716" y="4695824"/>
                </a:lnTo>
                <a:lnTo>
                  <a:pt x="10928716" y="4657689"/>
                </a:lnTo>
                <a:lnTo>
                  <a:pt x="11157328" y="4657689"/>
                </a:lnTo>
                <a:lnTo>
                  <a:pt x="11157328" y="4695824"/>
                </a:lnTo>
                <a:close/>
              </a:path>
              <a:path w="13820775" h="4695825">
                <a:moveTo>
                  <a:pt x="10890614" y="4695824"/>
                </a:moveTo>
                <a:lnTo>
                  <a:pt x="10662001" y="4695824"/>
                </a:lnTo>
                <a:lnTo>
                  <a:pt x="10662001" y="4657689"/>
                </a:lnTo>
                <a:lnTo>
                  <a:pt x="10890614" y="4657689"/>
                </a:lnTo>
                <a:lnTo>
                  <a:pt x="10890614" y="4695824"/>
                </a:lnTo>
                <a:close/>
              </a:path>
              <a:path w="13820775" h="4695825">
                <a:moveTo>
                  <a:pt x="10623899" y="4695824"/>
                </a:moveTo>
                <a:lnTo>
                  <a:pt x="10395287" y="4695824"/>
                </a:lnTo>
                <a:lnTo>
                  <a:pt x="10395287" y="4657689"/>
                </a:lnTo>
                <a:lnTo>
                  <a:pt x="10623899" y="4657689"/>
                </a:lnTo>
                <a:lnTo>
                  <a:pt x="10623899" y="4695824"/>
                </a:lnTo>
                <a:close/>
              </a:path>
              <a:path w="13820775" h="4695825">
                <a:moveTo>
                  <a:pt x="10357185" y="4695824"/>
                </a:moveTo>
                <a:lnTo>
                  <a:pt x="10128573" y="4695824"/>
                </a:lnTo>
                <a:lnTo>
                  <a:pt x="10128573" y="4657689"/>
                </a:lnTo>
                <a:lnTo>
                  <a:pt x="10357185" y="4657689"/>
                </a:lnTo>
                <a:lnTo>
                  <a:pt x="10357185" y="4695824"/>
                </a:lnTo>
                <a:close/>
              </a:path>
              <a:path w="13820775" h="4695825">
                <a:moveTo>
                  <a:pt x="10090471" y="4695824"/>
                </a:moveTo>
                <a:lnTo>
                  <a:pt x="9861858" y="4695824"/>
                </a:lnTo>
                <a:lnTo>
                  <a:pt x="9861858" y="4657689"/>
                </a:lnTo>
                <a:lnTo>
                  <a:pt x="10090471" y="4657689"/>
                </a:lnTo>
                <a:lnTo>
                  <a:pt x="10090471" y="4695824"/>
                </a:lnTo>
                <a:close/>
              </a:path>
              <a:path w="13820775" h="4695825">
                <a:moveTo>
                  <a:pt x="9823756" y="4695824"/>
                </a:moveTo>
                <a:lnTo>
                  <a:pt x="9595144" y="4695824"/>
                </a:lnTo>
                <a:lnTo>
                  <a:pt x="9595144" y="4657689"/>
                </a:lnTo>
                <a:lnTo>
                  <a:pt x="9823756" y="4657689"/>
                </a:lnTo>
                <a:lnTo>
                  <a:pt x="9823756" y="4695824"/>
                </a:lnTo>
                <a:close/>
              </a:path>
              <a:path w="13820775" h="4695825">
                <a:moveTo>
                  <a:pt x="9557042" y="4695824"/>
                </a:moveTo>
                <a:lnTo>
                  <a:pt x="9328430" y="4695824"/>
                </a:lnTo>
                <a:lnTo>
                  <a:pt x="9328430" y="4657689"/>
                </a:lnTo>
                <a:lnTo>
                  <a:pt x="9557042" y="4657689"/>
                </a:lnTo>
                <a:lnTo>
                  <a:pt x="9557042" y="4695824"/>
                </a:lnTo>
                <a:close/>
              </a:path>
              <a:path w="13820775" h="4695825">
                <a:moveTo>
                  <a:pt x="9290328" y="4695824"/>
                </a:moveTo>
                <a:lnTo>
                  <a:pt x="9061715" y="4695824"/>
                </a:lnTo>
                <a:lnTo>
                  <a:pt x="9061715" y="4657689"/>
                </a:lnTo>
                <a:lnTo>
                  <a:pt x="9290328" y="4657689"/>
                </a:lnTo>
                <a:lnTo>
                  <a:pt x="9290328" y="4695824"/>
                </a:lnTo>
                <a:close/>
              </a:path>
              <a:path w="13820775" h="4695825">
                <a:moveTo>
                  <a:pt x="9023613" y="4695824"/>
                </a:moveTo>
                <a:lnTo>
                  <a:pt x="8795001" y="4695824"/>
                </a:lnTo>
                <a:lnTo>
                  <a:pt x="8795001" y="4657689"/>
                </a:lnTo>
                <a:lnTo>
                  <a:pt x="9023613" y="4657689"/>
                </a:lnTo>
                <a:lnTo>
                  <a:pt x="9023613" y="4695824"/>
                </a:lnTo>
                <a:close/>
              </a:path>
              <a:path w="13820775" h="4695825">
                <a:moveTo>
                  <a:pt x="8756899" y="4695824"/>
                </a:moveTo>
                <a:lnTo>
                  <a:pt x="8528287" y="4695824"/>
                </a:lnTo>
                <a:lnTo>
                  <a:pt x="8528287" y="4657689"/>
                </a:lnTo>
                <a:lnTo>
                  <a:pt x="8756899" y="4657689"/>
                </a:lnTo>
                <a:lnTo>
                  <a:pt x="8756899" y="4695824"/>
                </a:lnTo>
                <a:close/>
              </a:path>
              <a:path w="13820775" h="4695825">
                <a:moveTo>
                  <a:pt x="8490185" y="4695824"/>
                </a:moveTo>
                <a:lnTo>
                  <a:pt x="8261573" y="4695824"/>
                </a:lnTo>
                <a:lnTo>
                  <a:pt x="8261573" y="4657689"/>
                </a:lnTo>
                <a:lnTo>
                  <a:pt x="8490185" y="4657689"/>
                </a:lnTo>
                <a:lnTo>
                  <a:pt x="8490185" y="4695824"/>
                </a:lnTo>
                <a:close/>
              </a:path>
              <a:path w="13820775" h="4695825">
                <a:moveTo>
                  <a:pt x="8223471" y="4695824"/>
                </a:moveTo>
                <a:lnTo>
                  <a:pt x="7994858" y="4695824"/>
                </a:lnTo>
                <a:lnTo>
                  <a:pt x="7994858" y="4657689"/>
                </a:lnTo>
                <a:lnTo>
                  <a:pt x="8223471" y="4657689"/>
                </a:lnTo>
                <a:lnTo>
                  <a:pt x="8223471" y="4695824"/>
                </a:lnTo>
                <a:close/>
              </a:path>
              <a:path w="13820775" h="4695825">
                <a:moveTo>
                  <a:pt x="7956756" y="4695824"/>
                </a:moveTo>
                <a:lnTo>
                  <a:pt x="7728144" y="4695824"/>
                </a:lnTo>
                <a:lnTo>
                  <a:pt x="7728144" y="4657689"/>
                </a:lnTo>
                <a:lnTo>
                  <a:pt x="7956756" y="4657689"/>
                </a:lnTo>
                <a:lnTo>
                  <a:pt x="7956756" y="4695824"/>
                </a:lnTo>
                <a:close/>
              </a:path>
              <a:path w="13820775" h="4695825">
                <a:moveTo>
                  <a:pt x="7690042" y="4695824"/>
                </a:moveTo>
                <a:lnTo>
                  <a:pt x="7461430" y="4695824"/>
                </a:lnTo>
                <a:lnTo>
                  <a:pt x="7461430" y="4657689"/>
                </a:lnTo>
                <a:lnTo>
                  <a:pt x="7690042" y="4657689"/>
                </a:lnTo>
                <a:lnTo>
                  <a:pt x="7690042" y="4695824"/>
                </a:lnTo>
                <a:close/>
              </a:path>
              <a:path w="13820775" h="4695825">
                <a:moveTo>
                  <a:pt x="7423328" y="4695824"/>
                </a:moveTo>
                <a:lnTo>
                  <a:pt x="7194715" y="4695824"/>
                </a:lnTo>
                <a:lnTo>
                  <a:pt x="7194715" y="4657689"/>
                </a:lnTo>
                <a:lnTo>
                  <a:pt x="7423328" y="4657689"/>
                </a:lnTo>
                <a:lnTo>
                  <a:pt x="7423328" y="4695824"/>
                </a:lnTo>
                <a:close/>
              </a:path>
              <a:path w="13820775" h="4695825">
                <a:moveTo>
                  <a:pt x="7156613" y="4695824"/>
                </a:moveTo>
                <a:lnTo>
                  <a:pt x="6928001" y="4695824"/>
                </a:lnTo>
                <a:lnTo>
                  <a:pt x="6928001" y="4657689"/>
                </a:lnTo>
                <a:lnTo>
                  <a:pt x="7156613" y="4657689"/>
                </a:lnTo>
                <a:lnTo>
                  <a:pt x="7156613" y="4695824"/>
                </a:lnTo>
                <a:close/>
              </a:path>
              <a:path w="13820775" h="4695825">
                <a:moveTo>
                  <a:pt x="6889899" y="4695824"/>
                </a:moveTo>
                <a:lnTo>
                  <a:pt x="6661287" y="4695824"/>
                </a:lnTo>
                <a:lnTo>
                  <a:pt x="6661287" y="4657689"/>
                </a:lnTo>
                <a:lnTo>
                  <a:pt x="6889899" y="4657689"/>
                </a:lnTo>
                <a:lnTo>
                  <a:pt x="6889899" y="4695824"/>
                </a:lnTo>
                <a:close/>
              </a:path>
              <a:path w="13820775" h="4695825">
                <a:moveTo>
                  <a:pt x="6623185" y="4695824"/>
                </a:moveTo>
                <a:lnTo>
                  <a:pt x="6394572" y="4695824"/>
                </a:lnTo>
                <a:lnTo>
                  <a:pt x="6394572" y="4657689"/>
                </a:lnTo>
                <a:lnTo>
                  <a:pt x="6623185" y="4657689"/>
                </a:lnTo>
                <a:lnTo>
                  <a:pt x="6623185" y="4695824"/>
                </a:lnTo>
                <a:close/>
              </a:path>
              <a:path w="13820775" h="4695825">
                <a:moveTo>
                  <a:pt x="6356470" y="4695824"/>
                </a:moveTo>
                <a:lnTo>
                  <a:pt x="6127858" y="4695824"/>
                </a:lnTo>
                <a:lnTo>
                  <a:pt x="6127858" y="4657689"/>
                </a:lnTo>
                <a:lnTo>
                  <a:pt x="6356470" y="4657689"/>
                </a:lnTo>
                <a:lnTo>
                  <a:pt x="6356470" y="4695824"/>
                </a:lnTo>
                <a:close/>
              </a:path>
              <a:path w="13820775" h="4695825">
                <a:moveTo>
                  <a:pt x="6089756" y="4695824"/>
                </a:moveTo>
                <a:lnTo>
                  <a:pt x="5861144" y="4695824"/>
                </a:lnTo>
                <a:lnTo>
                  <a:pt x="5861144" y="4657689"/>
                </a:lnTo>
                <a:lnTo>
                  <a:pt x="6089756" y="4657689"/>
                </a:lnTo>
                <a:lnTo>
                  <a:pt x="6089756" y="4695824"/>
                </a:lnTo>
                <a:close/>
              </a:path>
              <a:path w="13820775" h="4695825">
                <a:moveTo>
                  <a:pt x="5823042" y="4695824"/>
                </a:moveTo>
                <a:lnTo>
                  <a:pt x="5594429" y="4695824"/>
                </a:lnTo>
                <a:lnTo>
                  <a:pt x="5594429" y="4657689"/>
                </a:lnTo>
                <a:lnTo>
                  <a:pt x="5823042" y="4657689"/>
                </a:lnTo>
                <a:lnTo>
                  <a:pt x="5823042" y="4695824"/>
                </a:lnTo>
                <a:close/>
              </a:path>
              <a:path w="13820775" h="4695825">
                <a:moveTo>
                  <a:pt x="5556327" y="4695824"/>
                </a:moveTo>
                <a:lnTo>
                  <a:pt x="5327715" y="4695824"/>
                </a:lnTo>
                <a:lnTo>
                  <a:pt x="5327715" y="4657689"/>
                </a:lnTo>
                <a:lnTo>
                  <a:pt x="5556327" y="4657689"/>
                </a:lnTo>
                <a:lnTo>
                  <a:pt x="5556327" y="4695824"/>
                </a:lnTo>
                <a:close/>
              </a:path>
              <a:path w="13820775" h="4695825">
                <a:moveTo>
                  <a:pt x="5289613" y="4695824"/>
                </a:moveTo>
                <a:lnTo>
                  <a:pt x="5061001" y="4695824"/>
                </a:lnTo>
                <a:lnTo>
                  <a:pt x="5061001" y="4657689"/>
                </a:lnTo>
                <a:lnTo>
                  <a:pt x="5289613" y="4657689"/>
                </a:lnTo>
                <a:lnTo>
                  <a:pt x="5289613" y="4695824"/>
                </a:lnTo>
                <a:close/>
              </a:path>
              <a:path w="13820775" h="4695825">
                <a:moveTo>
                  <a:pt x="5022899" y="4695824"/>
                </a:moveTo>
                <a:lnTo>
                  <a:pt x="4794286" y="4695824"/>
                </a:lnTo>
                <a:lnTo>
                  <a:pt x="4794286" y="4657689"/>
                </a:lnTo>
                <a:lnTo>
                  <a:pt x="5022899" y="4657689"/>
                </a:lnTo>
                <a:lnTo>
                  <a:pt x="5022899" y="4695824"/>
                </a:lnTo>
                <a:close/>
              </a:path>
              <a:path w="13820775" h="4695825">
                <a:moveTo>
                  <a:pt x="4756185" y="4695824"/>
                </a:moveTo>
                <a:lnTo>
                  <a:pt x="4527572" y="4695824"/>
                </a:lnTo>
                <a:lnTo>
                  <a:pt x="4527572" y="4657689"/>
                </a:lnTo>
                <a:lnTo>
                  <a:pt x="4756185" y="4657689"/>
                </a:lnTo>
                <a:lnTo>
                  <a:pt x="4756185" y="4695824"/>
                </a:lnTo>
                <a:close/>
              </a:path>
              <a:path w="13820775" h="4695825">
                <a:moveTo>
                  <a:pt x="4489470" y="4695824"/>
                </a:moveTo>
                <a:lnTo>
                  <a:pt x="4260858" y="4695824"/>
                </a:lnTo>
                <a:lnTo>
                  <a:pt x="4260858" y="4657689"/>
                </a:lnTo>
                <a:lnTo>
                  <a:pt x="4489470" y="4657689"/>
                </a:lnTo>
                <a:lnTo>
                  <a:pt x="4489470" y="4695824"/>
                </a:lnTo>
                <a:close/>
              </a:path>
              <a:path w="13820775" h="4695825">
                <a:moveTo>
                  <a:pt x="4222756" y="4695824"/>
                </a:moveTo>
                <a:lnTo>
                  <a:pt x="3994144" y="4695824"/>
                </a:lnTo>
                <a:lnTo>
                  <a:pt x="3994144" y="4657689"/>
                </a:lnTo>
                <a:lnTo>
                  <a:pt x="4222756" y="4657689"/>
                </a:lnTo>
                <a:lnTo>
                  <a:pt x="4222756" y="4695824"/>
                </a:lnTo>
                <a:close/>
              </a:path>
              <a:path w="13820775" h="4695825">
                <a:moveTo>
                  <a:pt x="3956041" y="4695824"/>
                </a:moveTo>
                <a:lnTo>
                  <a:pt x="3727429" y="4695824"/>
                </a:lnTo>
                <a:lnTo>
                  <a:pt x="3727429" y="4657689"/>
                </a:lnTo>
                <a:lnTo>
                  <a:pt x="3956041" y="4657689"/>
                </a:lnTo>
                <a:lnTo>
                  <a:pt x="3956041" y="4695824"/>
                </a:lnTo>
                <a:close/>
              </a:path>
              <a:path w="13820775" h="4695825">
                <a:moveTo>
                  <a:pt x="3689327" y="4695824"/>
                </a:moveTo>
                <a:lnTo>
                  <a:pt x="3460715" y="4695824"/>
                </a:lnTo>
                <a:lnTo>
                  <a:pt x="3460715" y="4657689"/>
                </a:lnTo>
                <a:lnTo>
                  <a:pt x="3689327" y="4657689"/>
                </a:lnTo>
                <a:lnTo>
                  <a:pt x="3689327" y="4695824"/>
                </a:lnTo>
                <a:close/>
              </a:path>
              <a:path w="13820775" h="4695825">
                <a:moveTo>
                  <a:pt x="3422613" y="4695824"/>
                </a:moveTo>
                <a:lnTo>
                  <a:pt x="3194001" y="4695824"/>
                </a:lnTo>
                <a:lnTo>
                  <a:pt x="3194001" y="4657689"/>
                </a:lnTo>
                <a:lnTo>
                  <a:pt x="3422613" y="4657689"/>
                </a:lnTo>
                <a:lnTo>
                  <a:pt x="3422613" y="4695824"/>
                </a:lnTo>
                <a:close/>
              </a:path>
              <a:path w="13820775" h="4695825">
                <a:moveTo>
                  <a:pt x="3155899" y="4695824"/>
                </a:moveTo>
                <a:lnTo>
                  <a:pt x="2927286" y="4695824"/>
                </a:lnTo>
                <a:lnTo>
                  <a:pt x="2927286" y="4657689"/>
                </a:lnTo>
                <a:lnTo>
                  <a:pt x="3155899" y="4657689"/>
                </a:lnTo>
                <a:lnTo>
                  <a:pt x="3155899" y="4695824"/>
                </a:lnTo>
                <a:close/>
              </a:path>
              <a:path w="13820775" h="4695825">
                <a:moveTo>
                  <a:pt x="2889183" y="4695824"/>
                </a:moveTo>
                <a:lnTo>
                  <a:pt x="2660572" y="4695824"/>
                </a:lnTo>
                <a:lnTo>
                  <a:pt x="2660572" y="4657689"/>
                </a:lnTo>
                <a:lnTo>
                  <a:pt x="2889183" y="4657689"/>
                </a:lnTo>
                <a:lnTo>
                  <a:pt x="2889183" y="4695824"/>
                </a:lnTo>
                <a:close/>
              </a:path>
              <a:path w="13820775" h="4695825">
                <a:moveTo>
                  <a:pt x="2622470" y="4695824"/>
                </a:moveTo>
                <a:lnTo>
                  <a:pt x="2393858" y="4695824"/>
                </a:lnTo>
                <a:lnTo>
                  <a:pt x="2393858" y="4657689"/>
                </a:lnTo>
                <a:lnTo>
                  <a:pt x="2622470" y="4657689"/>
                </a:lnTo>
                <a:lnTo>
                  <a:pt x="2622470" y="4695824"/>
                </a:lnTo>
                <a:close/>
              </a:path>
              <a:path w="13820775" h="4695825">
                <a:moveTo>
                  <a:pt x="2355756" y="4695824"/>
                </a:moveTo>
                <a:lnTo>
                  <a:pt x="2127143" y="4695824"/>
                </a:lnTo>
                <a:lnTo>
                  <a:pt x="2127143" y="4657689"/>
                </a:lnTo>
                <a:lnTo>
                  <a:pt x="2355756" y="4657689"/>
                </a:lnTo>
                <a:lnTo>
                  <a:pt x="2355756" y="4695824"/>
                </a:lnTo>
                <a:close/>
              </a:path>
              <a:path w="13820775" h="4695825">
                <a:moveTo>
                  <a:pt x="2089041" y="4695824"/>
                </a:moveTo>
                <a:lnTo>
                  <a:pt x="1860429" y="4695824"/>
                </a:lnTo>
                <a:lnTo>
                  <a:pt x="1860429" y="4657689"/>
                </a:lnTo>
                <a:lnTo>
                  <a:pt x="2089041" y="4657689"/>
                </a:lnTo>
                <a:lnTo>
                  <a:pt x="2089041" y="4695824"/>
                </a:lnTo>
                <a:close/>
              </a:path>
              <a:path w="13820775" h="4695825">
                <a:moveTo>
                  <a:pt x="1822327" y="4695824"/>
                </a:moveTo>
                <a:lnTo>
                  <a:pt x="1593715" y="4695824"/>
                </a:lnTo>
                <a:lnTo>
                  <a:pt x="1593715" y="4657689"/>
                </a:lnTo>
                <a:lnTo>
                  <a:pt x="1822327" y="4657689"/>
                </a:lnTo>
                <a:lnTo>
                  <a:pt x="1822327" y="4695824"/>
                </a:lnTo>
                <a:close/>
              </a:path>
              <a:path w="13820775" h="4695825">
                <a:moveTo>
                  <a:pt x="1555613" y="4695824"/>
                </a:moveTo>
                <a:lnTo>
                  <a:pt x="1327000" y="4695824"/>
                </a:lnTo>
                <a:lnTo>
                  <a:pt x="1327000" y="4657689"/>
                </a:lnTo>
                <a:lnTo>
                  <a:pt x="1555613" y="4657689"/>
                </a:lnTo>
                <a:lnTo>
                  <a:pt x="1555613" y="4695824"/>
                </a:lnTo>
                <a:close/>
              </a:path>
              <a:path w="13820775" h="4695825">
                <a:moveTo>
                  <a:pt x="1288898" y="4695824"/>
                </a:moveTo>
                <a:lnTo>
                  <a:pt x="1060286" y="4695824"/>
                </a:lnTo>
                <a:lnTo>
                  <a:pt x="1060286" y="4657689"/>
                </a:lnTo>
                <a:lnTo>
                  <a:pt x="1288898" y="4657689"/>
                </a:lnTo>
                <a:lnTo>
                  <a:pt x="1288898" y="4695824"/>
                </a:lnTo>
                <a:close/>
              </a:path>
              <a:path w="13820775" h="4695825">
                <a:moveTo>
                  <a:pt x="1022184" y="4695824"/>
                </a:moveTo>
                <a:lnTo>
                  <a:pt x="793572" y="4695824"/>
                </a:lnTo>
                <a:lnTo>
                  <a:pt x="793572" y="4657689"/>
                </a:lnTo>
                <a:lnTo>
                  <a:pt x="1022184" y="4657689"/>
                </a:lnTo>
                <a:lnTo>
                  <a:pt x="1022184" y="4695824"/>
                </a:lnTo>
                <a:close/>
              </a:path>
              <a:path w="13820775" h="4695825">
                <a:moveTo>
                  <a:pt x="755470" y="4695824"/>
                </a:moveTo>
                <a:lnTo>
                  <a:pt x="526857" y="4695824"/>
                </a:lnTo>
                <a:lnTo>
                  <a:pt x="526857" y="4657689"/>
                </a:lnTo>
                <a:lnTo>
                  <a:pt x="755470" y="4657689"/>
                </a:lnTo>
                <a:lnTo>
                  <a:pt x="755470" y="4695824"/>
                </a:lnTo>
                <a:close/>
              </a:path>
              <a:path w="13820775" h="4695825">
                <a:moveTo>
                  <a:pt x="488755" y="4695824"/>
                </a:moveTo>
                <a:lnTo>
                  <a:pt x="485785" y="4695824"/>
                </a:lnTo>
                <a:lnTo>
                  <a:pt x="437777" y="4693446"/>
                </a:lnTo>
                <a:lnTo>
                  <a:pt x="390576" y="4686396"/>
                </a:lnTo>
                <a:lnTo>
                  <a:pt x="344506" y="4674808"/>
                </a:lnTo>
                <a:lnTo>
                  <a:pt x="299887" y="4658813"/>
                </a:lnTo>
                <a:lnTo>
                  <a:pt x="268085" y="4643770"/>
                </a:lnTo>
                <a:lnTo>
                  <a:pt x="284976" y="4610081"/>
                </a:lnTo>
                <a:lnTo>
                  <a:pt x="333069" y="4630909"/>
                </a:lnTo>
                <a:lnTo>
                  <a:pt x="382569" y="4645787"/>
                </a:lnTo>
                <a:lnTo>
                  <a:pt x="433477" y="4654713"/>
                </a:lnTo>
                <a:lnTo>
                  <a:pt x="485792" y="4657689"/>
                </a:lnTo>
                <a:lnTo>
                  <a:pt x="488755" y="4657689"/>
                </a:lnTo>
                <a:lnTo>
                  <a:pt x="488755" y="4695824"/>
                </a:lnTo>
                <a:close/>
              </a:path>
              <a:path w="13820775" h="4695825">
                <a:moveTo>
                  <a:pt x="234782" y="4625216"/>
                </a:moveTo>
                <a:lnTo>
                  <a:pt x="177917" y="4585711"/>
                </a:lnTo>
                <a:lnTo>
                  <a:pt x="142285" y="4553412"/>
                </a:lnTo>
                <a:lnTo>
                  <a:pt x="110014" y="4517748"/>
                </a:lnTo>
                <a:lnTo>
                  <a:pt x="81618" y="4479356"/>
                </a:lnTo>
                <a:lnTo>
                  <a:pt x="73497" y="4465771"/>
                </a:lnTo>
                <a:lnTo>
                  <a:pt x="105431" y="4445931"/>
                </a:lnTo>
                <a:lnTo>
                  <a:pt x="119636" y="4467438"/>
                </a:lnTo>
                <a:lnTo>
                  <a:pt x="135004" y="4488026"/>
                </a:lnTo>
                <a:lnTo>
                  <a:pt x="169227" y="4526446"/>
                </a:lnTo>
                <a:lnTo>
                  <a:pt x="209694" y="4562345"/>
                </a:lnTo>
                <a:lnTo>
                  <a:pt x="254194" y="4593073"/>
                </a:lnTo>
                <a:lnTo>
                  <a:pt x="234782" y="4625216"/>
                </a:lnTo>
                <a:close/>
              </a:path>
              <a:path w="13820775" h="4695825">
                <a:moveTo>
                  <a:pt x="54462" y="4432696"/>
                </a:moveTo>
                <a:lnTo>
                  <a:pt x="36978" y="4395668"/>
                </a:lnTo>
                <a:lnTo>
                  <a:pt x="20998" y="4351009"/>
                </a:lnTo>
                <a:lnTo>
                  <a:pt x="9420" y="4304898"/>
                </a:lnTo>
                <a:lnTo>
                  <a:pt x="2377" y="4257654"/>
                </a:lnTo>
                <a:lnTo>
                  <a:pt x="138" y="4212402"/>
                </a:lnTo>
                <a:lnTo>
                  <a:pt x="38109" y="4212183"/>
                </a:lnTo>
                <a:lnTo>
                  <a:pt x="41464" y="4265214"/>
                </a:lnTo>
                <a:lnTo>
                  <a:pt x="50909" y="4316746"/>
                </a:lnTo>
                <a:lnTo>
                  <a:pt x="66444" y="4366779"/>
                </a:lnTo>
                <a:lnTo>
                  <a:pt x="88069" y="4415314"/>
                </a:lnTo>
                <a:lnTo>
                  <a:pt x="54462" y="4432696"/>
                </a:lnTo>
                <a:close/>
              </a:path>
              <a:path w="13820775" h="4695825">
                <a:moveTo>
                  <a:pt x="38101" y="4174239"/>
                </a:moveTo>
                <a:lnTo>
                  <a:pt x="0" y="4174239"/>
                </a:lnTo>
                <a:lnTo>
                  <a:pt x="0" y="3945422"/>
                </a:lnTo>
                <a:lnTo>
                  <a:pt x="38101" y="3945422"/>
                </a:lnTo>
                <a:lnTo>
                  <a:pt x="38101" y="4174239"/>
                </a:lnTo>
                <a:close/>
              </a:path>
              <a:path w="13820775" h="4695825">
                <a:moveTo>
                  <a:pt x="38101" y="3907286"/>
                </a:moveTo>
                <a:lnTo>
                  <a:pt x="0" y="3907286"/>
                </a:lnTo>
                <a:lnTo>
                  <a:pt x="0" y="3678468"/>
                </a:lnTo>
                <a:lnTo>
                  <a:pt x="38101" y="3678468"/>
                </a:lnTo>
                <a:lnTo>
                  <a:pt x="38101" y="3907286"/>
                </a:lnTo>
                <a:close/>
              </a:path>
              <a:path w="13820775" h="4695825">
                <a:moveTo>
                  <a:pt x="38101" y="3640332"/>
                </a:moveTo>
                <a:lnTo>
                  <a:pt x="0" y="3640332"/>
                </a:lnTo>
                <a:lnTo>
                  <a:pt x="0" y="3411514"/>
                </a:lnTo>
                <a:lnTo>
                  <a:pt x="38101" y="3411514"/>
                </a:lnTo>
                <a:lnTo>
                  <a:pt x="38101" y="3640332"/>
                </a:lnTo>
                <a:close/>
              </a:path>
              <a:path w="13820775" h="4695825">
                <a:moveTo>
                  <a:pt x="38101" y="3373378"/>
                </a:moveTo>
                <a:lnTo>
                  <a:pt x="0" y="3373378"/>
                </a:lnTo>
                <a:lnTo>
                  <a:pt x="0" y="3144561"/>
                </a:lnTo>
                <a:lnTo>
                  <a:pt x="38101" y="3144561"/>
                </a:lnTo>
                <a:lnTo>
                  <a:pt x="38101" y="3373378"/>
                </a:lnTo>
                <a:close/>
              </a:path>
              <a:path w="13820775" h="4695825">
                <a:moveTo>
                  <a:pt x="38101" y="3106424"/>
                </a:moveTo>
                <a:lnTo>
                  <a:pt x="0" y="3106424"/>
                </a:lnTo>
                <a:lnTo>
                  <a:pt x="0" y="2877607"/>
                </a:lnTo>
                <a:lnTo>
                  <a:pt x="38101" y="2877607"/>
                </a:lnTo>
                <a:lnTo>
                  <a:pt x="38101" y="3106424"/>
                </a:lnTo>
                <a:close/>
              </a:path>
              <a:path w="13820775" h="4695825">
                <a:moveTo>
                  <a:pt x="38101" y="2839471"/>
                </a:moveTo>
                <a:lnTo>
                  <a:pt x="0" y="2839471"/>
                </a:lnTo>
                <a:lnTo>
                  <a:pt x="0" y="2610653"/>
                </a:lnTo>
                <a:lnTo>
                  <a:pt x="38101" y="2610653"/>
                </a:lnTo>
                <a:lnTo>
                  <a:pt x="38101" y="2839471"/>
                </a:lnTo>
                <a:close/>
              </a:path>
              <a:path w="13820775" h="4695825">
                <a:moveTo>
                  <a:pt x="38101" y="2572517"/>
                </a:moveTo>
                <a:lnTo>
                  <a:pt x="0" y="2572517"/>
                </a:lnTo>
                <a:lnTo>
                  <a:pt x="0" y="2343699"/>
                </a:lnTo>
                <a:lnTo>
                  <a:pt x="38101" y="2343699"/>
                </a:lnTo>
                <a:lnTo>
                  <a:pt x="38101" y="2572517"/>
                </a:lnTo>
                <a:close/>
              </a:path>
              <a:path w="13820775" h="4695825">
                <a:moveTo>
                  <a:pt x="38101" y="2305563"/>
                </a:moveTo>
                <a:lnTo>
                  <a:pt x="0" y="2305563"/>
                </a:lnTo>
                <a:lnTo>
                  <a:pt x="0" y="2076746"/>
                </a:lnTo>
                <a:lnTo>
                  <a:pt x="38101" y="2076746"/>
                </a:lnTo>
                <a:lnTo>
                  <a:pt x="38101" y="2305563"/>
                </a:lnTo>
                <a:close/>
              </a:path>
              <a:path w="13820775" h="4695825">
                <a:moveTo>
                  <a:pt x="38101" y="2038610"/>
                </a:moveTo>
                <a:lnTo>
                  <a:pt x="0" y="2038610"/>
                </a:lnTo>
                <a:lnTo>
                  <a:pt x="0" y="1809792"/>
                </a:lnTo>
                <a:lnTo>
                  <a:pt x="38101" y="1809792"/>
                </a:lnTo>
                <a:lnTo>
                  <a:pt x="38101" y="2038610"/>
                </a:lnTo>
                <a:close/>
              </a:path>
              <a:path w="13820775" h="4695825">
                <a:moveTo>
                  <a:pt x="38101" y="1771656"/>
                </a:moveTo>
                <a:lnTo>
                  <a:pt x="0" y="1771656"/>
                </a:lnTo>
                <a:lnTo>
                  <a:pt x="0" y="1542838"/>
                </a:lnTo>
                <a:lnTo>
                  <a:pt x="38101" y="1542838"/>
                </a:lnTo>
                <a:lnTo>
                  <a:pt x="38101" y="1771656"/>
                </a:lnTo>
                <a:close/>
              </a:path>
              <a:path w="13820775" h="4695825">
                <a:moveTo>
                  <a:pt x="38101" y="1504702"/>
                </a:moveTo>
                <a:lnTo>
                  <a:pt x="0" y="1504702"/>
                </a:lnTo>
                <a:lnTo>
                  <a:pt x="0" y="1275884"/>
                </a:lnTo>
                <a:lnTo>
                  <a:pt x="38101" y="1275884"/>
                </a:lnTo>
                <a:lnTo>
                  <a:pt x="38101" y="1504702"/>
                </a:lnTo>
                <a:close/>
              </a:path>
              <a:path w="13820775" h="4695825">
                <a:moveTo>
                  <a:pt x="38101" y="1237748"/>
                </a:moveTo>
                <a:lnTo>
                  <a:pt x="0" y="1237748"/>
                </a:lnTo>
                <a:lnTo>
                  <a:pt x="0" y="1008931"/>
                </a:lnTo>
                <a:lnTo>
                  <a:pt x="38101" y="1008931"/>
                </a:lnTo>
                <a:lnTo>
                  <a:pt x="38101" y="1237748"/>
                </a:lnTo>
                <a:close/>
              </a:path>
              <a:path w="13820775" h="4695825">
                <a:moveTo>
                  <a:pt x="38101" y="970795"/>
                </a:moveTo>
                <a:lnTo>
                  <a:pt x="0" y="970795"/>
                </a:lnTo>
                <a:lnTo>
                  <a:pt x="0" y="741977"/>
                </a:lnTo>
                <a:lnTo>
                  <a:pt x="38101" y="741977"/>
                </a:lnTo>
                <a:lnTo>
                  <a:pt x="38101" y="970795"/>
                </a:lnTo>
                <a:close/>
              </a:path>
              <a:path w="13820775" h="4695825">
                <a:moveTo>
                  <a:pt x="38101" y="703841"/>
                </a:moveTo>
                <a:lnTo>
                  <a:pt x="0" y="703841"/>
                </a:lnTo>
                <a:lnTo>
                  <a:pt x="0" y="486228"/>
                </a:lnTo>
                <a:lnTo>
                  <a:pt x="558" y="474936"/>
                </a:lnTo>
                <a:lnTo>
                  <a:pt x="38222" y="475812"/>
                </a:lnTo>
                <a:lnTo>
                  <a:pt x="38101" y="703841"/>
                </a:lnTo>
                <a:close/>
              </a:path>
              <a:path w="13820775" h="4695825">
                <a:moveTo>
                  <a:pt x="40427" y="440600"/>
                </a:moveTo>
                <a:lnTo>
                  <a:pt x="2592" y="436726"/>
                </a:lnTo>
                <a:lnTo>
                  <a:pt x="9420" y="390927"/>
                </a:lnTo>
                <a:lnTo>
                  <a:pt x="20998" y="344816"/>
                </a:lnTo>
                <a:lnTo>
                  <a:pt x="36978" y="300156"/>
                </a:lnTo>
                <a:lnTo>
                  <a:pt x="57229" y="257268"/>
                </a:lnTo>
                <a:lnTo>
                  <a:pt x="77833" y="222801"/>
                </a:lnTo>
                <a:lnTo>
                  <a:pt x="109595" y="243309"/>
                </a:lnTo>
                <a:lnTo>
                  <a:pt x="83433" y="289522"/>
                </a:lnTo>
                <a:lnTo>
                  <a:pt x="63185" y="337808"/>
                </a:lnTo>
                <a:lnTo>
                  <a:pt x="48850" y="388168"/>
                </a:lnTo>
                <a:lnTo>
                  <a:pt x="40427" y="440600"/>
                </a:lnTo>
                <a:close/>
              </a:path>
              <a:path w="13820775" h="4695825">
                <a:moveTo>
                  <a:pt x="129731" y="214602"/>
                </a:moveTo>
                <a:lnTo>
                  <a:pt x="99856" y="191811"/>
                </a:lnTo>
                <a:lnTo>
                  <a:pt x="110014" y="178077"/>
                </a:lnTo>
                <a:lnTo>
                  <a:pt x="142285" y="142413"/>
                </a:lnTo>
                <a:lnTo>
                  <a:pt x="177917" y="110113"/>
                </a:lnTo>
                <a:lnTo>
                  <a:pt x="216274" y="81692"/>
                </a:lnTo>
                <a:lnTo>
                  <a:pt x="257037" y="57280"/>
                </a:lnTo>
                <a:lnTo>
                  <a:pt x="275693" y="48456"/>
                </a:lnTo>
                <a:lnTo>
                  <a:pt x="291944" y="82319"/>
                </a:lnTo>
                <a:lnTo>
                  <a:pt x="258487" y="100158"/>
                </a:lnTo>
                <a:lnTo>
                  <a:pt x="226882" y="120615"/>
                </a:lnTo>
                <a:lnTo>
                  <a:pt x="169227" y="169379"/>
                </a:lnTo>
                <a:lnTo>
                  <a:pt x="139033" y="202801"/>
                </a:lnTo>
                <a:lnTo>
                  <a:pt x="129731" y="214602"/>
                </a:lnTo>
                <a:close/>
              </a:path>
            </a:pathLst>
          </a:custGeom>
          <a:solidFill>
            <a:srgbClr val="2EBFE1"/>
          </a:solidFill>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247" name="object 3">
            <a:extLst>
              <a:ext uri="{FF2B5EF4-FFF2-40B4-BE49-F238E27FC236}">
                <a16:creationId xmlns:a16="http://schemas.microsoft.com/office/drawing/2014/main" id="{0F1E0705-CAFE-F1AF-8F12-7EE55BB6D582}"/>
              </a:ext>
            </a:extLst>
          </p:cNvPr>
          <p:cNvSpPr txBox="1"/>
          <p:nvPr/>
        </p:nvSpPr>
        <p:spPr>
          <a:xfrm>
            <a:off x="1693177" y="3728157"/>
            <a:ext cx="2584191" cy="262601"/>
          </a:xfrm>
          <a:prstGeom prst="rect">
            <a:avLst/>
          </a:prstGeom>
          <a:solidFill>
            <a:srgbClr val="2EBFE1"/>
          </a:solidFill>
        </p:spPr>
        <p:txBody>
          <a:bodyPr vert="horz" wrap="square" lIns="0" tIns="69850" rIns="0" bIns="0"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74334">
              <a:lnSpc>
                <a:spcPct val="100000"/>
              </a:lnSpc>
              <a:spcBef>
                <a:spcPts val="550"/>
              </a:spcBef>
            </a:pPr>
            <a:r>
              <a:rPr lang="en-IN" sz="1200" spc="23">
                <a:solidFill>
                  <a:srgbClr val="FFFFFF"/>
                </a:solidFill>
                <a:latin typeface="Lucida Sans Unicode"/>
                <a:cs typeface="Lucida Sans Unicode"/>
              </a:rPr>
              <a:t>REVENUE FROM ENTERPRISE  </a:t>
            </a:r>
            <a:endParaRPr sz="1200">
              <a:latin typeface="Lucida Sans Unicode"/>
              <a:cs typeface="Lucida Sans Unicode"/>
            </a:endParaRPr>
          </a:p>
        </p:txBody>
      </p:sp>
      <p:graphicFrame>
        <p:nvGraphicFramePr>
          <p:cNvPr id="249" name="Table 248">
            <a:extLst>
              <a:ext uri="{FF2B5EF4-FFF2-40B4-BE49-F238E27FC236}">
                <a16:creationId xmlns:a16="http://schemas.microsoft.com/office/drawing/2014/main" id="{9A5302C9-6ED5-AC3C-2AE5-F7386DF7E317}"/>
              </a:ext>
            </a:extLst>
          </p:cNvPr>
          <p:cNvGraphicFramePr>
            <a:graphicFrameLocks noGrp="1"/>
          </p:cNvGraphicFramePr>
          <p:nvPr/>
        </p:nvGraphicFramePr>
        <p:xfrm>
          <a:off x="236522" y="4337144"/>
          <a:ext cx="3438593" cy="1767840"/>
        </p:xfrm>
        <a:graphic>
          <a:graphicData uri="http://schemas.openxmlformats.org/drawingml/2006/table">
            <a:tbl>
              <a:tblPr firstRow="1" bandRow="1">
                <a:tableStyleId>{8FD4443E-F989-4FC4-A0C8-D5A2AF1F390B}</a:tableStyleId>
              </a:tblPr>
              <a:tblGrid>
                <a:gridCol w="1169587">
                  <a:extLst>
                    <a:ext uri="{9D8B030D-6E8A-4147-A177-3AD203B41FA5}">
                      <a16:colId xmlns:a16="http://schemas.microsoft.com/office/drawing/2014/main" val="3492039114"/>
                    </a:ext>
                  </a:extLst>
                </a:gridCol>
                <a:gridCol w="1143747">
                  <a:extLst>
                    <a:ext uri="{9D8B030D-6E8A-4147-A177-3AD203B41FA5}">
                      <a16:colId xmlns:a16="http://schemas.microsoft.com/office/drawing/2014/main" val="1325235644"/>
                    </a:ext>
                  </a:extLst>
                </a:gridCol>
                <a:gridCol w="1125259">
                  <a:extLst>
                    <a:ext uri="{9D8B030D-6E8A-4147-A177-3AD203B41FA5}">
                      <a16:colId xmlns:a16="http://schemas.microsoft.com/office/drawing/2014/main" val="2588466121"/>
                    </a:ext>
                  </a:extLst>
                </a:gridCol>
              </a:tblGrid>
              <a:tr h="792480">
                <a:tc>
                  <a:txBody>
                    <a:bodyPr/>
                    <a:lstStyle/>
                    <a:p>
                      <a:r>
                        <a:rPr lang="en-IN" sz="1200"/>
                        <a:t>Employees</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sz="1200"/>
                        <a:t>Estimated Number of  Companies</a:t>
                      </a:r>
                    </a:p>
                    <a:p>
                      <a:endParaRPr lang="en-IN" sz="120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a:t>Estimated Number of Total Employees </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3881999"/>
                  </a:ext>
                </a:extLst>
              </a:tr>
              <a:tr h="243840">
                <a:tc>
                  <a:txBody>
                    <a:bodyPr/>
                    <a:lstStyle/>
                    <a:p>
                      <a:r>
                        <a:rPr lang="en-IN" sz="1200"/>
                        <a:t>10000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a:t>147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a:t>1470k</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7720571"/>
                  </a:ext>
                </a:extLst>
              </a:tr>
              <a:tr h="243840">
                <a:tc>
                  <a:txBody>
                    <a:bodyPr/>
                    <a:lstStyle/>
                    <a:p>
                      <a:r>
                        <a:rPr lang="en-IN" sz="1200"/>
                        <a:t>3000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a:t>235</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a:t>705k</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64900167"/>
                  </a:ext>
                </a:extLst>
              </a:tr>
              <a:tr h="243840">
                <a:tc>
                  <a:txBody>
                    <a:bodyPr/>
                    <a:lstStyle/>
                    <a:p>
                      <a:r>
                        <a:rPr lang="en-IN" sz="1200"/>
                        <a:t>750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a:t>341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a:t>255750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1009629"/>
                  </a:ext>
                </a:extLst>
              </a:tr>
              <a:tr h="243840">
                <a:tc>
                  <a:txBody>
                    <a:bodyPr/>
                    <a:lstStyle/>
                    <a:p>
                      <a:r>
                        <a:rPr lang="en-IN" sz="1200"/>
                        <a:t>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a:t>442</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a:t>22100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1357973"/>
                  </a:ext>
                </a:extLst>
              </a:tr>
            </a:tbl>
          </a:graphicData>
        </a:graphic>
      </p:graphicFrame>
      <p:sp>
        <p:nvSpPr>
          <p:cNvPr id="273" name="Arrow: Right 272">
            <a:extLst>
              <a:ext uri="{FF2B5EF4-FFF2-40B4-BE49-F238E27FC236}">
                <a16:creationId xmlns:a16="http://schemas.microsoft.com/office/drawing/2014/main" id="{3589161B-496C-70E4-3E0E-636B8DF1C2AA}"/>
              </a:ext>
            </a:extLst>
          </p:cNvPr>
          <p:cNvSpPr/>
          <p:nvPr/>
        </p:nvSpPr>
        <p:spPr>
          <a:xfrm>
            <a:off x="3687908" y="4881849"/>
            <a:ext cx="505883" cy="6437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IN" sz="800"/>
          </a:p>
        </p:txBody>
      </p:sp>
      <p:sp>
        <p:nvSpPr>
          <p:cNvPr id="274" name="Rectangle: Rounded Corners 273">
            <a:extLst>
              <a:ext uri="{FF2B5EF4-FFF2-40B4-BE49-F238E27FC236}">
                <a16:creationId xmlns:a16="http://schemas.microsoft.com/office/drawing/2014/main" id="{681AAC32-E658-F432-5027-BB165A6EA0A8}"/>
              </a:ext>
            </a:extLst>
          </p:cNvPr>
          <p:cNvSpPr/>
          <p:nvPr/>
        </p:nvSpPr>
        <p:spPr>
          <a:xfrm>
            <a:off x="4207116" y="4297680"/>
            <a:ext cx="1572841" cy="1721327"/>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000" b="0" i="0">
                <a:solidFill>
                  <a:schemeClr val="bg1"/>
                </a:solidFill>
                <a:effectLst/>
                <a:latin typeface="Sitka Display Semibold" pitchFamily="2" charset="0"/>
              </a:rPr>
              <a:t>The total number of employees is 2,452,850. At a rate of $15 per month, the overall income amounts to $(2,452,850 * 15 * 12), which equals $441.5 million.</a:t>
            </a:r>
            <a:endParaRPr lang="en-IN" sz="1000">
              <a:solidFill>
                <a:schemeClr val="bg1"/>
              </a:solidFill>
              <a:latin typeface="Sitka Display Semibold" pitchFamily="2" charset="0"/>
            </a:endParaRPr>
          </a:p>
        </p:txBody>
      </p:sp>
      <p:sp>
        <p:nvSpPr>
          <p:cNvPr id="275" name="object 2">
            <a:extLst>
              <a:ext uri="{FF2B5EF4-FFF2-40B4-BE49-F238E27FC236}">
                <a16:creationId xmlns:a16="http://schemas.microsoft.com/office/drawing/2014/main" id="{4640BE18-E2D0-6D3F-12E5-5B844FD28844}"/>
              </a:ext>
            </a:extLst>
          </p:cNvPr>
          <p:cNvSpPr/>
          <p:nvPr/>
        </p:nvSpPr>
        <p:spPr>
          <a:xfrm>
            <a:off x="79359" y="943953"/>
            <a:ext cx="6775191" cy="2480812"/>
          </a:xfrm>
          <a:custGeom>
            <a:avLst/>
            <a:gdLst/>
            <a:ahLst/>
            <a:cxnLst/>
            <a:rect l="l" t="t" r="r" b="b"/>
            <a:pathLst>
              <a:path w="13820775" h="4695825">
                <a:moveTo>
                  <a:pt x="714404" y="38136"/>
                </a:moveTo>
                <a:lnTo>
                  <a:pt x="485792" y="38136"/>
                </a:lnTo>
                <a:lnTo>
                  <a:pt x="485792" y="0"/>
                </a:lnTo>
                <a:lnTo>
                  <a:pt x="714404" y="0"/>
                </a:lnTo>
                <a:lnTo>
                  <a:pt x="714404" y="38136"/>
                </a:lnTo>
                <a:close/>
              </a:path>
              <a:path w="13820775" h="4695825">
                <a:moveTo>
                  <a:pt x="324166" y="68357"/>
                </a:moveTo>
                <a:lnTo>
                  <a:pt x="344506" y="21017"/>
                </a:lnTo>
                <a:lnTo>
                  <a:pt x="390576" y="9429"/>
                </a:lnTo>
                <a:lnTo>
                  <a:pt x="437777" y="2379"/>
                </a:lnTo>
                <a:lnTo>
                  <a:pt x="485792" y="0"/>
                </a:lnTo>
                <a:lnTo>
                  <a:pt x="485792" y="38136"/>
                </a:lnTo>
                <a:lnTo>
                  <a:pt x="444327" y="40025"/>
                </a:lnTo>
                <a:lnTo>
                  <a:pt x="403568" y="45691"/>
                </a:lnTo>
                <a:lnTo>
                  <a:pt x="363514" y="55135"/>
                </a:lnTo>
                <a:lnTo>
                  <a:pt x="324166" y="68357"/>
                </a:lnTo>
                <a:close/>
              </a:path>
              <a:path w="13820775" h="4695825">
                <a:moveTo>
                  <a:pt x="981118" y="38136"/>
                </a:moveTo>
                <a:lnTo>
                  <a:pt x="752506" y="38136"/>
                </a:lnTo>
                <a:lnTo>
                  <a:pt x="752506" y="0"/>
                </a:lnTo>
                <a:lnTo>
                  <a:pt x="981118" y="0"/>
                </a:lnTo>
                <a:lnTo>
                  <a:pt x="981118" y="38136"/>
                </a:lnTo>
                <a:close/>
              </a:path>
              <a:path w="13820775" h="4695825">
                <a:moveTo>
                  <a:pt x="1247833" y="38136"/>
                </a:moveTo>
                <a:lnTo>
                  <a:pt x="1019221" y="38136"/>
                </a:lnTo>
                <a:lnTo>
                  <a:pt x="1019221" y="0"/>
                </a:lnTo>
                <a:lnTo>
                  <a:pt x="1247833" y="0"/>
                </a:lnTo>
                <a:lnTo>
                  <a:pt x="1247833" y="38136"/>
                </a:lnTo>
                <a:close/>
              </a:path>
              <a:path w="13820775" h="4695825">
                <a:moveTo>
                  <a:pt x="1514547" y="38136"/>
                </a:moveTo>
                <a:lnTo>
                  <a:pt x="1285935" y="38136"/>
                </a:lnTo>
                <a:lnTo>
                  <a:pt x="1285935" y="0"/>
                </a:lnTo>
                <a:lnTo>
                  <a:pt x="1514547" y="0"/>
                </a:lnTo>
                <a:lnTo>
                  <a:pt x="1514547" y="38136"/>
                </a:lnTo>
                <a:close/>
              </a:path>
              <a:path w="13820775" h="4695825">
                <a:moveTo>
                  <a:pt x="1781261" y="38136"/>
                </a:moveTo>
                <a:lnTo>
                  <a:pt x="1552649" y="38136"/>
                </a:lnTo>
                <a:lnTo>
                  <a:pt x="1552649" y="0"/>
                </a:lnTo>
                <a:lnTo>
                  <a:pt x="1781261" y="0"/>
                </a:lnTo>
                <a:lnTo>
                  <a:pt x="1781261" y="38136"/>
                </a:lnTo>
                <a:close/>
              </a:path>
              <a:path w="13820775" h="4695825">
                <a:moveTo>
                  <a:pt x="2047976" y="38136"/>
                </a:moveTo>
                <a:lnTo>
                  <a:pt x="1819364" y="38136"/>
                </a:lnTo>
                <a:lnTo>
                  <a:pt x="1819364" y="0"/>
                </a:lnTo>
                <a:lnTo>
                  <a:pt x="2047976" y="0"/>
                </a:lnTo>
                <a:lnTo>
                  <a:pt x="2047976" y="38136"/>
                </a:lnTo>
                <a:close/>
              </a:path>
              <a:path w="13820775" h="4695825">
                <a:moveTo>
                  <a:pt x="2314690" y="38136"/>
                </a:moveTo>
                <a:lnTo>
                  <a:pt x="2086078" y="38136"/>
                </a:lnTo>
                <a:lnTo>
                  <a:pt x="2086078" y="0"/>
                </a:lnTo>
                <a:lnTo>
                  <a:pt x="2314690" y="0"/>
                </a:lnTo>
                <a:lnTo>
                  <a:pt x="2314690" y="38136"/>
                </a:lnTo>
                <a:close/>
              </a:path>
              <a:path w="13820775" h="4695825">
                <a:moveTo>
                  <a:pt x="2581405" y="38136"/>
                </a:moveTo>
                <a:lnTo>
                  <a:pt x="2352792" y="38136"/>
                </a:lnTo>
                <a:lnTo>
                  <a:pt x="2352792" y="0"/>
                </a:lnTo>
                <a:lnTo>
                  <a:pt x="2581405" y="0"/>
                </a:lnTo>
                <a:lnTo>
                  <a:pt x="2581405" y="38136"/>
                </a:lnTo>
                <a:close/>
              </a:path>
              <a:path w="13820775" h="4695825">
                <a:moveTo>
                  <a:pt x="2848119" y="38136"/>
                </a:moveTo>
                <a:lnTo>
                  <a:pt x="2619507" y="38136"/>
                </a:lnTo>
                <a:lnTo>
                  <a:pt x="2619507" y="0"/>
                </a:lnTo>
                <a:lnTo>
                  <a:pt x="2848119" y="0"/>
                </a:lnTo>
                <a:lnTo>
                  <a:pt x="2848119" y="38136"/>
                </a:lnTo>
                <a:close/>
              </a:path>
              <a:path w="13820775" h="4695825">
                <a:moveTo>
                  <a:pt x="3114833" y="38136"/>
                </a:moveTo>
                <a:lnTo>
                  <a:pt x="2886221" y="38136"/>
                </a:lnTo>
                <a:lnTo>
                  <a:pt x="2886221" y="0"/>
                </a:lnTo>
                <a:lnTo>
                  <a:pt x="3114833" y="0"/>
                </a:lnTo>
                <a:lnTo>
                  <a:pt x="3114833" y="38136"/>
                </a:lnTo>
                <a:close/>
              </a:path>
              <a:path w="13820775" h="4695825">
                <a:moveTo>
                  <a:pt x="3381548" y="38136"/>
                </a:moveTo>
                <a:lnTo>
                  <a:pt x="3152935" y="38136"/>
                </a:lnTo>
                <a:lnTo>
                  <a:pt x="3152935" y="0"/>
                </a:lnTo>
                <a:lnTo>
                  <a:pt x="3381548" y="0"/>
                </a:lnTo>
                <a:lnTo>
                  <a:pt x="3381548" y="38136"/>
                </a:lnTo>
                <a:close/>
              </a:path>
              <a:path w="13820775" h="4695825">
                <a:moveTo>
                  <a:pt x="3648262" y="38136"/>
                </a:moveTo>
                <a:lnTo>
                  <a:pt x="3419650" y="38136"/>
                </a:lnTo>
                <a:lnTo>
                  <a:pt x="3419650" y="0"/>
                </a:lnTo>
                <a:lnTo>
                  <a:pt x="3648262" y="0"/>
                </a:lnTo>
                <a:lnTo>
                  <a:pt x="3648262" y="38136"/>
                </a:lnTo>
                <a:close/>
              </a:path>
              <a:path w="13820775" h="4695825">
                <a:moveTo>
                  <a:pt x="3914976" y="38136"/>
                </a:moveTo>
                <a:lnTo>
                  <a:pt x="3686364" y="38136"/>
                </a:lnTo>
                <a:lnTo>
                  <a:pt x="3686364" y="0"/>
                </a:lnTo>
                <a:lnTo>
                  <a:pt x="3914976" y="0"/>
                </a:lnTo>
                <a:lnTo>
                  <a:pt x="3914976" y="38136"/>
                </a:lnTo>
                <a:close/>
              </a:path>
              <a:path w="13820775" h="4695825">
                <a:moveTo>
                  <a:pt x="4181691" y="38136"/>
                </a:moveTo>
                <a:lnTo>
                  <a:pt x="3953078" y="38136"/>
                </a:lnTo>
                <a:lnTo>
                  <a:pt x="3953078" y="0"/>
                </a:lnTo>
                <a:lnTo>
                  <a:pt x="4181691" y="0"/>
                </a:lnTo>
                <a:lnTo>
                  <a:pt x="4181691" y="38136"/>
                </a:lnTo>
                <a:close/>
              </a:path>
              <a:path w="13820775" h="4695825">
                <a:moveTo>
                  <a:pt x="4448405" y="38136"/>
                </a:moveTo>
                <a:lnTo>
                  <a:pt x="4219793" y="38136"/>
                </a:lnTo>
                <a:lnTo>
                  <a:pt x="4219793" y="0"/>
                </a:lnTo>
                <a:lnTo>
                  <a:pt x="4448405" y="0"/>
                </a:lnTo>
                <a:lnTo>
                  <a:pt x="4448405" y="38136"/>
                </a:lnTo>
                <a:close/>
              </a:path>
              <a:path w="13820775" h="4695825">
                <a:moveTo>
                  <a:pt x="4715119" y="38136"/>
                </a:moveTo>
                <a:lnTo>
                  <a:pt x="4486507" y="38136"/>
                </a:lnTo>
                <a:lnTo>
                  <a:pt x="4486507" y="0"/>
                </a:lnTo>
                <a:lnTo>
                  <a:pt x="4715119" y="0"/>
                </a:lnTo>
                <a:lnTo>
                  <a:pt x="4715119" y="38136"/>
                </a:lnTo>
                <a:close/>
              </a:path>
              <a:path w="13820775" h="4695825">
                <a:moveTo>
                  <a:pt x="4981834" y="38136"/>
                </a:moveTo>
                <a:lnTo>
                  <a:pt x="4753221" y="38136"/>
                </a:lnTo>
                <a:lnTo>
                  <a:pt x="4753221" y="0"/>
                </a:lnTo>
                <a:lnTo>
                  <a:pt x="4981834" y="0"/>
                </a:lnTo>
                <a:lnTo>
                  <a:pt x="4981834" y="38136"/>
                </a:lnTo>
                <a:close/>
              </a:path>
              <a:path w="13820775" h="4695825">
                <a:moveTo>
                  <a:pt x="5248548" y="38136"/>
                </a:moveTo>
                <a:lnTo>
                  <a:pt x="5019936" y="38136"/>
                </a:lnTo>
                <a:lnTo>
                  <a:pt x="5019936" y="0"/>
                </a:lnTo>
                <a:lnTo>
                  <a:pt x="5248548" y="0"/>
                </a:lnTo>
                <a:lnTo>
                  <a:pt x="5248548" y="38136"/>
                </a:lnTo>
                <a:close/>
              </a:path>
              <a:path w="13820775" h="4695825">
                <a:moveTo>
                  <a:pt x="5515262" y="38136"/>
                </a:moveTo>
                <a:lnTo>
                  <a:pt x="5286650" y="38136"/>
                </a:lnTo>
                <a:lnTo>
                  <a:pt x="5286650" y="0"/>
                </a:lnTo>
                <a:lnTo>
                  <a:pt x="5515262" y="0"/>
                </a:lnTo>
                <a:lnTo>
                  <a:pt x="5515262" y="38136"/>
                </a:lnTo>
                <a:close/>
              </a:path>
              <a:path w="13820775" h="4695825">
                <a:moveTo>
                  <a:pt x="5781977" y="38136"/>
                </a:moveTo>
                <a:lnTo>
                  <a:pt x="5553364" y="38136"/>
                </a:lnTo>
                <a:lnTo>
                  <a:pt x="5553364" y="0"/>
                </a:lnTo>
                <a:lnTo>
                  <a:pt x="5781977" y="0"/>
                </a:lnTo>
                <a:lnTo>
                  <a:pt x="5781977" y="38136"/>
                </a:lnTo>
                <a:close/>
              </a:path>
              <a:path w="13820775" h="4695825">
                <a:moveTo>
                  <a:pt x="6048691" y="38136"/>
                </a:moveTo>
                <a:lnTo>
                  <a:pt x="5820079" y="38136"/>
                </a:lnTo>
                <a:lnTo>
                  <a:pt x="5820079" y="0"/>
                </a:lnTo>
                <a:lnTo>
                  <a:pt x="6048691" y="0"/>
                </a:lnTo>
                <a:lnTo>
                  <a:pt x="6048691" y="38136"/>
                </a:lnTo>
                <a:close/>
              </a:path>
              <a:path w="13820775" h="4695825">
                <a:moveTo>
                  <a:pt x="6315405" y="38136"/>
                </a:moveTo>
                <a:lnTo>
                  <a:pt x="6086793" y="38136"/>
                </a:lnTo>
                <a:lnTo>
                  <a:pt x="6086793" y="0"/>
                </a:lnTo>
                <a:lnTo>
                  <a:pt x="6315405" y="0"/>
                </a:lnTo>
                <a:lnTo>
                  <a:pt x="6315405" y="38136"/>
                </a:lnTo>
                <a:close/>
              </a:path>
              <a:path w="13820775" h="4695825">
                <a:moveTo>
                  <a:pt x="6582120" y="38136"/>
                </a:moveTo>
                <a:lnTo>
                  <a:pt x="6353507" y="38136"/>
                </a:lnTo>
                <a:lnTo>
                  <a:pt x="6353507" y="0"/>
                </a:lnTo>
                <a:lnTo>
                  <a:pt x="6582120" y="0"/>
                </a:lnTo>
                <a:lnTo>
                  <a:pt x="6582120" y="38136"/>
                </a:lnTo>
                <a:close/>
              </a:path>
              <a:path w="13820775" h="4695825">
                <a:moveTo>
                  <a:pt x="6848834" y="38136"/>
                </a:moveTo>
                <a:lnTo>
                  <a:pt x="6620222" y="38136"/>
                </a:lnTo>
                <a:lnTo>
                  <a:pt x="6620222" y="0"/>
                </a:lnTo>
                <a:lnTo>
                  <a:pt x="6848834" y="0"/>
                </a:lnTo>
                <a:lnTo>
                  <a:pt x="6848834" y="38136"/>
                </a:lnTo>
                <a:close/>
              </a:path>
              <a:path w="13820775" h="4695825">
                <a:moveTo>
                  <a:pt x="7115548" y="38136"/>
                </a:moveTo>
                <a:lnTo>
                  <a:pt x="6886936" y="38136"/>
                </a:lnTo>
                <a:lnTo>
                  <a:pt x="6886936" y="0"/>
                </a:lnTo>
                <a:lnTo>
                  <a:pt x="7115548" y="0"/>
                </a:lnTo>
                <a:lnTo>
                  <a:pt x="7115548" y="38136"/>
                </a:lnTo>
                <a:close/>
              </a:path>
              <a:path w="13820775" h="4695825">
                <a:moveTo>
                  <a:pt x="7382263" y="38136"/>
                </a:moveTo>
                <a:lnTo>
                  <a:pt x="7153651" y="38136"/>
                </a:lnTo>
                <a:lnTo>
                  <a:pt x="7153651" y="0"/>
                </a:lnTo>
                <a:lnTo>
                  <a:pt x="7382263" y="0"/>
                </a:lnTo>
                <a:lnTo>
                  <a:pt x="7382263" y="38136"/>
                </a:lnTo>
                <a:close/>
              </a:path>
              <a:path w="13820775" h="4695825">
                <a:moveTo>
                  <a:pt x="7648977" y="38136"/>
                </a:moveTo>
                <a:lnTo>
                  <a:pt x="7420365" y="38136"/>
                </a:lnTo>
                <a:lnTo>
                  <a:pt x="7420365" y="0"/>
                </a:lnTo>
                <a:lnTo>
                  <a:pt x="7648977" y="0"/>
                </a:lnTo>
                <a:lnTo>
                  <a:pt x="7648977" y="38136"/>
                </a:lnTo>
                <a:close/>
              </a:path>
              <a:path w="13820775" h="4695825">
                <a:moveTo>
                  <a:pt x="7915692" y="38136"/>
                </a:moveTo>
                <a:lnTo>
                  <a:pt x="7687079" y="38136"/>
                </a:lnTo>
                <a:lnTo>
                  <a:pt x="7687079" y="0"/>
                </a:lnTo>
                <a:lnTo>
                  <a:pt x="7915692" y="0"/>
                </a:lnTo>
                <a:lnTo>
                  <a:pt x="7915692" y="38136"/>
                </a:lnTo>
                <a:close/>
              </a:path>
              <a:path w="13820775" h="4695825">
                <a:moveTo>
                  <a:pt x="8182406" y="38136"/>
                </a:moveTo>
                <a:lnTo>
                  <a:pt x="7953794" y="38136"/>
                </a:lnTo>
                <a:lnTo>
                  <a:pt x="7953794" y="0"/>
                </a:lnTo>
                <a:lnTo>
                  <a:pt x="8182406" y="0"/>
                </a:lnTo>
                <a:lnTo>
                  <a:pt x="8182406" y="38136"/>
                </a:lnTo>
                <a:close/>
              </a:path>
              <a:path w="13820775" h="4695825">
                <a:moveTo>
                  <a:pt x="8449121" y="38136"/>
                </a:moveTo>
                <a:lnTo>
                  <a:pt x="8220508" y="38136"/>
                </a:lnTo>
                <a:lnTo>
                  <a:pt x="8220508" y="0"/>
                </a:lnTo>
                <a:lnTo>
                  <a:pt x="8449121" y="0"/>
                </a:lnTo>
                <a:lnTo>
                  <a:pt x="8449121" y="38136"/>
                </a:lnTo>
                <a:close/>
              </a:path>
              <a:path w="13820775" h="4695825">
                <a:moveTo>
                  <a:pt x="8715835" y="38136"/>
                </a:moveTo>
                <a:lnTo>
                  <a:pt x="8487222" y="38136"/>
                </a:lnTo>
                <a:lnTo>
                  <a:pt x="8487222" y="0"/>
                </a:lnTo>
                <a:lnTo>
                  <a:pt x="8715835" y="0"/>
                </a:lnTo>
                <a:lnTo>
                  <a:pt x="8715835" y="38136"/>
                </a:lnTo>
                <a:close/>
              </a:path>
              <a:path w="13820775" h="4695825">
                <a:moveTo>
                  <a:pt x="8982550" y="38136"/>
                </a:moveTo>
                <a:lnTo>
                  <a:pt x="8753937" y="38136"/>
                </a:lnTo>
                <a:lnTo>
                  <a:pt x="8753937" y="0"/>
                </a:lnTo>
                <a:lnTo>
                  <a:pt x="8982550" y="0"/>
                </a:lnTo>
                <a:lnTo>
                  <a:pt x="8982550" y="38136"/>
                </a:lnTo>
                <a:close/>
              </a:path>
              <a:path w="13820775" h="4695825">
                <a:moveTo>
                  <a:pt x="9249263" y="38136"/>
                </a:moveTo>
                <a:lnTo>
                  <a:pt x="9020651" y="38136"/>
                </a:lnTo>
                <a:lnTo>
                  <a:pt x="9020651" y="0"/>
                </a:lnTo>
                <a:lnTo>
                  <a:pt x="9249263" y="0"/>
                </a:lnTo>
                <a:lnTo>
                  <a:pt x="9249263" y="38136"/>
                </a:lnTo>
                <a:close/>
              </a:path>
              <a:path w="13820775" h="4695825">
                <a:moveTo>
                  <a:pt x="9515977" y="38136"/>
                </a:moveTo>
                <a:lnTo>
                  <a:pt x="9287366" y="38136"/>
                </a:lnTo>
                <a:lnTo>
                  <a:pt x="9287366" y="0"/>
                </a:lnTo>
                <a:lnTo>
                  <a:pt x="9515977" y="0"/>
                </a:lnTo>
                <a:lnTo>
                  <a:pt x="9515977" y="38136"/>
                </a:lnTo>
                <a:close/>
              </a:path>
              <a:path w="13820775" h="4695825">
                <a:moveTo>
                  <a:pt x="9782691" y="38136"/>
                </a:moveTo>
                <a:lnTo>
                  <a:pt x="9554080" y="38136"/>
                </a:lnTo>
                <a:lnTo>
                  <a:pt x="9554080" y="0"/>
                </a:lnTo>
                <a:lnTo>
                  <a:pt x="9782691" y="0"/>
                </a:lnTo>
                <a:lnTo>
                  <a:pt x="9782691" y="38136"/>
                </a:lnTo>
                <a:close/>
              </a:path>
              <a:path w="13820775" h="4695825">
                <a:moveTo>
                  <a:pt x="10049406" y="38136"/>
                </a:moveTo>
                <a:lnTo>
                  <a:pt x="9820793" y="38136"/>
                </a:lnTo>
                <a:lnTo>
                  <a:pt x="9820793" y="0"/>
                </a:lnTo>
                <a:lnTo>
                  <a:pt x="10049406" y="0"/>
                </a:lnTo>
                <a:lnTo>
                  <a:pt x="10049406" y="38136"/>
                </a:lnTo>
                <a:close/>
              </a:path>
              <a:path w="13820775" h="4695825">
                <a:moveTo>
                  <a:pt x="10316120" y="38136"/>
                </a:moveTo>
                <a:lnTo>
                  <a:pt x="10087508" y="38136"/>
                </a:lnTo>
                <a:lnTo>
                  <a:pt x="10087508" y="0"/>
                </a:lnTo>
                <a:lnTo>
                  <a:pt x="10316120" y="0"/>
                </a:lnTo>
                <a:lnTo>
                  <a:pt x="10316120" y="38136"/>
                </a:lnTo>
                <a:close/>
              </a:path>
              <a:path w="13820775" h="4695825">
                <a:moveTo>
                  <a:pt x="10582834" y="38136"/>
                </a:moveTo>
                <a:lnTo>
                  <a:pt x="10354222" y="38136"/>
                </a:lnTo>
                <a:lnTo>
                  <a:pt x="10354222" y="0"/>
                </a:lnTo>
                <a:lnTo>
                  <a:pt x="10582834" y="0"/>
                </a:lnTo>
                <a:lnTo>
                  <a:pt x="10582834" y="38136"/>
                </a:lnTo>
                <a:close/>
              </a:path>
              <a:path w="13820775" h="4695825">
                <a:moveTo>
                  <a:pt x="10849549" y="38136"/>
                </a:moveTo>
                <a:lnTo>
                  <a:pt x="10620937" y="38136"/>
                </a:lnTo>
                <a:lnTo>
                  <a:pt x="10620937" y="0"/>
                </a:lnTo>
                <a:lnTo>
                  <a:pt x="10849549" y="0"/>
                </a:lnTo>
                <a:lnTo>
                  <a:pt x="10849549" y="38136"/>
                </a:lnTo>
                <a:close/>
              </a:path>
              <a:path w="13820775" h="4695825">
                <a:moveTo>
                  <a:pt x="11116263" y="38136"/>
                </a:moveTo>
                <a:lnTo>
                  <a:pt x="10887651" y="38136"/>
                </a:lnTo>
                <a:lnTo>
                  <a:pt x="10887651" y="0"/>
                </a:lnTo>
                <a:lnTo>
                  <a:pt x="11116263" y="0"/>
                </a:lnTo>
                <a:lnTo>
                  <a:pt x="11116263" y="38136"/>
                </a:lnTo>
                <a:close/>
              </a:path>
              <a:path w="13820775" h="4695825">
                <a:moveTo>
                  <a:pt x="11382978" y="38136"/>
                </a:moveTo>
                <a:lnTo>
                  <a:pt x="11154365" y="38136"/>
                </a:lnTo>
                <a:lnTo>
                  <a:pt x="11154365" y="0"/>
                </a:lnTo>
                <a:lnTo>
                  <a:pt x="11382978" y="0"/>
                </a:lnTo>
                <a:lnTo>
                  <a:pt x="11382978" y="38136"/>
                </a:lnTo>
                <a:close/>
              </a:path>
              <a:path w="13820775" h="4695825">
                <a:moveTo>
                  <a:pt x="11649692" y="38136"/>
                </a:moveTo>
                <a:lnTo>
                  <a:pt x="11421080" y="38136"/>
                </a:lnTo>
                <a:lnTo>
                  <a:pt x="11421080" y="0"/>
                </a:lnTo>
                <a:lnTo>
                  <a:pt x="11649692" y="0"/>
                </a:lnTo>
                <a:lnTo>
                  <a:pt x="11649692" y="38136"/>
                </a:lnTo>
                <a:close/>
              </a:path>
              <a:path w="13820775" h="4695825">
                <a:moveTo>
                  <a:pt x="11916406" y="38136"/>
                </a:moveTo>
                <a:lnTo>
                  <a:pt x="11687794" y="38136"/>
                </a:lnTo>
                <a:lnTo>
                  <a:pt x="11687794" y="0"/>
                </a:lnTo>
                <a:lnTo>
                  <a:pt x="11916406" y="0"/>
                </a:lnTo>
                <a:lnTo>
                  <a:pt x="11916406" y="38136"/>
                </a:lnTo>
                <a:close/>
              </a:path>
              <a:path w="13820775" h="4695825">
                <a:moveTo>
                  <a:pt x="12183121" y="38136"/>
                </a:moveTo>
                <a:lnTo>
                  <a:pt x="11954508" y="38136"/>
                </a:lnTo>
                <a:lnTo>
                  <a:pt x="11954508" y="0"/>
                </a:lnTo>
                <a:lnTo>
                  <a:pt x="12183121" y="0"/>
                </a:lnTo>
                <a:lnTo>
                  <a:pt x="12183121" y="38136"/>
                </a:lnTo>
                <a:close/>
              </a:path>
              <a:path w="13820775" h="4695825">
                <a:moveTo>
                  <a:pt x="12449835" y="38136"/>
                </a:moveTo>
                <a:lnTo>
                  <a:pt x="12221223" y="38136"/>
                </a:lnTo>
                <a:lnTo>
                  <a:pt x="12221223" y="0"/>
                </a:lnTo>
                <a:lnTo>
                  <a:pt x="12449835" y="0"/>
                </a:lnTo>
                <a:lnTo>
                  <a:pt x="12449835" y="38136"/>
                </a:lnTo>
                <a:close/>
              </a:path>
              <a:path w="13820775" h="4695825">
                <a:moveTo>
                  <a:pt x="12716549" y="38136"/>
                </a:moveTo>
                <a:lnTo>
                  <a:pt x="12487937" y="38136"/>
                </a:lnTo>
                <a:lnTo>
                  <a:pt x="12487937" y="0"/>
                </a:lnTo>
                <a:lnTo>
                  <a:pt x="12716549" y="0"/>
                </a:lnTo>
                <a:lnTo>
                  <a:pt x="12716549" y="38136"/>
                </a:lnTo>
                <a:close/>
              </a:path>
              <a:path w="13820775" h="4695825">
                <a:moveTo>
                  <a:pt x="12983264" y="38136"/>
                </a:moveTo>
                <a:lnTo>
                  <a:pt x="12754651" y="38136"/>
                </a:lnTo>
                <a:lnTo>
                  <a:pt x="12754651" y="0"/>
                </a:lnTo>
                <a:lnTo>
                  <a:pt x="12983264" y="0"/>
                </a:lnTo>
                <a:lnTo>
                  <a:pt x="12983264" y="38136"/>
                </a:lnTo>
                <a:close/>
              </a:path>
              <a:path w="13820775" h="4695825">
                <a:moveTo>
                  <a:pt x="13249978" y="38136"/>
                </a:moveTo>
                <a:lnTo>
                  <a:pt x="13021366" y="38136"/>
                </a:lnTo>
                <a:lnTo>
                  <a:pt x="13021366" y="0"/>
                </a:lnTo>
                <a:lnTo>
                  <a:pt x="13249978" y="0"/>
                </a:lnTo>
                <a:lnTo>
                  <a:pt x="13249978" y="38136"/>
                </a:lnTo>
                <a:close/>
              </a:path>
              <a:path w="13820775" h="4695825">
                <a:moveTo>
                  <a:pt x="13498804" y="69272"/>
                </a:moveTo>
                <a:lnTo>
                  <a:pt x="13458919" y="55650"/>
                </a:lnTo>
                <a:lnTo>
                  <a:pt x="13418296" y="45920"/>
                </a:lnTo>
                <a:lnTo>
                  <a:pt x="13376935" y="40082"/>
                </a:lnTo>
                <a:lnTo>
                  <a:pt x="13334837" y="38136"/>
                </a:lnTo>
                <a:lnTo>
                  <a:pt x="13288080" y="38136"/>
                </a:lnTo>
                <a:lnTo>
                  <a:pt x="13288080" y="0"/>
                </a:lnTo>
                <a:lnTo>
                  <a:pt x="13334837" y="0"/>
                </a:lnTo>
                <a:lnTo>
                  <a:pt x="13382852" y="2379"/>
                </a:lnTo>
                <a:lnTo>
                  <a:pt x="13430053" y="9429"/>
                </a:lnTo>
                <a:lnTo>
                  <a:pt x="13476123" y="21017"/>
                </a:lnTo>
                <a:lnTo>
                  <a:pt x="13512634" y="34105"/>
                </a:lnTo>
                <a:lnTo>
                  <a:pt x="13498804" y="69272"/>
                </a:lnTo>
                <a:close/>
              </a:path>
              <a:path w="13820775" h="4695825">
                <a:moveTo>
                  <a:pt x="13692416" y="216605"/>
                </a:moveTo>
                <a:lnTo>
                  <a:pt x="13662276" y="180650"/>
                </a:lnTo>
                <a:lnTo>
                  <a:pt x="13623984" y="144101"/>
                </a:lnTo>
                <a:lnTo>
                  <a:pt x="13563758" y="101119"/>
                </a:lnTo>
                <a:lnTo>
                  <a:pt x="13530947" y="83416"/>
                </a:lnTo>
                <a:lnTo>
                  <a:pt x="13547400" y="49621"/>
                </a:lnTo>
                <a:lnTo>
                  <a:pt x="13604356" y="81692"/>
                </a:lnTo>
                <a:lnTo>
                  <a:pt x="13642712" y="110113"/>
                </a:lnTo>
                <a:lnTo>
                  <a:pt x="13678344" y="142413"/>
                </a:lnTo>
                <a:lnTo>
                  <a:pt x="13710615" y="178077"/>
                </a:lnTo>
                <a:lnTo>
                  <a:pt x="13722392" y="194000"/>
                </a:lnTo>
                <a:lnTo>
                  <a:pt x="13692416" y="216605"/>
                </a:lnTo>
                <a:close/>
              </a:path>
              <a:path w="13820775" h="4695825">
                <a:moveTo>
                  <a:pt x="13780450" y="443107"/>
                </a:moveTo>
                <a:lnTo>
                  <a:pt x="13772322" y="390630"/>
                </a:lnTo>
                <a:lnTo>
                  <a:pt x="13758271" y="340192"/>
                </a:lnTo>
                <a:lnTo>
                  <a:pt x="13738295" y="291794"/>
                </a:lnTo>
                <a:lnTo>
                  <a:pt x="13712396" y="245436"/>
                </a:lnTo>
                <a:lnTo>
                  <a:pt x="13744202" y="225152"/>
                </a:lnTo>
                <a:lnTo>
                  <a:pt x="13783651" y="300156"/>
                </a:lnTo>
                <a:lnTo>
                  <a:pt x="13799631" y="344816"/>
                </a:lnTo>
                <a:lnTo>
                  <a:pt x="13811209" y="390927"/>
                </a:lnTo>
                <a:lnTo>
                  <a:pt x="13818252" y="438170"/>
                </a:lnTo>
                <a:lnTo>
                  <a:pt x="13818315" y="439444"/>
                </a:lnTo>
                <a:lnTo>
                  <a:pt x="13780450" y="443107"/>
                </a:lnTo>
                <a:close/>
              </a:path>
              <a:path w="13820775" h="4695825">
                <a:moveTo>
                  <a:pt x="13820630" y="706571"/>
                </a:moveTo>
                <a:lnTo>
                  <a:pt x="13782527" y="706571"/>
                </a:lnTo>
                <a:lnTo>
                  <a:pt x="13782452" y="478015"/>
                </a:lnTo>
                <a:lnTo>
                  <a:pt x="13820207" y="477681"/>
                </a:lnTo>
                <a:lnTo>
                  <a:pt x="13820630" y="486228"/>
                </a:lnTo>
                <a:lnTo>
                  <a:pt x="13820630" y="706571"/>
                </a:lnTo>
                <a:close/>
              </a:path>
              <a:path w="13820775" h="4695825">
                <a:moveTo>
                  <a:pt x="13820630" y="973525"/>
                </a:moveTo>
                <a:lnTo>
                  <a:pt x="13782527" y="973525"/>
                </a:lnTo>
                <a:lnTo>
                  <a:pt x="13782527" y="744707"/>
                </a:lnTo>
                <a:lnTo>
                  <a:pt x="13820630" y="744707"/>
                </a:lnTo>
                <a:lnTo>
                  <a:pt x="13820630" y="973525"/>
                </a:lnTo>
                <a:close/>
              </a:path>
              <a:path w="13820775" h="4695825">
                <a:moveTo>
                  <a:pt x="13820630" y="1240479"/>
                </a:moveTo>
                <a:lnTo>
                  <a:pt x="13782527" y="1240479"/>
                </a:lnTo>
                <a:lnTo>
                  <a:pt x="13782527" y="1011661"/>
                </a:lnTo>
                <a:lnTo>
                  <a:pt x="13820630" y="1011661"/>
                </a:lnTo>
                <a:lnTo>
                  <a:pt x="13820630" y="1240479"/>
                </a:lnTo>
                <a:close/>
              </a:path>
              <a:path w="13820775" h="4695825">
                <a:moveTo>
                  <a:pt x="13820630" y="1507433"/>
                </a:moveTo>
                <a:lnTo>
                  <a:pt x="13782527" y="1507433"/>
                </a:lnTo>
                <a:lnTo>
                  <a:pt x="13782527" y="1278615"/>
                </a:lnTo>
                <a:lnTo>
                  <a:pt x="13820630" y="1278615"/>
                </a:lnTo>
                <a:lnTo>
                  <a:pt x="13820630" y="1507433"/>
                </a:lnTo>
                <a:close/>
              </a:path>
              <a:path w="13820775" h="4695825">
                <a:moveTo>
                  <a:pt x="13820630" y="1774387"/>
                </a:moveTo>
                <a:lnTo>
                  <a:pt x="13782527" y="1774387"/>
                </a:lnTo>
                <a:lnTo>
                  <a:pt x="13782527" y="1545569"/>
                </a:lnTo>
                <a:lnTo>
                  <a:pt x="13820630" y="1545569"/>
                </a:lnTo>
                <a:lnTo>
                  <a:pt x="13820630" y="1774387"/>
                </a:lnTo>
                <a:close/>
              </a:path>
              <a:path w="13820775" h="4695825">
                <a:moveTo>
                  <a:pt x="13820630" y="2041340"/>
                </a:moveTo>
                <a:lnTo>
                  <a:pt x="13782527" y="2041340"/>
                </a:lnTo>
                <a:lnTo>
                  <a:pt x="13782527" y="1812523"/>
                </a:lnTo>
                <a:lnTo>
                  <a:pt x="13820630" y="1812523"/>
                </a:lnTo>
                <a:lnTo>
                  <a:pt x="13820630" y="2041340"/>
                </a:lnTo>
                <a:close/>
              </a:path>
              <a:path w="13820775" h="4695825">
                <a:moveTo>
                  <a:pt x="13820630" y="2308294"/>
                </a:moveTo>
                <a:lnTo>
                  <a:pt x="13782527" y="2308294"/>
                </a:lnTo>
                <a:lnTo>
                  <a:pt x="13782527" y="2079477"/>
                </a:lnTo>
                <a:lnTo>
                  <a:pt x="13820630" y="2079477"/>
                </a:lnTo>
                <a:lnTo>
                  <a:pt x="13820630" y="2308294"/>
                </a:lnTo>
                <a:close/>
              </a:path>
              <a:path w="13820775" h="4695825">
                <a:moveTo>
                  <a:pt x="13820630" y="2575248"/>
                </a:moveTo>
                <a:lnTo>
                  <a:pt x="13782527" y="2575248"/>
                </a:lnTo>
                <a:lnTo>
                  <a:pt x="13782527" y="2346430"/>
                </a:lnTo>
                <a:lnTo>
                  <a:pt x="13820630" y="2346430"/>
                </a:lnTo>
                <a:lnTo>
                  <a:pt x="13820630" y="2575248"/>
                </a:lnTo>
                <a:close/>
              </a:path>
              <a:path w="13820775" h="4695825">
                <a:moveTo>
                  <a:pt x="13820630" y="2842202"/>
                </a:moveTo>
                <a:lnTo>
                  <a:pt x="13782527" y="2842202"/>
                </a:lnTo>
                <a:lnTo>
                  <a:pt x="13782527" y="2613384"/>
                </a:lnTo>
                <a:lnTo>
                  <a:pt x="13820630" y="2613384"/>
                </a:lnTo>
                <a:lnTo>
                  <a:pt x="13820630" y="2842202"/>
                </a:lnTo>
                <a:close/>
              </a:path>
              <a:path w="13820775" h="4695825">
                <a:moveTo>
                  <a:pt x="13820630" y="3109156"/>
                </a:moveTo>
                <a:lnTo>
                  <a:pt x="13782527" y="3109156"/>
                </a:lnTo>
                <a:lnTo>
                  <a:pt x="13782527" y="2880338"/>
                </a:lnTo>
                <a:lnTo>
                  <a:pt x="13820630" y="2880338"/>
                </a:lnTo>
                <a:lnTo>
                  <a:pt x="13820630" y="3109156"/>
                </a:lnTo>
                <a:close/>
              </a:path>
              <a:path w="13820775" h="4695825">
                <a:moveTo>
                  <a:pt x="13820630" y="3376109"/>
                </a:moveTo>
                <a:lnTo>
                  <a:pt x="13782527" y="3376109"/>
                </a:lnTo>
                <a:lnTo>
                  <a:pt x="13782527" y="3147292"/>
                </a:lnTo>
                <a:lnTo>
                  <a:pt x="13820630" y="3147292"/>
                </a:lnTo>
                <a:lnTo>
                  <a:pt x="13820630" y="3376109"/>
                </a:lnTo>
                <a:close/>
              </a:path>
              <a:path w="13820775" h="4695825">
                <a:moveTo>
                  <a:pt x="13820630" y="3643063"/>
                </a:moveTo>
                <a:lnTo>
                  <a:pt x="13782527" y="3643063"/>
                </a:lnTo>
                <a:lnTo>
                  <a:pt x="13782527" y="3414246"/>
                </a:lnTo>
                <a:lnTo>
                  <a:pt x="13820630" y="3414246"/>
                </a:lnTo>
                <a:lnTo>
                  <a:pt x="13820630" y="3643063"/>
                </a:lnTo>
                <a:close/>
              </a:path>
              <a:path w="13820775" h="4695825">
                <a:moveTo>
                  <a:pt x="13820630" y="3910017"/>
                </a:moveTo>
                <a:lnTo>
                  <a:pt x="13782527" y="3910017"/>
                </a:lnTo>
                <a:lnTo>
                  <a:pt x="13782527" y="3681200"/>
                </a:lnTo>
                <a:lnTo>
                  <a:pt x="13820630" y="3681200"/>
                </a:lnTo>
                <a:lnTo>
                  <a:pt x="13820630" y="3910017"/>
                </a:lnTo>
                <a:close/>
              </a:path>
              <a:path w="13820775" h="4695825">
                <a:moveTo>
                  <a:pt x="13820630" y="4176971"/>
                </a:moveTo>
                <a:lnTo>
                  <a:pt x="13782527" y="4176971"/>
                </a:lnTo>
                <a:lnTo>
                  <a:pt x="13782527" y="3948153"/>
                </a:lnTo>
                <a:lnTo>
                  <a:pt x="13820630" y="3948153"/>
                </a:lnTo>
                <a:lnTo>
                  <a:pt x="13820630" y="4176971"/>
                </a:lnTo>
                <a:close/>
              </a:path>
              <a:path w="13820775" h="4695825">
                <a:moveTo>
                  <a:pt x="13765000" y="4435169"/>
                </a:moveTo>
                <a:lnTo>
                  <a:pt x="13731397" y="4417549"/>
                </a:lnTo>
                <a:lnTo>
                  <a:pt x="13753293" y="4369139"/>
                </a:lnTo>
                <a:lnTo>
                  <a:pt x="13769109" y="4319198"/>
                </a:lnTo>
                <a:lnTo>
                  <a:pt x="13778844" y="4267726"/>
                </a:lnTo>
                <a:lnTo>
                  <a:pt x="13782497" y="4214723"/>
                </a:lnTo>
                <a:lnTo>
                  <a:pt x="13820355" y="4215156"/>
                </a:lnTo>
                <a:lnTo>
                  <a:pt x="13818252" y="4257654"/>
                </a:lnTo>
                <a:lnTo>
                  <a:pt x="13811209" y="4304898"/>
                </a:lnTo>
                <a:lnTo>
                  <a:pt x="13799631" y="4351009"/>
                </a:lnTo>
                <a:lnTo>
                  <a:pt x="13783651" y="4395668"/>
                </a:lnTo>
                <a:lnTo>
                  <a:pt x="13765000" y="4435169"/>
                </a:lnTo>
                <a:close/>
              </a:path>
              <a:path w="13820775" h="4695825">
                <a:moveTo>
                  <a:pt x="13583501" y="4626621"/>
                </a:moveTo>
                <a:lnTo>
                  <a:pt x="13564272" y="4594373"/>
                </a:lnTo>
                <a:lnTo>
                  <a:pt x="13587633" y="4579425"/>
                </a:lnTo>
                <a:lnTo>
                  <a:pt x="13609942" y="4563122"/>
                </a:lnTo>
                <a:lnTo>
                  <a:pt x="13651401" y="4526445"/>
                </a:lnTo>
                <a:lnTo>
                  <a:pt x="13684837" y="4489015"/>
                </a:lnTo>
                <a:lnTo>
                  <a:pt x="13713861" y="4448072"/>
                </a:lnTo>
                <a:lnTo>
                  <a:pt x="13745726" y="4468122"/>
                </a:lnTo>
                <a:lnTo>
                  <a:pt x="13710615" y="4517748"/>
                </a:lnTo>
                <a:lnTo>
                  <a:pt x="13678344" y="4553412"/>
                </a:lnTo>
                <a:lnTo>
                  <a:pt x="13642712" y="4585711"/>
                </a:lnTo>
                <a:lnTo>
                  <a:pt x="13604356" y="4614133"/>
                </a:lnTo>
                <a:lnTo>
                  <a:pt x="13583501" y="4626621"/>
                </a:lnTo>
                <a:close/>
              </a:path>
              <a:path w="13820775" h="4695825">
                <a:moveTo>
                  <a:pt x="13334844" y="4695824"/>
                </a:moveTo>
                <a:lnTo>
                  <a:pt x="13329145" y="4695824"/>
                </a:lnTo>
                <a:lnTo>
                  <a:pt x="13329145" y="4657689"/>
                </a:lnTo>
                <a:lnTo>
                  <a:pt x="13334837" y="4657689"/>
                </a:lnTo>
                <a:lnTo>
                  <a:pt x="13386512" y="4654784"/>
                </a:lnTo>
                <a:lnTo>
                  <a:pt x="13436831" y="4646068"/>
                </a:lnTo>
                <a:lnTo>
                  <a:pt x="13485793" y="4631542"/>
                </a:lnTo>
                <a:lnTo>
                  <a:pt x="13533398" y="4611205"/>
                </a:lnTo>
                <a:lnTo>
                  <a:pt x="13550076" y="4644938"/>
                </a:lnTo>
                <a:lnTo>
                  <a:pt x="13520742" y="4658813"/>
                </a:lnTo>
                <a:lnTo>
                  <a:pt x="13476123" y="4674808"/>
                </a:lnTo>
                <a:lnTo>
                  <a:pt x="13430053" y="4686396"/>
                </a:lnTo>
                <a:lnTo>
                  <a:pt x="13382852" y="4693446"/>
                </a:lnTo>
                <a:lnTo>
                  <a:pt x="13334844" y="4695824"/>
                </a:lnTo>
                <a:close/>
              </a:path>
              <a:path w="13820775" h="4695825">
                <a:moveTo>
                  <a:pt x="13291043" y="4695824"/>
                </a:moveTo>
                <a:lnTo>
                  <a:pt x="13062431" y="4695824"/>
                </a:lnTo>
                <a:lnTo>
                  <a:pt x="13062431" y="4657689"/>
                </a:lnTo>
                <a:lnTo>
                  <a:pt x="13291043" y="4657689"/>
                </a:lnTo>
                <a:lnTo>
                  <a:pt x="13291043" y="4695824"/>
                </a:lnTo>
                <a:close/>
              </a:path>
              <a:path w="13820775" h="4695825">
                <a:moveTo>
                  <a:pt x="13024329" y="4695824"/>
                </a:moveTo>
                <a:lnTo>
                  <a:pt x="12795716" y="4695824"/>
                </a:lnTo>
                <a:lnTo>
                  <a:pt x="12795716" y="4657689"/>
                </a:lnTo>
                <a:lnTo>
                  <a:pt x="13024329" y="4657689"/>
                </a:lnTo>
                <a:lnTo>
                  <a:pt x="13024329" y="4695824"/>
                </a:lnTo>
                <a:close/>
              </a:path>
              <a:path w="13820775" h="4695825">
                <a:moveTo>
                  <a:pt x="12757614" y="4695824"/>
                </a:moveTo>
                <a:lnTo>
                  <a:pt x="12529002" y="4695824"/>
                </a:lnTo>
                <a:lnTo>
                  <a:pt x="12529002" y="4657689"/>
                </a:lnTo>
                <a:lnTo>
                  <a:pt x="12757614" y="4657689"/>
                </a:lnTo>
                <a:lnTo>
                  <a:pt x="12757614" y="4695824"/>
                </a:lnTo>
                <a:close/>
              </a:path>
              <a:path w="13820775" h="4695825">
                <a:moveTo>
                  <a:pt x="12490900" y="4695824"/>
                </a:moveTo>
                <a:lnTo>
                  <a:pt x="12262288" y="4695824"/>
                </a:lnTo>
                <a:lnTo>
                  <a:pt x="12262288" y="4657689"/>
                </a:lnTo>
                <a:lnTo>
                  <a:pt x="12490900" y="4657689"/>
                </a:lnTo>
                <a:lnTo>
                  <a:pt x="12490900" y="4695824"/>
                </a:lnTo>
                <a:close/>
              </a:path>
              <a:path w="13820775" h="4695825">
                <a:moveTo>
                  <a:pt x="12224185" y="4695824"/>
                </a:moveTo>
                <a:lnTo>
                  <a:pt x="11995573" y="4695824"/>
                </a:lnTo>
                <a:lnTo>
                  <a:pt x="11995573" y="4657689"/>
                </a:lnTo>
                <a:lnTo>
                  <a:pt x="12224185" y="4657689"/>
                </a:lnTo>
                <a:lnTo>
                  <a:pt x="12224185" y="4695824"/>
                </a:lnTo>
                <a:close/>
              </a:path>
              <a:path w="13820775" h="4695825">
                <a:moveTo>
                  <a:pt x="11957471" y="4695824"/>
                </a:moveTo>
                <a:lnTo>
                  <a:pt x="11728859" y="4695824"/>
                </a:lnTo>
                <a:lnTo>
                  <a:pt x="11728859" y="4657689"/>
                </a:lnTo>
                <a:lnTo>
                  <a:pt x="11957471" y="4657689"/>
                </a:lnTo>
                <a:lnTo>
                  <a:pt x="11957471" y="4695824"/>
                </a:lnTo>
                <a:close/>
              </a:path>
              <a:path w="13820775" h="4695825">
                <a:moveTo>
                  <a:pt x="11690757" y="4695824"/>
                </a:moveTo>
                <a:lnTo>
                  <a:pt x="11462144" y="4695824"/>
                </a:lnTo>
                <a:lnTo>
                  <a:pt x="11462144" y="4657689"/>
                </a:lnTo>
                <a:lnTo>
                  <a:pt x="11690757" y="4657689"/>
                </a:lnTo>
                <a:lnTo>
                  <a:pt x="11690757" y="4695824"/>
                </a:lnTo>
                <a:close/>
              </a:path>
              <a:path w="13820775" h="4695825">
                <a:moveTo>
                  <a:pt x="11424042" y="4695824"/>
                </a:moveTo>
                <a:lnTo>
                  <a:pt x="11195430" y="4695824"/>
                </a:lnTo>
                <a:lnTo>
                  <a:pt x="11195430" y="4657689"/>
                </a:lnTo>
                <a:lnTo>
                  <a:pt x="11424042" y="4657689"/>
                </a:lnTo>
                <a:lnTo>
                  <a:pt x="11424042" y="4695824"/>
                </a:lnTo>
                <a:close/>
              </a:path>
              <a:path w="13820775" h="4695825">
                <a:moveTo>
                  <a:pt x="11157328" y="4695824"/>
                </a:moveTo>
                <a:lnTo>
                  <a:pt x="10928716" y="4695824"/>
                </a:lnTo>
                <a:lnTo>
                  <a:pt x="10928716" y="4657689"/>
                </a:lnTo>
                <a:lnTo>
                  <a:pt x="11157328" y="4657689"/>
                </a:lnTo>
                <a:lnTo>
                  <a:pt x="11157328" y="4695824"/>
                </a:lnTo>
                <a:close/>
              </a:path>
              <a:path w="13820775" h="4695825">
                <a:moveTo>
                  <a:pt x="10890614" y="4695824"/>
                </a:moveTo>
                <a:lnTo>
                  <a:pt x="10662001" y="4695824"/>
                </a:lnTo>
                <a:lnTo>
                  <a:pt x="10662001" y="4657689"/>
                </a:lnTo>
                <a:lnTo>
                  <a:pt x="10890614" y="4657689"/>
                </a:lnTo>
                <a:lnTo>
                  <a:pt x="10890614" y="4695824"/>
                </a:lnTo>
                <a:close/>
              </a:path>
              <a:path w="13820775" h="4695825">
                <a:moveTo>
                  <a:pt x="10623899" y="4695824"/>
                </a:moveTo>
                <a:lnTo>
                  <a:pt x="10395287" y="4695824"/>
                </a:lnTo>
                <a:lnTo>
                  <a:pt x="10395287" y="4657689"/>
                </a:lnTo>
                <a:lnTo>
                  <a:pt x="10623899" y="4657689"/>
                </a:lnTo>
                <a:lnTo>
                  <a:pt x="10623899" y="4695824"/>
                </a:lnTo>
                <a:close/>
              </a:path>
              <a:path w="13820775" h="4695825">
                <a:moveTo>
                  <a:pt x="10357185" y="4695824"/>
                </a:moveTo>
                <a:lnTo>
                  <a:pt x="10128573" y="4695824"/>
                </a:lnTo>
                <a:lnTo>
                  <a:pt x="10128573" y="4657689"/>
                </a:lnTo>
                <a:lnTo>
                  <a:pt x="10357185" y="4657689"/>
                </a:lnTo>
                <a:lnTo>
                  <a:pt x="10357185" y="4695824"/>
                </a:lnTo>
                <a:close/>
              </a:path>
              <a:path w="13820775" h="4695825">
                <a:moveTo>
                  <a:pt x="10090471" y="4695824"/>
                </a:moveTo>
                <a:lnTo>
                  <a:pt x="9861858" y="4695824"/>
                </a:lnTo>
                <a:lnTo>
                  <a:pt x="9861858" y="4657689"/>
                </a:lnTo>
                <a:lnTo>
                  <a:pt x="10090471" y="4657689"/>
                </a:lnTo>
                <a:lnTo>
                  <a:pt x="10090471" y="4695824"/>
                </a:lnTo>
                <a:close/>
              </a:path>
              <a:path w="13820775" h="4695825">
                <a:moveTo>
                  <a:pt x="9823756" y="4695824"/>
                </a:moveTo>
                <a:lnTo>
                  <a:pt x="9595144" y="4695824"/>
                </a:lnTo>
                <a:lnTo>
                  <a:pt x="9595144" y="4657689"/>
                </a:lnTo>
                <a:lnTo>
                  <a:pt x="9823756" y="4657689"/>
                </a:lnTo>
                <a:lnTo>
                  <a:pt x="9823756" y="4695824"/>
                </a:lnTo>
                <a:close/>
              </a:path>
              <a:path w="13820775" h="4695825">
                <a:moveTo>
                  <a:pt x="9557042" y="4695824"/>
                </a:moveTo>
                <a:lnTo>
                  <a:pt x="9328430" y="4695824"/>
                </a:lnTo>
                <a:lnTo>
                  <a:pt x="9328430" y="4657689"/>
                </a:lnTo>
                <a:lnTo>
                  <a:pt x="9557042" y="4657689"/>
                </a:lnTo>
                <a:lnTo>
                  <a:pt x="9557042" y="4695824"/>
                </a:lnTo>
                <a:close/>
              </a:path>
              <a:path w="13820775" h="4695825">
                <a:moveTo>
                  <a:pt x="9290328" y="4695824"/>
                </a:moveTo>
                <a:lnTo>
                  <a:pt x="9061715" y="4695824"/>
                </a:lnTo>
                <a:lnTo>
                  <a:pt x="9061715" y="4657689"/>
                </a:lnTo>
                <a:lnTo>
                  <a:pt x="9290328" y="4657689"/>
                </a:lnTo>
                <a:lnTo>
                  <a:pt x="9290328" y="4695824"/>
                </a:lnTo>
                <a:close/>
              </a:path>
              <a:path w="13820775" h="4695825">
                <a:moveTo>
                  <a:pt x="9023613" y="4695824"/>
                </a:moveTo>
                <a:lnTo>
                  <a:pt x="8795001" y="4695824"/>
                </a:lnTo>
                <a:lnTo>
                  <a:pt x="8795001" y="4657689"/>
                </a:lnTo>
                <a:lnTo>
                  <a:pt x="9023613" y="4657689"/>
                </a:lnTo>
                <a:lnTo>
                  <a:pt x="9023613" y="4695824"/>
                </a:lnTo>
                <a:close/>
              </a:path>
              <a:path w="13820775" h="4695825">
                <a:moveTo>
                  <a:pt x="8756899" y="4695824"/>
                </a:moveTo>
                <a:lnTo>
                  <a:pt x="8528287" y="4695824"/>
                </a:lnTo>
                <a:lnTo>
                  <a:pt x="8528287" y="4657689"/>
                </a:lnTo>
                <a:lnTo>
                  <a:pt x="8756899" y="4657689"/>
                </a:lnTo>
                <a:lnTo>
                  <a:pt x="8756899" y="4695824"/>
                </a:lnTo>
                <a:close/>
              </a:path>
              <a:path w="13820775" h="4695825">
                <a:moveTo>
                  <a:pt x="8490185" y="4695824"/>
                </a:moveTo>
                <a:lnTo>
                  <a:pt x="8261573" y="4695824"/>
                </a:lnTo>
                <a:lnTo>
                  <a:pt x="8261573" y="4657689"/>
                </a:lnTo>
                <a:lnTo>
                  <a:pt x="8490185" y="4657689"/>
                </a:lnTo>
                <a:lnTo>
                  <a:pt x="8490185" y="4695824"/>
                </a:lnTo>
                <a:close/>
              </a:path>
              <a:path w="13820775" h="4695825">
                <a:moveTo>
                  <a:pt x="8223471" y="4695824"/>
                </a:moveTo>
                <a:lnTo>
                  <a:pt x="7994858" y="4695824"/>
                </a:lnTo>
                <a:lnTo>
                  <a:pt x="7994858" y="4657689"/>
                </a:lnTo>
                <a:lnTo>
                  <a:pt x="8223471" y="4657689"/>
                </a:lnTo>
                <a:lnTo>
                  <a:pt x="8223471" y="4695824"/>
                </a:lnTo>
                <a:close/>
              </a:path>
              <a:path w="13820775" h="4695825">
                <a:moveTo>
                  <a:pt x="7956756" y="4695824"/>
                </a:moveTo>
                <a:lnTo>
                  <a:pt x="7728144" y="4695824"/>
                </a:lnTo>
                <a:lnTo>
                  <a:pt x="7728144" y="4657689"/>
                </a:lnTo>
                <a:lnTo>
                  <a:pt x="7956756" y="4657689"/>
                </a:lnTo>
                <a:lnTo>
                  <a:pt x="7956756" y="4695824"/>
                </a:lnTo>
                <a:close/>
              </a:path>
              <a:path w="13820775" h="4695825">
                <a:moveTo>
                  <a:pt x="7690042" y="4695824"/>
                </a:moveTo>
                <a:lnTo>
                  <a:pt x="7461430" y="4695824"/>
                </a:lnTo>
                <a:lnTo>
                  <a:pt x="7461430" y="4657689"/>
                </a:lnTo>
                <a:lnTo>
                  <a:pt x="7690042" y="4657689"/>
                </a:lnTo>
                <a:lnTo>
                  <a:pt x="7690042" y="4695824"/>
                </a:lnTo>
                <a:close/>
              </a:path>
              <a:path w="13820775" h="4695825">
                <a:moveTo>
                  <a:pt x="7423328" y="4695824"/>
                </a:moveTo>
                <a:lnTo>
                  <a:pt x="7194715" y="4695824"/>
                </a:lnTo>
                <a:lnTo>
                  <a:pt x="7194715" y="4657689"/>
                </a:lnTo>
                <a:lnTo>
                  <a:pt x="7423328" y="4657689"/>
                </a:lnTo>
                <a:lnTo>
                  <a:pt x="7423328" y="4695824"/>
                </a:lnTo>
                <a:close/>
              </a:path>
              <a:path w="13820775" h="4695825">
                <a:moveTo>
                  <a:pt x="7156613" y="4695824"/>
                </a:moveTo>
                <a:lnTo>
                  <a:pt x="6928001" y="4695824"/>
                </a:lnTo>
                <a:lnTo>
                  <a:pt x="6928001" y="4657689"/>
                </a:lnTo>
                <a:lnTo>
                  <a:pt x="7156613" y="4657689"/>
                </a:lnTo>
                <a:lnTo>
                  <a:pt x="7156613" y="4695824"/>
                </a:lnTo>
                <a:close/>
              </a:path>
              <a:path w="13820775" h="4695825">
                <a:moveTo>
                  <a:pt x="6889899" y="4695824"/>
                </a:moveTo>
                <a:lnTo>
                  <a:pt x="6661287" y="4695824"/>
                </a:lnTo>
                <a:lnTo>
                  <a:pt x="6661287" y="4657689"/>
                </a:lnTo>
                <a:lnTo>
                  <a:pt x="6889899" y="4657689"/>
                </a:lnTo>
                <a:lnTo>
                  <a:pt x="6889899" y="4695824"/>
                </a:lnTo>
                <a:close/>
              </a:path>
              <a:path w="13820775" h="4695825">
                <a:moveTo>
                  <a:pt x="6623185" y="4695824"/>
                </a:moveTo>
                <a:lnTo>
                  <a:pt x="6394572" y="4695824"/>
                </a:lnTo>
                <a:lnTo>
                  <a:pt x="6394572" y="4657689"/>
                </a:lnTo>
                <a:lnTo>
                  <a:pt x="6623185" y="4657689"/>
                </a:lnTo>
                <a:lnTo>
                  <a:pt x="6623185" y="4695824"/>
                </a:lnTo>
                <a:close/>
              </a:path>
              <a:path w="13820775" h="4695825">
                <a:moveTo>
                  <a:pt x="6356470" y="4695824"/>
                </a:moveTo>
                <a:lnTo>
                  <a:pt x="6127858" y="4695824"/>
                </a:lnTo>
                <a:lnTo>
                  <a:pt x="6127858" y="4657689"/>
                </a:lnTo>
                <a:lnTo>
                  <a:pt x="6356470" y="4657689"/>
                </a:lnTo>
                <a:lnTo>
                  <a:pt x="6356470" y="4695824"/>
                </a:lnTo>
                <a:close/>
              </a:path>
              <a:path w="13820775" h="4695825">
                <a:moveTo>
                  <a:pt x="6089756" y="4695824"/>
                </a:moveTo>
                <a:lnTo>
                  <a:pt x="5861144" y="4695824"/>
                </a:lnTo>
                <a:lnTo>
                  <a:pt x="5861144" y="4657689"/>
                </a:lnTo>
                <a:lnTo>
                  <a:pt x="6089756" y="4657689"/>
                </a:lnTo>
                <a:lnTo>
                  <a:pt x="6089756" y="4695824"/>
                </a:lnTo>
                <a:close/>
              </a:path>
              <a:path w="13820775" h="4695825">
                <a:moveTo>
                  <a:pt x="5823042" y="4695824"/>
                </a:moveTo>
                <a:lnTo>
                  <a:pt x="5594429" y="4695824"/>
                </a:lnTo>
                <a:lnTo>
                  <a:pt x="5594429" y="4657689"/>
                </a:lnTo>
                <a:lnTo>
                  <a:pt x="5823042" y="4657689"/>
                </a:lnTo>
                <a:lnTo>
                  <a:pt x="5823042" y="4695824"/>
                </a:lnTo>
                <a:close/>
              </a:path>
              <a:path w="13820775" h="4695825">
                <a:moveTo>
                  <a:pt x="5556327" y="4695824"/>
                </a:moveTo>
                <a:lnTo>
                  <a:pt x="5327715" y="4695824"/>
                </a:lnTo>
                <a:lnTo>
                  <a:pt x="5327715" y="4657689"/>
                </a:lnTo>
                <a:lnTo>
                  <a:pt x="5556327" y="4657689"/>
                </a:lnTo>
                <a:lnTo>
                  <a:pt x="5556327" y="4695824"/>
                </a:lnTo>
                <a:close/>
              </a:path>
              <a:path w="13820775" h="4695825">
                <a:moveTo>
                  <a:pt x="5289613" y="4695824"/>
                </a:moveTo>
                <a:lnTo>
                  <a:pt x="5061001" y="4695824"/>
                </a:lnTo>
                <a:lnTo>
                  <a:pt x="5061001" y="4657689"/>
                </a:lnTo>
                <a:lnTo>
                  <a:pt x="5289613" y="4657689"/>
                </a:lnTo>
                <a:lnTo>
                  <a:pt x="5289613" y="4695824"/>
                </a:lnTo>
                <a:close/>
              </a:path>
              <a:path w="13820775" h="4695825">
                <a:moveTo>
                  <a:pt x="5022899" y="4695824"/>
                </a:moveTo>
                <a:lnTo>
                  <a:pt x="4794286" y="4695824"/>
                </a:lnTo>
                <a:lnTo>
                  <a:pt x="4794286" y="4657689"/>
                </a:lnTo>
                <a:lnTo>
                  <a:pt x="5022899" y="4657689"/>
                </a:lnTo>
                <a:lnTo>
                  <a:pt x="5022899" y="4695824"/>
                </a:lnTo>
                <a:close/>
              </a:path>
              <a:path w="13820775" h="4695825">
                <a:moveTo>
                  <a:pt x="4756185" y="4695824"/>
                </a:moveTo>
                <a:lnTo>
                  <a:pt x="4527572" y="4695824"/>
                </a:lnTo>
                <a:lnTo>
                  <a:pt x="4527572" y="4657689"/>
                </a:lnTo>
                <a:lnTo>
                  <a:pt x="4756185" y="4657689"/>
                </a:lnTo>
                <a:lnTo>
                  <a:pt x="4756185" y="4695824"/>
                </a:lnTo>
                <a:close/>
              </a:path>
              <a:path w="13820775" h="4695825">
                <a:moveTo>
                  <a:pt x="4489470" y="4695824"/>
                </a:moveTo>
                <a:lnTo>
                  <a:pt x="4260858" y="4695824"/>
                </a:lnTo>
                <a:lnTo>
                  <a:pt x="4260858" y="4657689"/>
                </a:lnTo>
                <a:lnTo>
                  <a:pt x="4489470" y="4657689"/>
                </a:lnTo>
                <a:lnTo>
                  <a:pt x="4489470" y="4695824"/>
                </a:lnTo>
                <a:close/>
              </a:path>
              <a:path w="13820775" h="4695825">
                <a:moveTo>
                  <a:pt x="4222756" y="4695824"/>
                </a:moveTo>
                <a:lnTo>
                  <a:pt x="3994144" y="4695824"/>
                </a:lnTo>
                <a:lnTo>
                  <a:pt x="3994144" y="4657689"/>
                </a:lnTo>
                <a:lnTo>
                  <a:pt x="4222756" y="4657689"/>
                </a:lnTo>
                <a:lnTo>
                  <a:pt x="4222756" y="4695824"/>
                </a:lnTo>
                <a:close/>
              </a:path>
              <a:path w="13820775" h="4695825">
                <a:moveTo>
                  <a:pt x="3956041" y="4695824"/>
                </a:moveTo>
                <a:lnTo>
                  <a:pt x="3727429" y="4695824"/>
                </a:lnTo>
                <a:lnTo>
                  <a:pt x="3727429" y="4657689"/>
                </a:lnTo>
                <a:lnTo>
                  <a:pt x="3956041" y="4657689"/>
                </a:lnTo>
                <a:lnTo>
                  <a:pt x="3956041" y="4695824"/>
                </a:lnTo>
                <a:close/>
              </a:path>
              <a:path w="13820775" h="4695825">
                <a:moveTo>
                  <a:pt x="3689327" y="4695824"/>
                </a:moveTo>
                <a:lnTo>
                  <a:pt x="3460715" y="4695824"/>
                </a:lnTo>
                <a:lnTo>
                  <a:pt x="3460715" y="4657689"/>
                </a:lnTo>
                <a:lnTo>
                  <a:pt x="3689327" y="4657689"/>
                </a:lnTo>
                <a:lnTo>
                  <a:pt x="3689327" y="4695824"/>
                </a:lnTo>
                <a:close/>
              </a:path>
              <a:path w="13820775" h="4695825">
                <a:moveTo>
                  <a:pt x="3422613" y="4695824"/>
                </a:moveTo>
                <a:lnTo>
                  <a:pt x="3194001" y="4695824"/>
                </a:lnTo>
                <a:lnTo>
                  <a:pt x="3194001" y="4657689"/>
                </a:lnTo>
                <a:lnTo>
                  <a:pt x="3422613" y="4657689"/>
                </a:lnTo>
                <a:lnTo>
                  <a:pt x="3422613" y="4695824"/>
                </a:lnTo>
                <a:close/>
              </a:path>
              <a:path w="13820775" h="4695825">
                <a:moveTo>
                  <a:pt x="3155899" y="4695824"/>
                </a:moveTo>
                <a:lnTo>
                  <a:pt x="2927286" y="4695824"/>
                </a:lnTo>
                <a:lnTo>
                  <a:pt x="2927286" y="4657689"/>
                </a:lnTo>
                <a:lnTo>
                  <a:pt x="3155899" y="4657689"/>
                </a:lnTo>
                <a:lnTo>
                  <a:pt x="3155899" y="4695824"/>
                </a:lnTo>
                <a:close/>
              </a:path>
              <a:path w="13820775" h="4695825">
                <a:moveTo>
                  <a:pt x="2889183" y="4695824"/>
                </a:moveTo>
                <a:lnTo>
                  <a:pt x="2660572" y="4695824"/>
                </a:lnTo>
                <a:lnTo>
                  <a:pt x="2660572" y="4657689"/>
                </a:lnTo>
                <a:lnTo>
                  <a:pt x="2889183" y="4657689"/>
                </a:lnTo>
                <a:lnTo>
                  <a:pt x="2889183" y="4695824"/>
                </a:lnTo>
                <a:close/>
              </a:path>
              <a:path w="13820775" h="4695825">
                <a:moveTo>
                  <a:pt x="2622470" y="4695824"/>
                </a:moveTo>
                <a:lnTo>
                  <a:pt x="2393858" y="4695824"/>
                </a:lnTo>
                <a:lnTo>
                  <a:pt x="2393858" y="4657689"/>
                </a:lnTo>
                <a:lnTo>
                  <a:pt x="2622470" y="4657689"/>
                </a:lnTo>
                <a:lnTo>
                  <a:pt x="2622470" y="4695824"/>
                </a:lnTo>
                <a:close/>
              </a:path>
              <a:path w="13820775" h="4695825">
                <a:moveTo>
                  <a:pt x="2355756" y="4695824"/>
                </a:moveTo>
                <a:lnTo>
                  <a:pt x="2127143" y="4695824"/>
                </a:lnTo>
                <a:lnTo>
                  <a:pt x="2127143" y="4657689"/>
                </a:lnTo>
                <a:lnTo>
                  <a:pt x="2355756" y="4657689"/>
                </a:lnTo>
                <a:lnTo>
                  <a:pt x="2355756" y="4695824"/>
                </a:lnTo>
                <a:close/>
              </a:path>
              <a:path w="13820775" h="4695825">
                <a:moveTo>
                  <a:pt x="2089041" y="4695824"/>
                </a:moveTo>
                <a:lnTo>
                  <a:pt x="1860429" y="4695824"/>
                </a:lnTo>
                <a:lnTo>
                  <a:pt x="1860429" y="4657689"/>
                </a:lnTo>
                <a:lnTo>
                  <a:pt x="2089041" y="4657689"/>
                </a:lnTo>
                <a:lnTo>
                  <a:pt x="2089041" y="4695824"/>
                </a:lnTo>
                <a:close/>
              </a:path>
              <a:path w="13820775" h="4695825">
                <a:moveTo>
                  <a:pt x="1822327" y="4695824"/>
                </a:moveTo>
                <a:lnTo>
                  <a:pt x="1593715" y="4695824"/>
                </a:lnTo>
                <a:lnTo>
                  <a:pt x="1593715" y="4657689"/>
                </a:lnTo>
                <a:lnTo>
                  <a:pt x="1822327" y="4657689"/>
                </a:lnTo>
                <a:lnTo>
                  <a:pt x="1822327" y="4695824"/>
                </a:lnTo>
                <a:close/>
              </a:path>
              <a:path w="13820775" h="4695825">
                <a:moveTo>
                  <a:pt x="1555613" y="4695824"/>
                </a:moveTo>
                <a:lnTo>
                  <a:pt x="1327000" y="4695824"/>
                </a:lnTo>
                <a:lnTo>
                  <a:pt x="1327000" y="4657689"/>
                </a:lnTo>
                <a:lnTo>
                  <a:pt x="1555613" y="4657689"/>
                </a:lnTo>
                <a:lnTo>
                  <a:pt x="1555613" y="4695824"/>
                </a:lnTo>
                <a:close/>
              </a:path>
              <a:path w="13820775" h="4695825">
                <a:moveTo>
                  <a:pt x="1288898" y="4695824"/>
                </a:moveTo>
                <a:lnTo>
                  <a:pt x="1060286" y="4695824"/>
                </a:lnTo>
                <a:lnTo>
                  <a:pt x="1060286" y="4657689"/>
                </a:lnTo>
                <a:lnTo>
                  <a:pt x="1288898" y="4657689"/>
                </a:lnTo>
                <a:lnTo>
                  <a:pt x="1288898" y="4695824"/>
                </a:lnTo>
                <a:close/>
              </a:path>
              <a:path w="13820775" h="4695825">
                <a:moveTo>
                  <a:pt x="1022184" y="4695824"/>
                </a:moveTo>
                <a:lnTo>
                  <a:pt x="793572" y="4695824"/>
                </a:lnTo>
                <a:lnTo>
                  <a:pt x="793572" y="4657689"/>
                </a:lnTo>
                <a:lnTo>
                  <a:pt x="1022184" y="4657689"/>
                </a:lnTo>
                <a:lnTo>
                  <a:pt x="1022184" y="4695824"/>
                </a:lnTo>
                <a:close/>
              </a:path>
              <a:path w="13820775" h="4695825">
                <a:moveTo>
                  <a:pt x="755470" y="4695824"/>
                </a:moveTo>
                <a:lnTo>
                  <a:pt x="526857" y="4695824"/>
                </a:lnTo>
                <a:lnTo>
                  <a:pt x="526857" y="4657689"/>
                </a:lnTo>
                <a:lnTo>
                  <a:pt x="755470" y="4657689"/>
                </a:lnTo>
                <a:lnTo>
                  <a:pt x="755470" y="4695824"/>
                </a:lnTo>
                <a:close/>
              </a:path>
              <a:path w="13820775" h="4695825">
                <a:moveTo>
                  <a:pt x="488755" y="4695824"/>
                </a:moveTo>
                <a:lnTo>
                  <a:pt x="485785" y="4695824"/>
                </a:lnTo>
                <a:lnTo>
                  <a:pt x="437777" y="4693446"/>
                </a:lnTo>
                <a:lnTo>
                  <a:pt x="390576" y="4686396"/>
                </a:lnTo>
                <a:lnTo>
                  <a:pt x="344506" y="4674808"/>
                </a:lnTo>
                <a:lnTo>
                  <a:pt x="299887" y="4658813"/>
                </a:lnTo>
                <a:lnTo>
                  <a:pt x="268085" y="4643770"/>
                </a:lnTo>
                <a:lnTo>
                  <a:pt x="284976" y="4610081"/>
                </a:lnTo>
                <a:lnTo>
                  <a:pt x="333069" y="4630909"/>
                </a:lnTo>
                <a:lnTo>
                  <a:pt x="382569" y="4645787"/>
                </a:lnTo>
                <a:lnTo>
                  <a:pt x="433477" y="4654713"/>
                </a:lnTo>
                <a:lnTo>
                  <a:pt x="485792" y="4657689"/>
                </a:lnTo>
                <a:lnTo>
                  <a:pt x="488755" y="4657689"/>
                </a:lnTo>
                <a:lnTo>
                  <a:pt x="488755" y="4695824"/>
                </a:lnTo>
                <a:close/>
              </a:path>
              <a:path w="13820775" h="4695825">
                <a:moveTo>
                  <a:pt x="234782" y="4625216"/>
                </a:moveTo>
                <a:lnTo>
                  <a:pt x="177917" y="4585711"/>
                </a:lnTo>
                <a:lnTo>
                  <a:pt x="142285" y="4553412"/>
                </a:lnTo>
                <a:lnTo>
                  <a:pt x="110014" y="4517748"/>
                </a:lnTo>
                <a:lnTo>
                  <a:pt x="81618" y="4479356"/>
                </a:lnTo>
                <a:lnTo>
                  <a:pt x="73497" y="4465771"/>
                </a:lnTo>
                <a:lnTo>
                  <a:pt x="105431" y="4445931"/>
                </a:lnTo>
                <a:lnTo>
                  <a:pt x="119636" y="4467438"/>
                </a:lnTo>
                <a:lnTo>
                  <a:pt x="135004" y="4488026"/>
                </a:lnTo>
                <a:lnTo>
                  <a:pt x="169227" y="4526446"/>
                </a:lnTo>
                <a:lnTo>
                  <a:pt x="209694" y="4562345"/>
                </a:lnTo>
                <a:lnTo>
                  <a:pt x="254194" y="4593073"/>
                </a:lnTo>
                <a:lnTo>
                  <a:pt x="234782" y="4625216"/>
                </a:lnTo>
                <a:close/>
              </a:path>
              <a:path w="13820775" h="4695825">
                <a:moveTo>
                  <a:pt x="54462" y="4432696"/>
                </a:moveTo>
                <a:lnTo>
                  <a:pt x="36978" y="4395668"/>
                </a:lnTo>
                <a:lnTo>
                  <a:pt x="20998" y="4351009"/>
                </a:lnTo>
                <a:lnTo>
                  <a:pt x="9420" y="4304898"/>
                </a:lnTo>
                <a:lnTo>
                  <a:pt x="2377" y="4257654"/>
                </a:lnTo>
                <a:lnTo>
                  <a:pt x="138" y="4212402"/>
                </a:lnTo>
                <a:lnTo>
                  <a:pt x="38109" y="4212183"/>
                </a:lnTo>
                <a:lnTo>
                  <a:pt x="41464" y="4265214"/>
                </a:lnTo>
                <a:lnTo>
                  <a:pt x="50909" y="4316746"/>
                </a:lnTo>
                <a:lnTo>
                  <a:pt x="66444" y="4366779"/>
                </a:lnTo>
                <a:lnTo>
                  <a:pt x="88069" y="4415314"/>
                </a:lnTo>
                <a:lnTo>
                  <a:pt x="54462" y="4432696"/>
                </a:lnTo>
                <a:close/>
              </a:path>
              <a:path w="13820775" h="4695825">
                <a:moveTo>
                  <a:pt x="38101" y="4174239"/>
                </a:moveTo>
                <a:lnTo>
                  <a:pt x="0" y="4174239"/>
                </a:lnTo>
                <a:lnTo>
                  <a:pt x="0" y="3945422"/>
                </a:lnTo>
                <a:lnTo>
                  <a:pt x="38101" y="3945422"/>
                </a:lnTo>
                <a:lnTo>
                  <a:pt x="38101" y="4174239"/>
                </a:lnTo>
                <a:close/>
              </a:path>
              <a:path w="13820775" h="4695825">
                <a:moveTo>
                  <a:pt x="38101" y="3907286"/>
                </a:moveTo>
                <a:lnTo>
                  <a:pt x="0" y="3907286"/>
                </a:lnTo>
                <a:lnTo>
                  <a:pt x="0" y="3678468"/>
                </a:lnTo>
                <a:lnTo>
                  <a:pt x="38101" y="3678468"/>
                </a:lnTo>
                <a:lnTo>
                  <a:pt x="38101" y="3907286"/>
                </a:lnTo>
                <a:close/>
              </a:path>
              <a:path w="13820775" h="4695825">
                <a:moveTo>
                  <a:pt x="38101" y="3640332"/>
                </a:moveTo>
                <a:lnTo>
                  <a:pt x="0" y="3640332"/>
                </a:lnTo>
                <a:lnTo>
                  <a:pt x="0" y="3411514"/>
                </a:lnTo>
                <a:lnTo>
                  <a:pt x="38101" y="3411514"/>
                </a:lnTo>
                <a:lnTo>
                  <a:pt x="38101" y="3640332"/>
                </a:lnTo>
                <a:close/>
              </a:path>
              <a:path w="13820775" h="4695825">
                <a:moveTo>
                  <a:pt x="38101" y="3373378"/>
                </a:moveTo>
                <a:lnTo>
                  <a:pt x="0" y="3373378"/>
                </a:lnTo>
                <a:lnTo>
                  <a:pt x="0" y="3144561"/>
                </a:lnTo>
                <a:lnTo>
                  <a:pt x="38101" y="3144561"/>
                </a:lnTo>
                <a:lnTo>
                  <a:pt x="38101" y="3373378"/>
                </a:lnTo>
                <a:close/>
              </a:path>
              <a:path w="13820775" h="4695825">
                <a:moveTo>
                  <a:pt x="38101" y="3106424"/>
                </a:moveTo>
                <a:lnTo>
                  <a:pt x="0" y="3106424"/>
                </a:lnTo>
                <a:lnTo>
                  <a:pt x="0" y="2877607"/>
                </a:lnTo>
                <a:lnTo>
                  <a:pt x="38101" y="2877607"/>
                </a:lnTo>
                <a:lnTo>
                  <a:pt x="38101" y="3106424"/>
                </a:lnTo>
                <a:close/>
              </a:path>
              <a:path w="13820775" h="4695825">
                <a:moveTo>
                  <a:pt x="38101" y="2839471"/>
                </a:moveTo>
                <a:lnTo>
                  <a:pt x="0" y="2839471"/>
                </a:lnTo>
                <a:lnTo>
                  <a:pt x="0" y="2610653"/>
                </a:lnTo>
                <a:lnTo>
                  <a:pt x="38101" y="2610653"/>
                </a:lnTo>
                <a:lnTo>
                  <a:pt x="38101" y="2839471"/>
                </a:lnTo>
                <a:close/>
              </a:path>
              <a:path w="13820775" h="4695825">
                <a:moveTo>
                  <a:pt x="38101" y="2572517"/>
                </a:moveTo>
                <a:lnTo>
                  <a:pt x="0" y="2572517"/>
                </a:lnTo>
                <a:lnTo>
                  <a:pt x="0" y="2343699"/>
                </a:lnTo>
                <a:lnTo>
                  <a:pt x="38101" y="2343699"/>
                </a:lnTo>
                <a:lnTo>
                  <a:pt x="38101" y="2572517"/>
                </a:lnTo>
                <a:close/>
              </a:path>
              <a:path w="13820775" h="4695825">
                <a:moveTo>
                  <a:pt x="38101" y="2305563"/>
                </a:moveTo>
                <a:lnTo>
                  <a:pt x="0" y="2305563"/>
                </a:lnTo>
                <a:lnTo>
                  <a:pt x="0" y="2076746"/>
                </a:lnTo>
                <a:lnTo>
                  <a:pt x="38101" y="2076746"/>
                </a:lnTo>
                <a:lnTo>
                  <a:pt x="38101" y="2305563"/>
                </a:lnTo>
                <a:close/>
              </a:path>
              <a:path w="13820775" h="4695825">
                <a:moveTo>
                  <a:pt x="38101" y="2038610"/>
                </a:moveTo>
                <a:lnTo>
                  <a:pt x="0" y="2038610"/>
                </a:lnTo>
                <a:lnTo>
                  <a:pt x="0" y="1809792"/>
                </a:lnTo>
                <a:lnTo>
                  <a:pt x="38101" y="1809792"/>
                </a:lnTo>
                <a:lnTo>
                  <a:pt x="38101" y="2038610"/>
                </a:lnTo>
                <a:close/>
              </a:path>
              <a:path w="13820775" h="4695825">
                <a:moveTo>
                  <a:pt x="38101" y="1771656"/>
                </a:moveTo>
                <a:lnTo>
                  <a:pt x="0" y="1771656"/>
                </a:lnTo>
                <a:lnTo>
                  <a:pt x="0" y="1542838"/>
                </a:lnTo>
                <a:lnTo>
                  <a:pt x="38101" y="1542838"/>
                </a:lnTo>
                <a:lnTo>
                  <a:pt x="38101" y="1771656"/>
                </a:lnTo>
                <a:close/>
              </a:path>
              <a:path w="13820775" h="4695825">
                <a:moveTo>
                  <a:pt x="38101" y="1504702"/>
                </a:moveTo>
                <a:lnTo>
                  <a:pt x="0" y="1504702"/>
                </a:lnTo>
                <a:lnTo>
                  <a:pt x="0" y="1275884"/>
                </a:lnTo>
                <a:lnTo>
                  <a:pt x="38101" y="1275884"/>
                </a:lnTo>
                <a:lnTo>
                  <a:pt x="38101" y="1504702"/>
                </a:lnTo>
                <a:close/>
              </a:path>
              <a:path w="13820775" h="4695825">
                <a:moveTo>
                  <a:pt x="38101" y="1237748"/>
                </a:moveTo>
                <a:lnTo>
                  <a:pt x="0" y="1237748"/>
                </a:lnTo>
                <a:lnTo>
                  <a:pt x="0" y="1008931"/>
                </a:lnTo>
                <a:lnTo>
                  <a:pt x="38101" y="1008931"/>
                </a:lnTo>
                <a:lnTo>
                  <a:pt x="38101" y="1237748"/>
                </a:lnTo>
                <a:close/>
              </a:path>
              <a:path w="13820775" h="4695825">
                <a:moveTo>
                  <a:pt x="38101" y="970795"/>
                </a:moveTo>
                <a:lnTo>
                  <a:pt x="0" y="970795"/>
                </a:lnTo>
                <a:lnTo>
                  <a:pt x="0" y="741977"/>
                </a:lnTo>
                <a:lnTo>
                  <a:pt x="38101" y="741977"/>
                </a:lnTo>
                <a:lnTo>
                  <a:pt x="38101" y="970795"/>
                </a:lnTo>
                <a:close/>
              </a:path>
              <a:path w="13820775" h="4695825">
                <a:moveTo>
                  <a:pt x="38101" y="703841"/>
                </a:moveTo>
                <a:lnTo>
                  <a:pt x="0" y="703841"/>
                </a:lnTo>
                <a:lnTo>
                  <a:pt x="0" y="486228"/>
                </a:lnTo>
                <a:lnTo>
                  <a:pt x="558" y="474936"/>
                </a:lnTo>
                <a:lnTo>
                  <a:pt x="38222" y="475812"/>
                </a:lnTo>
                <a:lnTo>
                  <a:pt x="38101" y="703841"/>
                </a:lnTo>
                <a:close/>
              </a:path>
              <a:path w="13820775" h="4695825">
                <a:moveTo>
                  <a:pt x="40427" y="440600"/>
                </a:moveTo>
                <a:lnTo>
                  <a:pt x="2592" y="436726"/>
                </a:lnTo>
                <a:lnTo>
                  <a:pt x="9420" y="390927"/>
                </a:lnTo>
                <a:lnTo>
                  <a:pt x="20998" y="344816"/>
                </a:lnTo>
                <a:lnTo>
                  <a:pt x="36978" y="300156"/>
                </a:lnTo>
                <a:lnTo>
                  <a:pt x="57229" y="257268"/>
                </a:lnTo>
                <a:lnTo>
                  <a:pt x="77833" y="222801"/>
                </a:lnTo>
                <a:lnTo>
                  <a:pt x="109595" y="243309"/>
                </a:lnTo>
                <a:lnTo>
                  <a:pt x="83433" y="289522"/>
                </a:lnTo>
                <a:lnTo>
                  <a:pt x="63185" y="337808"/>
                </a:lnTo>
                <a:lnTo>
                  <a:pt x="48850" y="388168"/>
                </a:lnTo>
                <a:lnTo>
                  <a:pt x="40427" y="440600"/>
                </a:lnTo>
                <a:close/>
              </a:path>
              <a:path w="13820775" h="4695825">
                <a:moveTo>
                  <a:pt x="129731" y="214602"/>
                </a:moveTo>
                <a:lnTo>
                  <a:pt x="99856" y="191811"/>
                </a:lnTo>
                <a:lnTo>
                  <a:pt x="110014" y="178077"/>
                </a:lnTo>
                <a:lnTo>
                  <a:pt x="142285" y="142413"/>
                </a:lnTo>
                <a:lnTo>
                  <a:pt x="177917" y="110113"/>
                </a:lnTo>
                <a:lnTo>
                  <a:pt x="216274" y="81692"/>
                </a:lnTo>
                <a:lnTo>
                  <a:pt x="257037" y="57280"/>
                </a:lnTo>
                <a:lnTo>
                  <a:pt x="275693" y="48456"/>
                </a:lnTo>
                <a:lnTo>
                  <a:pt x="291944" y="82319"/>
                </a:lnTo>
                <a:lnTo>
                  <a:pt x="258487" y="100158"/>
                </a:lnTo>
                <a:lnTo>
                  <a:pt x="226882" y="120615"/>
                </a:lnTo>
                <a:lnTo>
                  <a:pt x="169227" y="169379"/>
                </a:lnTo>
                <a:lnTo>
                  <a:pt x="139033" y="202801"/>
                </a:lnTo>
                <a:lnTo>
                  <a:pt x="129731" y="214602"/>
                </a:lnTo>
                <a:close/>
              </a:path>
            </a:pathLst>
          </a:custGeom>
          <a:solidFill>
            <a:srgbClr val="2EBFE1"/>
          </a:solidFill>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276" name="object 3">
            <a:extLst>
              <a:ext uri="{FF2B5EF4-FFF2-40B4-BE49-F238E27FC236}">
                <a16:creationId xmlns:a16="http://schemas.microsoft.com/office/drawing/2014/main" id="{CFBF73F1-D97B-F433-F77C-A5BE69AD6A8C}"/>
              </a:ext>
            </a:extLst>
          </p:cNvPr>
          <p:cNvSpPr txBox="1"/>
          <p:nvPr/>
        </p:nvSpPr>
        <p:spPr>
          <a:xfrm>
            <a:off x="2289784" y="839764"/>
            <a:ext cx="2584191" cy="262601"/>
          </a:xfrm>
          <a:prstGeom prst="rect">
            <a:avLst/>
          </a:prstGeom>
          <a:solidFill>
            <a:srgbClr val="2EBFE1"/>
          </a:solidFill>
        </p:spPr>
        <p:txBody>
          <a:bodyPr vert="horz" wrap="square" lIns="0" tIns="69850" rIns="0" bIns="0"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74334">
              <a:lnSpc>
                <a:spcPct val="100000"/>
              </a:lnSpc>
              <a:spcBef>
                <a:spcPts val="550"/>
              </a:spcBef>
            </a:pPr>
            <a:r>
              <a:rPr lang="en-IN" sz="1200" spc="23">
                <a:solidFill>
                  <a:srgbClr val="FFFFFF"/>
                </a:solidFill>
                <a:latin typeface="Lucida Sans Unicode"/>
                <a:cs typeface="Lucida Sans Unicode"/>
              </a:rPr>
              <a:t>REVENUE FROM CONSUMERS </a:t>
            </a:r>
            <a:endParaRPr sz="1200">
              <a:latin typeface="Lucida Sans Unicode"/>
              <a:cs typeface="Lucida Sans Unicode"/>
            </a:endParaRPr>
          </a:p>
        </p:txBody>
      </p:sp>
      <p:sp>
        <p:nvSpPr>
          <p:cNvPr id="277" name="object 57">
            <a:extLst>
              <a:ext uri="{FF2B5EF4-FFF2-40B4-BE49-F238E27FC236}">
                <a16:creationId xmlns:a16="http://schemas.microsoft.com/office/drawing/2014/main" id="{796C1988-3CE9-61D7-DA74-F5643708A561}"/>
              </a:ext>
            </a:extLst>
          </p:cNvPr>
          <p:cNvSpPr txBox="1"/>
          <p:nvPr/>
        </p:nvSpPr>
        <p:spPr>
          <a:xfrm>
            <a:off x="487231" y="1284999"/>
            <a:ext cx="1100243" cy="418661"/>
          </a:xfrm>
          <a:prstGeom prst="rect">
            <a:avLst/>
          </a:prstGeom>
        </p:spPr>
        <p:txBody>
          <a:bodyPr vert="horz" wrap="square" lIns="0" tIns="8467" rIns="0" bIns="0"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4394" marR="3387" indent="-6350">
              <a:lnSpc>
                <a:spcPct val="114599"/>
              </a:lnSpc>
              <a:spcBef>
                <a:spcPts val="67"/>
              </a:spcBef>
            </a:pPr>
            <a:r>
              <a:rPr lang="en-IN" sz="1200" b="1" spc="3">
                <a:latin typeface="Roboto"/>
                <a:cs typeface="Roboto"/>
              </a:rPr>
              <a:t>Consumer  Segments</a:t>
            </a:r>
            <a:endParaRPr lang="en-IN" sz="1200">
              <a:latin typeface="Roboto"/>
              <a:cs typeface="Roboto"/>
            </a:endParaRPr>
          </a:p>
        </p:txBody>
      </p:sp>
      <p:sp>
        <p:nvSpPr>
          <p:cNvPr id="278" name="object 61">
            <a:extLst>
              <a:ext uri="{FF2B5EF4-FFF2-40B4-BE49-F238E27FC236}">
                <a16:creationId xmlns:a16="http://schemas.microsoft.com/office/drawing/2014/main" id="{0DC44459-81A0-0A7A-D8D5-099BD4C5E4D1}"/>
              </a:ext>
            </a:extLst>
          </p:cNvPr>
          <p:cNvSpPr txBox="1"/>
          <p:nvPr/>
        </p:nvSpPr>
        <p:spPr>
          <a:xfrm>
            <a:off x="3249341" y="1290099"/>
            <a:ext cx="958703" cy="418661"/>
          </a:xfrm>
          <a:prstGeom prst="rect">
            <a:avLst/>
          </a:prstGeom>
        </p:spPr>
        <p:txBody>
          <a:bodyPr vert="horz" wrap="square" lIns="0" tIns="8467" rIns="0" bIns="0"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07532" marR="3387" indent="-99488">
              <a:lnSpc>
                <a:spcPct val="114599"/>
              </a:lnSpc>
              <a:spcBef>
                <a:spcPts val="67"/>
              </a:spcBef>
            </a:pPr>
            <a:r>
              <a:rPr lang="en-IN" sz="1200" b="1" spc="-3">
                <a:latin typeface="Roboto"/>
                <a:cs typeface="Roboto"/>
              </a:rPr>
              <a:t>Subscription Rate</a:t>
            </a:r>
            <a:endParaRPr sz="1200">
              <a:latin typeface="Roboto"/>
              <a:cs typeface="Roboto"/>
            </a:endParaRPr>
          </a:p>
        </p:txBody>
      </p:sp>
      <p:sp>
        <p:nvSpPr>
          <p:cNvPr id="279" name="object 62">
            <a:extLst>
              <a:ext uri="{FF2B5EF4-FFF2-40B4-BE49-F238E27FC236}">
                <a16:creationId xmlns:a16="http://schemas.microsoft.com/office/drawing/2014/main" id="{CB7D0B57-E7C3-A241-4C33-54B0DBD06407}"/>
              </a:ext>
            </a:extLst>
          </p:cNvPr>
          <p:cNvSpPr txBox="1"/>
          <p:nvPr/>
        </p:nvSpPr>
        <p:spPr>
          <a:xfrm>
            <a:off x="5540551" y="1290033"/>
            <a:ext cx="1279281" cy="140381"/>
          </a:xfrm>
          <a:prstGeom prst="rect">
            <a:avLst/>
          </a:prstGeom>
        </p:spPr>
        <p:txBody>
          <a:bodyPr vert="horz" wrap="square" lIns="0" tIns="8467" rIns="0" bIns="0"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4394" marR="3387" indent="-6350">
              <a:lnSpc>
                <a:spcPct val="114599"/>
              </a:lnSpc>
              <a:spcBef>
                <a:spcPts val="67"/>
              </a:spcBef>
            </a:pPr>
            <a:r>
              <a:rPr lang="en-IN" sz="800" b="1" spc="3">
                <a:latin typeface="Roboto"/>
                <a:cs typeface="Roboto"/>
              </a:rPr>
              <a:t>Estimated Revenue </a:t>
            </a:r>
            <a:endParaRPr sz="1200">
              <a:latin typeface="Roboto"/>
              <a:cs typeface="Roboto"/>
            </a:endParaRPr>
          </a:p>
        </p:txBody>
      </p:sp>
      <p:sp>
        <p:nvSpPr>
          <p:cNvPr id="280" name="object 64">
            <a:extLst>
              <a:ext uri="{FF2B5EF4-FFF2-40B4-BE49-F238E27FC236}">
                <a16:creationId xmlns:a16="http://schemas.microsoft.com/office/drawing/2014/main" id="{ADE22ABD-F235-5C2F-D004-48715A1BE91B}"/>
              </a:ext>
            </a:extLst>
          </p:cNvPr>
          <p:cNvSpPr txBox="1"/>
          <p:nvPr/>
        </p:nvSpPr>
        <p:spPr>
          <a:xfrm>
            <a:off x="207829" y="1911961"/>
            <a:ext cx="1555750" cy="1320811"/>
          </a:xfrm>
          <a:prstGeom prst="rect">
            <a:avLst/>
          </a:prstGeom>
        </p:spPr>
        <p:txBody>
          <a:bodyPr vert="horz" wrap="square" lIns="0" tIns="25400" rIns="0" bIns="0"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ct val="100000"/>
              </a:lnSpc>
              <a:spcBef>
                <a:spcPts val="200"/>
              </a:spcBef>
            </a:pPr>
            <a:r>
              <a:rPr lang="en-GB" sz="1000" b="1" spc="7">
                <a:solidFill>
                  <a:srgbClr val="7482BD"/>
                </a:solidFill>
                <a:latin typeface="Roboto"/>
                <a:cs typeface="Roboto"/>
              </a:rPr>
              <a:t>High</a:t>
            </a:r>
            <a:r>
              <a:rPr lang="en-GB" sz="1000" b="1" spc="-20">
                <a:solidFill>
                  <a:srgbClr val="7482BD"/>
                </a:solidFill>
                <a:latin typeface="Roboto"/>
                <a:cs typeface="Roboto"/>
              </a:rPr>
              <a:t> </a:t>
            </a:r>
            <a:r>
              <a:rPr lang="en-GB" sz="1000" b="1" spc="3">
                <a:solidFill>
                  <a:srgbClr val="7482BD"/>
                </a:solidFill>
                <a:latin typeface="Roboto"/>
                <a:cs typeface="Roboto"/>
              </a:rPr>
              <a:t>Income Country </a:t>
            </a:r>
            <a:endParaRPr lang="en-GB" sz="1000">
              <a:latin typeface="Roboto"/>
              <a:cs typeface="Roboto"/>
            </a:endParaRPr>
          </a:p>
          <a:p>
            <a:pPr algn="ctr">
              <a:lnSpc>
                <a:spcPct val="100000"/>
              </a:lnSpc>
              <a:spcBef>
                <a:spcPts val="140"/>
              </a:spcBef>
            </a:pPr>
            <a:r>
              <a:rPr lang="en-GB" sz="1000" i="1">
                <a:latin typeface="Roboto"/>
                <a:cs typeface="Roboto"/>
              </a:rPr>
              <a:t>(25% Customers </a:t>
            </a:r>
            <a:r>
              <a:rPr lang="en-GB" sz="1000" i="1" spc="-7">
                <a:latin typeface="Roboto"/>
                <a:cs typeface="Roboto"/>
              </a:rPr>
              <a:t>)</a:t>
            </a:r>
            <a:endParaRPr lang="en-GB" sz="1000">
              <a:latin typeface="Roboto"/>
              <a:cs typeface="Roboto"/>
            </a:endParaRPr>
          </a:p>
          <a:p>
            <a:pPr>
              <a:lnSpc>
                <a:spcPct val="100000"/>
              </a:lnSpc>
            </a:pPr>
            <a:endParaRPr lang="en-GB" sz="1050">
              <a:latin typeface="Roboto"/>
              <a:cs typeface="Roboto"/>
            </a:endParaRPr>
          </a:p>
          <a:p>
            <a:pPr>
              <a:lnSpc>
                <a:spcPct val="100000"/>
              </a:lnSpc>
            </a:pPr>
            <a:endParaRPr lang="en-GB" sz="1050">
              <a:latin typeface="Roboto"/>
              <a:cs typeface="Roboto"/>
            </a:endParaRPr>
          </a:p>
          <a:p>
            <a:pPr>
              <a:lnSpc>
                <a:spcPct val="100000"/>
              </a:lnSpc>
              <a:spcBef>
                <a:spcPts val="23"/>
              </a:spcBef>
            </a:pPr>
            <a:endParaRPr lang="en-GB" sz="1050">
              <a:latin typeface="Roboto"/>
              <a:cs typeface="Roboto"/>
            </a:endParaRPr>
          </a:p>
          <a:p>
            <a:pPr algn="ctr">
              <a:lnSpc>
                <a:spcPct val="100000"/>
              </a:lnSpc>
              <a:spcBef>
                <a:spcPts val="200"/>
              </a:spcBef>
            </a:pPr>
            <a:r>
              <a:rPr lang="en-GB" sz="1000" b="1" spc="7">
                <a:solidFill>
                  <a:srgbClr val="7482BD"/>
                </a:solidFill>
                <a:latin typeface="Roboto"/>
                <a:cs typeface="Roboto"/>
              </a:rPr>
              <a:t>Low</a:t>
            </a:r>
            <a:r>
              <a:rPr lang="en-GB" sz="1000" b="1" spc="-20">
                <a:solidFill>
                  <a:srgbClr val="7482BD"/>
                </a:solidFill>
                <a:latin typeface="Roboto"/>
                <a:cs typeface="Roboto"/>
              </a:rPr>
              <a:t> </a:t>
            </a:r>
            <a:r>
              <a:rPr lang="en-GB" sz="1000" b="1" spc="3">
                <a:solidFill>
                  <a:srgbClr val="7482BD"/>
                </a:solidFill>
                <a:latin typeface="Roboto"/>
                <a:cs typeface="Roboto"/>
              </a:rPr>
              <a:t>Income Country </a:t>
            </a:r>
            <a:endParaRPr lang="en-GB" sz="1000">
              <a:latin typeface="Roboto"/>
              <a:cs typeface="Roboto"/>
            </a:endParaRPr>
          </a:p>
          <a:p>
            <a:pPr algn="ctr">
              <a:lnSpc>
                <a:spcPct val="100000"/>
              </a:lnSpc>
              <a:spcBef>
                <a:spcPts val="140"/>
              </a:spcBef>
            </a:pPr>
            <a:r>
              <a:rPr lang="en-GB" sz="1000" i="1">
                <a:latin typeface="Roboto"/>
                <a:cs typeface="Roboto"/>
              </a:rPr>
              <a:t>(75% Customers </a:t>
            </a:r>
            <a:r>
              <a:rPr lang="en-GB" sz="1000" i="1" spc="-7">
                <a:latin typeface="Roboto"/>
                <a:cs typeface="Roboto"/>
              </a:rPr>
              <a:t>)</a:t>
            </a:r>
            <a:endParaRPr lang="en-GB" sz="1000">
              <a:latin typeface="Roboto"/>
              <a:cs typeface="Roboto"/>
            </a:endParaRPr>
          </a:p>
          <a:p>
            <a:pPr>
              <a:lnSpc>
                <a:spcPct val="100000"/>
              </a:lnSpc>
            </a:pPr>
            <a:endParaRPr lang="en-US" sz="933">
              <a:latin typeface="Roboto"/>
              <a:cs typeface="Roboto"/>
            </a:endParaRPr>
          </a:p>
        </p:txBody>
      </p:sp>
      <p:sp>
        <p:nvSpPr>
          <p:cNvPr id="281" name="object 67">
            <a:extLst>
              <a:ext uri="{FF2B5EF4-FFF2-40B4-BE49-F238E27FC236}">
                <a16:creationId xmlns:a16="http://schemas.microsoft.com/office/drawing/2014/main" id="{5DD51479-75F8-9973-A232-A5130EFC7130}"/>
              </a:ext>
            </a:extLst>
          </p:cNvPr>
          <p:cNvSpPr txBox="1"/>
          <p:nvPr/>
        </p:nvSpPr>
        <p:spPr>
          <a:xfrm>
            <a:off x="5336465" y="1907019"/>
            <a:ext cx="1402865" cy="484833"/>
          </a:xfrm>
          <a:prstGeom prst="rect">
            <a:avLst/>
          </a:prstGeom>
        </p:spPr>
        <p:txBody>
          <a:bodyPr vert="horz" wrap="square" lIns="0" tIns="8467" rIns="0" bIns="0"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8467" marR="3387">
              <a:lnSpc>
                <a:spcPct val="112500"/>
              </a:lnSpc>
              <a:spcBef>
                <a:spcPts val="67"/>
              </a:spcBef>
            </a:pPr>
            <a:r>
              <a:rPr lang="en-IN" sz="933" b="1" i="1" spc="-7">
                <a:solidFill>
                  <a:srgbClr val="040505"/>
                </a:solidFill>
                <a:latin typeface="Roboto"/>
                <a:cs typeface="Roboto"/>
              </a:rPr>
              <a:t>Yearly  Revenue (Median Price)= (20*15)*12 = 3600 millions  = 3.6 billions</a:t>
            </a:r>
            <a:endParaRPr sz="933" b="1" i="1">
              <a:latin typeface="Roboto"/>
              <a:cs typeface="Roboto"/>
            </a:endParaRPr>
          </a:p>
        </p:txBody>
      </p:sp>
      <p:sp>
        <p:nvSpPr>
          <p:cNvPr id="282" name="TextBox 281">
            <a:extLst>
              <a:ext uri="{FF2B5EF4-FFF2-40B4-BE49-F238E27FC236}">
                <a16:creationId xmlns:a16="http://schemas.microsoft.com/office/drawing/2014/main" id="{20606E1C-A8DB-874F-32F6-544E8C46E8F3}"/>
              </a:ext>
            </a:extLst>
          </p:cNvPr>
          <p:cNvSpPr txBox="1"/>
          <p:nvPr/>
        </p:nvSpPr>
        <p:spPr>
          <a:xfrm>
            <a:off x="2174400" y="1289941"/>
            <a:ext cx="874585"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IN" sz="800" b="1"/>
              <a:t>Estimated Consumers</a:t>
            </a:r>
          </a:p>
        </p:txBody>
      </p:sp>
      <p:sp>
        <p:nvSpPr>
          <p:cNvPr id="283" name="TextBox 282">
            <a:extLst>
              <a:ext uri="{FF2B5EF4-FFF2-40B4-BE49-F238E27FC236}">
                <a16:creationId xmlns:a16="http://schemas.microsoft.com/office/drawing/2014/main" id="{8CC55652-9013-5708-25EF-A6460EC15CC4}"/>
              </a:ext>
            </a:extLst>
          </p:cNvPr>
          <p:cNvSpPr txBox="1"/>
          <p:nvPr/>
        </p:nvSpPr>
        <p:spPr>
          <a:xfrm>
            <a:off x="1898977" y="2181854"/>
            <a:ext cx="2123366" cy="400110"/>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IN" sz="1200" i="1">
                <a:latin typeface="Roboto"/>
                <a:cs typeface="Roboto"/>
              </a:rPr>
              <a:t>(</a:t>
            </a:r>
            <a:r>
              <a:rPr lang="en-IN" sz="933" i="1">
                <a:latin typeface="Roboto"/>
                <a:cs typeface="Roboto"/>
              </a:rPr>
              <a:t>50 millions Customers </a:t>
            </a:r>
            <a:r>
              <a:rPr lang="en-IN" sz="933" i="1" spc="-7">
                <a:latin typeface="Roboto"/>
                <a:cs typeface="Roboto"/>
              </a:rPr>
              <a:t>)</a:t>
            </a:r>
            <a:endParaRPr lang="en-IN" sz="933">
              <a:latin typeface="Roboto"/>
              <a:cs typeface="Roboto"/>
            </a:endParaRPr>
          </a:p>
          <a:p>
            <a:endParaRPr lang="en-IN" sz="800"/>
          </a:p>
        </p:txBody>
      </p:sp>
      <p:sp>
        <p:nvSpPr>
          <p:cNvPr id="284" name="TextBox 283">
            <a:extLst>
              <a:ext uri="{FF2B5EF4-FFF2-40B4-BE49-F238E27FC236}">
                <a16:creationId xmlns:a16="http://schemas.microsoft.com/office/drawing/2014/main" id="{F9622CA0-189B-AF42-D484-497AD1C82717}"/>
              </a:ext>
            </a:extLst>
          </p:cNvPr>
          <p:cNvSpPr txBox="1"/>
          <p:nvPr/>
        </p:nvSpPr>
        <p:spPr>
          <a:xfrm>
            <a:off x="1950496" y="2802251"/>
            <a:ext cx="2123366" cy="400110"/>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IN" sz="1200" i="1">
                <a:latin typeface="Roboto"/>
                <a:cs typeface="Roboto"/>
              </a:rPr>
              <a:t>(</a:t>
            </a:r>
            <a:r>
              <a:rPr lang="en-IN" sz="933" i="1">
                <a:latin typeface="Roboto"/>
                <a:cs typeface="Roboto"/>
              </a:rPr>
              <a:t>150 millions Customers </a:t>
            </a:r>
            <a:r>
              <a:rPr lang="en-IN" sz="933" i="1" spc="-7">
                <a:latin typeface="Roboto"/>
                <a:cs typeface="Roboto"/>
              </a:rPr>
              <a:t>)</a:t>
            </a:r>
            <a:endParaRPr lang="en-IN" sz="933">
              <a:latin typeface="Roboto"/>
              <a:cs typeface="Roboto"/>
            </a:endParaRPr>
          </a:p>
          <a:p>
            <a:endParaRPr lang="en-IN" sz="800"/>
          </a:p>
        </p:txBody>
      </p:sp>
      <p:sp>
        <p:nvSpPr>
          <p:cNvPr id="285" name="TextBox 284">
            <a:extLst>
              <a:ext uri="{FF2B5EF4-FFF2-40B4-BE49-F238E27FC236}">
                <a16:creationId xmlns:a16="http://schemas.microsoft.com/office/drawing/2014/main" id="{5493CC7A-663E-B333-CC3D-16B3AF225454}"/>
              </a:ext>
            </a:extLst>
          </p:cNvPr>
          <p:cNvSpPr txBox="1"/>
          <p:nvPr/>
        </p:nvSpPr>
        <p:spPr>
          <a:xfrm>
            <a:off x="3398281" y="2186765"/>
            <a:ext cx="2123366" cy="359009"/>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IN" sz="933" i="1">
                <a:latin typeface="Roboto"/>
                <a:cs typeface="Roboto"/>
              </a:rPr>
              <a:t>(40%)</a:t>
            </a:r>
            <a:endParaRPr lang="en-IN" sz="933">
              <a:latin typeface="Roboto"/>
              <a:cs typeface="Roboto"/>
            </a:endParaRPr>
          </a:p>
          <a:p>
            <a:endParaRPr lang="en-IN" sz="800"/>
          </a:p>
        </p:txBody>
      </p:sp>
      <p:sp>
        <p:nvSpPr>
          <p:cNvPr id="286" name="TextBox 285">
            <a:extLst>
              <a:ext uri="{FF2B5EF4-FFF2-40B4-BE49-F238E27FC236}">
                <a16:creationId xmlns:a16="http://schemas.microsoft.com/office/drawing/2014/main" id="{025E7BF7-8A14-0177-38BD-59A81BF8CF72}"/>
              </a:ext>
            </a:extLst>
          </p:cNvPr>
          <p:cNvSpPr txBox="1"/>
          <p:nvPr/>
        </p:nvSpPr>
        <p:spPr>
          <a:xfrm>
            <a:off x="4324282" y="2667240"/>
            <a:ext cx="2123366" cy="307777"/>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IN" sz="1400" b="1">
                <a:latin typeface="Agency FB" panose="020B0503020202020204" pitchFamily="34" charset="0"/>
              </a:rPr>
              <a:t>7.5 millions</a:t>
            </a:r>
          </a:p>
        </p:txBody>
      </p:sp>
      <p:sp>
        <p:nvSpPr>
          <p:cNvPr id="287" name="TextBox 286">
            <a:extLst>
              <a:ext uri="{FF2B5EF4-FFF2-40B4-BE49-F238E27FC236}">
                <a16:creationId xmlns:a16="http://schemas.microsoft.com/office/drawing/2014/main" id="{141D4D2E-D713-F3A1-141A-0DC51D274EE9}"/>
              </a:ext>
            </a:extLst>
          </p:cNvPr>
          <p:cNvSpPr txBox="1"/>
          <p:nvPr/>
        </p:nvSpPr>
        <p:spPr>
          <a:xfrm>
            <a:off x="4269955" y="1288068"/>
            <a:ext cx="1176249" cy="502445"/>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07532" marR="3387" indent="-99488">
              <a:lnSpc>
                <a:spcPct val="114599"/>
              </a:lnSpc>
              <a:spcBef>
                <a:spcPts val="67"/>
              </a:spcBef>
            </a:pPr>
            <a:r>
              <a:rPr lang="en-IN" sz="1200" b="1" spc="-3">
                <a:latin typeface="Roboto"/>
                <a:cs typeface="Roboto"/>
              </a:rPr>
              <a:t>Subscribed Customer</a:t>
            </a:r>
            <a:endParaRPr lang="en-IN" sz="1200">
              <a:latin typeface="Roboto"/>
              <a:cs typeface="Roboto"/>
            </a:endParaRPr>
          </a:p>
        </p:txBody>
      </p:sp>
      <p:sp>
        <p:nvSpPr>
          <p:cNvPr id="288" name="object 26">
            <a:extLst>
              <a:ext uri="{FF2B5EF4-FFF2-40B4-BE49-F238E27FC236}">
                <a16:creationId xmlns:a16="http://schemas.microsoft.com/office/drawing/2014/main" id="{2A82F4D0-97F6-3AED-062A-A1D5DCDFBA8B}"/>
              </a:ext>
            </a:extLst>
          </p:cNvPr>
          <p:cNvSpPr/>
          <p:nvPr/>
        </p:nvSpPr>
        <p:spPr>
          <a:xfrm>
            <a:off x="5205294" y="2558355"/>
            <a:ext cx="1534036" cy="596426"/>
          </a:xfrm>
          <a:custGeom>
            <a:avLst/>
            <a:gdLst/>
            <a:ahLst/>
            <a:cxnLst/>
            <a:rect l="l" t="t" r="r" b="b"/>
            <a:pathLst>
              <a:path w="2181225" h="590550">
                <a:moveTo>
                  <a:pt x="194295" y="38451"/>
                </a:moveTo>
                <a:lnTo>
                  <a:pt x="187594" y="21688"/>
                </a:lnTo>
                <a:lnTo>
                  <a:pt x="205061" y="14494"/>
                </a:lnTo>
                <a:lnTo>
                  <a:pt x="250225" y="3678"/>
                </a:lnTo>
                <a:lnTo>
                  <a:pt x="296960" y="0"/>
                </a:lnTo>
                <a:lnTo>
                  <a:pt x="296960" y="18907"/>
                </a:lnTo>
                <a:lnTo>
                  <a:pt x="270588" y="20128"/>
                </a:lnTo>
                <a:lnTo>
                  <a:pt x="244687" y="23793"/>
                </a:lnTo>
                <a:lnTo>
                  <a:pt x="219256" y="29900"/>
                </a:lnTo>
                <a:lnTo>
                  <a:pt x="194295" y="38451"/>
                </a:lnTo>
                <a:close/>
              </a:path>
              <a:path w="2181225" h="590550">
                <a:moveTo>
                  <a:pt x="411050" y="18907"/>
                </a:moveTo>
                <a:lnTo>
                  <a:pt x="296960" y="18907"/>
                </a:lnTo>
                <a:lnTo>
                  <a:pt x="296960" y="0"/>
                </a:lnTo>
                <a:lnTo>
                  <a:pt x="411050" y="0"/>
                </a:lnTo>
                <a:lnTo>
                  <a:pt x="411050" y="18907"/>
                </a:lnTo>
                <a:close/>
              </a:path>
              <a:path w="2181225" h="590550">
                <a:moveTo>
                  <a:pt x="544155" y="18907"/>
                </a:moveTo>
                <a:lnTo>
                  <a:pt x="430065" y="18907"/>
                </a:lnTo>
                <a:lnTo>
                  <a:pt x="430065" y="0"/>
                </a:lnTo>
                <a:lnTo>
                  <a:pt x="544155" y="0"/>
                </a:lnTo>
                <a:lnTo>
                  <a:pt x="544155" y="18907"/>
                </a:lnTo>
                <a:close/>
              </a:path>
              <a:path w="2181225" h="590550">
                <a:moveTo>
                  <a:pt x="677259" y="18907"/>
                </a:moveTo>
                <a:lnTo>
                  <a:pt x="563170" y="18907"/>
                </a:lnTo>
                <a:lnTo>
                  <a:pt x="563170" y="0"/>
                </a:lnTo>
                <a:lnTo>
                  <a:pt x="677259" y="0"/>
                </a:lnTo>
                <a:lnTo>
                  <a:pt x="677259" y="18907"/>
                </a:lnTo>
                <a:close/>
              </a:path>
              <a:path w="2181225" h="590550">
                <a:moveTo>
                  <a:pt x="810364" y="18907"/>
                </a:moveTo>
                <a:lnTo>
                  <a:pt x="696274" y="18907"/>
                </a:lnTo>
                <a:lnTo>
                  <a:pt x="696274" y="0"/>
                </a:lnTo>
                <a:lnTo>
                  <a:pt x="810364" y="0"/>
                </a:lnTo>
                <a:lnTo>
                  <a:pt x="810364" y="18907"/>
                </a:lnTo>
                <a:close/>
              </a:path>
              <a:path w="2181225" h="590550">
                <a:moveTo>
                  <a:pt x="943469" y="18907"/>
                </a:moveTo>
                <a:lnTo>
                  <a:pt x="829379" y="18907"/>
                </a:lnTo>
                <a:lnTo>
                  <a:pt x="829379" y="0"/>
                </a:lnTo>
                <a:lnTo>
                  <a:pt x="943469" y="0"/>
                </a:lnTo>
                <a:lnTo>
                  <a:pt x="943469" y="18907"/>
                </a:lnTo>
                <a:close/>
              </a:path>
              <a:path w="2181225" h="590550">
                <a:moveTo>
                  <a:pt x="1076574" y="18907"/>
                </a:moveTo>
                <a:lnTo>
                  <a:pt x="962484" y="18907"/>
                </a:lnTo>
                <a:lnTo>
                  <a:pt x="962484" y="0"/>
                </a:lnTo>
                <a:lnTo>
                  <a:pt x="1076574" y="0"/>
                </a:lnTo>
                <a:lnTo>
                  <a:pt x="1076574" y="18907"/>
                </a:lnTo>
                <a:close/>
              </a:path>
              <a:path w="2181225" h="590550">
                <a:moveTo>
                  <a:pt x="1209679" y="18907"/>
                </a:moveTo>
                <a:lnTo>
                  <a:pt x="1095589" y="18907"/>
                </a:lnTo>
                <a:lnTo>
                  <a:pt x="1095589" y="0"/>
                </a:lnTo>
                <a:lnTo>
                  <a:pt x="1209679" y="0"/>
                </a:lnTo>
                <a:lnTo>
                  <a:pt x="1209679" y="18907"/>
                </a:lnTo>
                <a:close/>
              </a:path>
              <a:path w="2181225" h="590550">
                <a:moveTo>
                  <a:pt x="1342783" y="18907"/>
                </a:moveTo>
                <a:lnTo>
                  <a:pt x="1228694" y="18907"/>
                </a:lnTo>
                <a:lnTo>
                  <a:pt x="1228694" y="0"/>
                </a:lnTo>
                <a:lnTo>
                  <a:pt x="1342783" y="0"/>
                </a:lnTo>
                <a:lnTo>
                  <a:pt x="1342783" y="18907"/>
                </a:lnTo>
                <a:close/>
              </a:path>
              <a:path w="2181225" h="590550">
                <a:moveTo>
                  <a:pt x="1475888" y="18907"/>
                </a:moveTo>
                <a:lnTo>
                  <a:pt x="1361798" y="18907"/>
                </a:lnTo>
                <a:lnTo>
                  <a:pt x="1361798" y="0"/>
                </a:lnTo>
                <a:lnTo>
                  <a:pt x="1475888" y="0"/>
                </a:lnTo>
                <a:lnTo>
                  <a:pt x="1475888" y="18907"/>
                </a:lnTo>
                <a:close/>
              </a:path>
              <a:path w="2181225" h="590550">
                <a:moveTo>
                  <a:pt x="1608993" y="18907"/>
                </a:moveTo>
                <a:lnTo>
                  <a:pt x="1494903" y="18907"/>
                </a:lnTo>
                <a:lnTo>
                  <a:pt x="1494903" y="0"/>
                </a:lnTo>
                <a:lnTo>
                  <a:pt x="1608993" y="0"/>
                </a:lnTo>
                <a:lnTo>
                  <a:pt x="1608993" y="18907"/>
                </a:lnTo>
                <a:close/>
              </a:path>
              <a:path w="2181225" h="590550">
                <a:moveTo>
                  <a:pt x="1742098" y="18907"/>
                </a:moveTo>
                <a:lnTo>
                  <a:pt x="1628008" y="18907"/>
                </a:lnTo>
                <a:lnTo>
                  <a:pt x="1628008" y="0"/>
                </a:lnTo>
                <a:lnTo>
                  <a:pt x="1742098" y="0"/>
                </a:lnTo>
                <a:lnTo>
                  <a:pt x="1742098" y="18907"/>
                </a:lnTo>
                <a:close/>
              </a:path>
              <a:path w="2181225" h="590550">
                <a:moveTo>
                  <a:pt x="1875203" y="18907"/>
                </a:moveTo>
                <a:lnTo>
                  <a:pt x="1761113" y="18907"/>
                </a:lnTo>
                <a:lnTo>
                  <a:pt x="1761113" y="0"/>
                </a:lnTo>
                <a:lnTo>
                  <a:pt x="1875203" y="0"/>
                </a:lnTo>
                <a:lnTo>
                  <a:pt x="1875203" y="18907"/>
                </a:lnTo>
                <a:close/>
              </a:path>
              <a:path w="2181225" h="590550">
                <a:moveTo>
                  <a:pt x="1997147" y="42821"/>
                </a:moveTo>
                <a:lnTo>
                  <a:pt x="1972141" y="33126"/>
                </a:lnTo>
                <a:lnTo>
                  <a:pt x="1946554" y="25936"/>
                </a:lnTo>
                <a:lnTo>
                  <a:pt x="1920388" y="21251"/>
                </a:lnTo>
                <a:lnTo>
                  <a:pt x="1893643" y="19071"/>
                </a:lnTo>
                <a:lnTo>
                  <a:pt x="1894277" y="805"/>
                </a:lnTo>
                <a:lnTo>
                  <a:pt x="1930783" y="3678"/>
                </a:lnTo>
                <a:lnTo>
                  <a:pt x="1975946" y="14494"/>
                </a:lnTo>
                <a:lnTo>
                  <a:pt x="2004558" y="26278"/>
                </a:lnTo>
                <a:lnTo>
                  <a:pt x="1997147" y="42821"/>
                </a:lnTo>
                <a:close/>
              </a:path>
              <a:path w="2181225" h="590550">
                <a:moveTo>
                  <a:pt x="2096206" y="116730"/>
                </a:moveTo>
                <a:lnTo>
                  <a:pt x="2065146" y="85609"/>
                </a:lnTo>
                <a:lnTo>
                  <a:pt x="2031439" y="60952"/>
                </a:lnTo>
                <a:lnTo>
                  <a:pt x="2013170" y="50539"/>
                </a:lnTo>
                <a:lnTo>
                  <a:pt x="2021880" y="34029"/>
                </a:lnTo>
                <a:lnTo>
                  <a:pt x="2058368" y="56225"/>
                </a:lnTo>
                <a:lnTo>
                  <a:pt x="2094031" y="86484"/>
                </a:lnTo>
                <a:lnTo>
                  <a:pt x="2110014" y="105109"/>
                </a:lnTo>
                <a:lnTo>
                  <a:pt x="2096206" y="116730"/>
                </a:lnTo>
                <a:close/>
              </a:path>
              <a:path w="2181225" h="590550">
                <a:moveTo>
                  <a:pt x="2153083" y="225855"/>
                </a:moveTo>
                <a:lnTo>
                  <a:pt x="2145122" y="200375"/>
                </a:lnTo>
                <a:lnTo>
                  <a:pt x="2134832" y="176005"/>
                </a:lnTo>
                <a:lnTo>
                  <a:pt x="2122212" y="152745"/>
                </a:lnTo>
                <a:lnTo>
                  <a:pt x="2107262" y="130595"/>
                </a:lnTo>
                <a:lnTo>
                  <a:pt x="2122339" y="119471"/>
                </a:lnTo>
                <a:lnTo>
                  <a:pt x="2124461" y="121944"/>
                </a:lnTo>
                <a:lnTo>
                  <a:pt x="2148704" y="161346"/>
                </a:lnTo>
                <a:lnTo>
                  <a:pt x="2166430" y="203897"/>
                </a:lnTo>
                <a:lnTo>
                  <a:pt x="2170651" y="221322"/>
                </a:lnTo>
                <a:lnTo>
                  <a:pt x="2153083" y="225855"/>
                </a:lnTo>
                <a:close/>
              </a:path>
              <a:path w="2181225" h="590550">
                <a:moveTo>
                  <a:pt x="2174725" y="352409"/>
                </a:moveTo>
                <a:lnTo>
                  <a:pt x="2156718" y="348869"/>
                </a:lnTo>
                <a:lnTo>
                  <a:pt x="2159026" y="335569"/>
                </a:lnTo>
                <a:lnTo>
                  <a:pt x="2160674" y="322204"/>
                </a:lnTo>
                <a:lnTo>
                  <a:pt x="2161663" y="308772"/>
                </a:lnTo>
                <a:lnTo>
                  <a:pt x="2161993" y="295274"/>
                </a:lnTo>
                <a:lnTo>
                  <a:pt x="2161681" y="282154"/>
                </a:lnTo>
                <a:lnTo>
                  <a:pt x="2160747" y="269094"/>
                </a:lnTo>
                <a:lnTo>
                  <a:pt x="2159189" y="256096"/>
                </a:lnTo>
                <a:lnTo>
                  <a:pt x="2157008" y="243158"/>
                </a:lnTo>
                <a:lnTo>
                  <a:pt x="2175103" y="239702"/>
                </a:lnTo>
                <a:lnTo>
                  <a:pt x="2177308" y="248804"/>
                </a:lnTo>
                <a:lnTo>
                  <a:pt x="2181007" y="295275"/>
                </a:lnTo>
                <a:lnTo>
                  <a:pt x="2177308" y="341745"/>
                </a:lnTo>
                <a:lnTo>
                  <a:pt x="2174725" y="352409"/>
                </a:lnTo>
                <a:close/>
              </a:path>
              <a:path w="2181225" h="590550">
                <a:moveTo>
                  <a:pt x="2121285" y="472306"/>
                </a:moveTo>
                <a:lnTo>
                  <a:pt x="2106354" y="461164"/>
                </a:lnTo>
                <a:lnTo>
                  <a:pt x="2121424" y="439097"/>
                </a:lnTo>
                <a:lnTo>
                  <a:pt x="2134172" y="415907"/>
                </a:lnTo>
                <a:lnTo>
                  <a:pt x="2144595" y="391595"/>
                </a:lnTo>
                <a:lnTo>
                  <a:pt x="2152696" y="366160"/>
                </a:lnTo>
                <a:lnTo>
                  <a:pt x="2170270" y="370798"/>
                </a:lnTo>
                <a:lnTo>
                  <a:pt x="2166430" y="386652"/>
                </a:lnTo>
                <a:lnTo>
                  <a:pt x="2148704" y="429203"/>
                </a:lnTo>
                <a:lnTo>
                  <a:pt x="2124461" y="468605"/>
                </a:lnTo>
                <a:lnTo>
                  <a:pt x="2121285" y="472306"/>
                </a:lnTo>
                <a:close/>
              </a:path>
              <a:path w="2181225" h="590550">
                <a:moveTo>
                  <a:pt x="2020490" y="557365"/>
                </a:moveTo>
                <a:lnTo>
                  <a:pt x="2011820" y="540710"/>
                </a:lnTo>
                <a:lnTo>
                  <a:pt x="2030473" y="530196"/>
                </a:lnTo>
                <a:lnTo>
                  <a:pt x="2048151" y="518356"/>
                </a:lnTo>
                <a:lnTo>
                  <a:pt x="2080585" y="490696"/>
                </a:lnTo>
                <a:lnTo>
                  <a:pt x="2095217" y="474974"/>
                </a:lnTo>
                <a:lnTo>
                  <a:pt x="2108960" y="486669"/>
                </a:lnTo>
                <a:lnTo>
                  <a:pt x="2094031" y="504065"/>
                </a:lnTo>
                <a:lnTo>
                  <a:pt x="2058368" y="534324"/>
                </a:lnTo>
                <a:lnTo>
                  <a:pt x="2020490" y="557365"/>
                </a:lnTo>
                <a:close/>
              </a:path>
              <a:path w="2181225" h="590550">
                <a:moveTo>
                  <a:pt x="1892647" y="589873"/>
                </a:moveTo>
                <a:lnTo>
                  <a:pt x="1892112" y="571526"/>
                </a:lnTo>
                <a:lnTo>
                  <a:pt x="1918872" y="569492"/>
                </a:lnTo>
                <a:lnTo>
                  <a:pt x="1945066" y="564950"/>
                </a:lnTo>
                <a:lnTo>
                  <a:pt x="1970694" y="557899"/>
                </a:lnTo>
                <a:lnTo>
                  <a:pt x="1995756" y="548339"/>
                </a:lnTo>
                <a:lnTo>
                  <a:pt x="2003060" y="564888"/>
                </a:lnTo>
                <a:lnTo>
                  <a:pt x="1975946" y="576055"/>
                </a:lnTo>
                <a:lnTo>
                  <a:pt x="1930783" y="586871"/>
                </a:lnTo>
                <a:lnTo>
                  <a:pt x="1892647" y="589873"/>
                </a:lnTo>
                <a:close/>
              </a:path>
              <a:path w="2181225" h="590550">
                <a:moveTo>
                  <a:pt x="1873577" y="590549"/>
                </a:moveTo>
                <a:lnTo>
                  <a:pt x="1759487" y="590549"/>
                </a:lnTo>
                <a:lnTo>
                  <a:pt x="1759487" y="571643"/>
                </a:lnTo>
                <a:lnTo>
                  <a:pt x="1873577" y="571643"/>
                </a:lnTo>
                <a:lnTo>
                  <a:pt x="1873577" y="590549"/>
                </a:lnTo>
                <a:close/>
              </a:path>
              <a:path w="2181225" h="590550">
                <a:moveTo>
                  <a:pt x="1740472" y="590549"/>
                </a:moveTo>
                <a:lnTo>
                  <a:pt x="1626383" y="590549"/>
                </a:lnTo>
                <a:lnTo>
                  <a:pt x="1626383" y="571643"/>
                </a:lnTo>
                <a:lnTo>
                  <a:pt x="1740472" y="571643"/>
                </a:lnTo>
                <a:lnTo>
                  <a:pt x="1740472" y="590549"/>
                </a:lnTo>
                <a:close/>
              </a:path>
              <a:path w="2181225" h="590550">
                <a:moveTo>
                  <a:pt x="1607368" y="590549"/>
                </a:moveTo>
                <a:lnTo>
                  <a:pt x="1493278" y="590549"/>
                </a:lnTo>
                <a:lnTo>
                  <a:pt x="1493278" y="571643"/>
                </a:lnTo>
                <a:lnTo>
                  <a:pt x="1607368" y="571643"/>
                </a:lnTo>
                <a:lnTo>
                  <a:pt x="1607368" y="590549"/>
                </a:lnTo>
                <a:close/>
              </a:path>
              <a:path w="2181225" h="590550">
                <a:moveTo>
                  <a:pt x="1474263" y="590549"/>
                </a:moveTo>
                <a:lnTo>
                  <a:pt x="1360173" y="590549"/>
                </a:lnTo>
                <a:lnTo>
                  <a:pt x="1360173" y="571643"/>
                </a:lnTo>
                <a:lnTo>
                  <a:pt x="1474263" y="571643"/>
                </a:lnTo>
                <a:lnTo>
                  <a:pt x="1474263" y="590549"/>
                </a:lnTo>
                <a:close/>
              </a:path>
              <a:path w="2181225" h="590550">
                <a:moveTo>
                  <a:pt x="1341158" y="590549"/>
                </a:moveTo>
                <a:lnTo>
                  <a:pt x="1227068" y="590549"/>
                </a:lnTo>
                <a:lnTo>
                  <a:pt x="1227068" y="571643"/>
                </a:lnTo>
                <a:lnTo>
                  <a:pt x="1341158" y="571643"/>
                </a:lnTo>
                <a:lnTo>
                  <a:pt x="1341158" y="590549"/>
                </a:lnTo>
                <a:close/>
              </a:path>
              <a:path w="2181225" h="590550">
                <a:moveTo>
                  <a:pt x="1208053" y="590549"/>
                </a:moveTo>
                <a:lnTo>
                  <a:pt x="1093963" y="590549"/>
                </a:lnTo>
                <a:lnTo>
                  <a:pt x="1093963" y="571643"/>
                </a:lnTo>
                <a:lnTo>
                  <a:pt x="1208053" y="571643"/>
                </a:lnTo>
                <a:lnTo>
                  <a:pt x="1208053" y="590549"/>
                </a:lnTo>
                <a:close/>
              </a:path>
              <a:path w="2181225" h="590550">
                <a:moveTo>
                  <a:pt x="1074949" y="590549"/>
                </a:moveTo>
                <a:lnTo>
                  <a:pt x="960859" y="590549"/>
                </a:lnTo>
                <a:lnTo>
                  <a:pt x="960859" y="571643"/>
                </a:lnTo>
                <a:lnTo>
                  <a:pt x="1074949" y="571643"/>
                </a:lnTo>
                <a:lnTo>
                  <a:pt x="1074949" y="590549"/>
                </a:lnTo>
                <a:close/>
              </a:path>
              <a:path w="2181225" h="590550">
                <a:moveTo>
                  <a:pt x="941844" y="590549"/>
                </a:moveTo>
                <a:lnTo>
                  <a:pt x="827754" y="590549"/>
                </a:lnTo>
                <a:lnTo>
                  <a:pt x="827754" y="571643"/>
                </a:lnTo>
                <a:lnTo>
                  <a:pt x="941844" y="571643"/>
                </a:lnTo>
                <a:lnTo>
                  <a:pt x="941844" y="590549"/>
                </a:lnTo>
                <a:close/>
              </a:path>
              <a:path w="2181225" h="590550">
                <a:moveTo>
                  <a:pt x="808739" y="590549"/>
                </a:moveTo>
                <a:lnTo>
                  <a:pt x="694649" y="590549"/>
                </a:lnTo>
                <a:lnTo>
                  <a:pt x="694649" y="571643"/>
                </a:lnTo>
                <a:lnTo>
                  <a:pt x="808739" y="571643"/>
                </a:lnTo>
                <a:lnTo>
                  <a:pt x="808739" y="590549"/>
                </a:lnTo>
                <a:close/>
              </a:path>
              <a:path w="2181225" h="590550">
                <a:moveTo>
                  <a:pt x="675634" y="590549"/>
                </a:moveTo>
                <a:lnTo>
                  <a:pt x="561544" y="590549"/>
                </a:lnTo>
                <a:lnTo>
                  <a:pt x="561544" y="571643"/>
                </a:lnTo>
                <a:lnTo>
                  <a:pt x="675634" y="571643"/>
                </a:lnTo>
                <a:lnTo>
                  <a:pt x="675634" y="590549"/>
                </a:lnTo>
                <a:close/>
              </a:path>
              <a:path w="2181225" h="590550">
                <a:moveTo>
                  <a:pt x="542529" y="590549"/>
                </a:moveTo>
                <a:lnTo>
                  <a:pt x="428439" y="590549"/>
                </a:lnTo>
                <a:lnTo>
                  <a:pt x="428439" y="571643"/>
                </a:lnTo>
                <a:lnTo>
                  <a:pt x="542529" y="571643"/>
                </a:lnTo>
                <a:lnTo>
                  <a:pt x="542529" y="590549"/>
                </a:lnTo>
                <a:close/>
              </a:path>
              <a:path w="2181225" h="590550">
                <a:moveTo>
                  <a:pt x="409424" y="590549"/>
                </a:moveTo>
                <a:lnTo>
                  <a:pt x="296960" y="590549"/>
                </a:lnTo>
                <a:lnTo>
                  <a:pt x="295319" y="590420"/>
                </a:lnTo>
                <a:lnTo>
                  <a:pt x="295372" y="571638"/>
                </a:lnTo>
                <a:lnTo>
                  <a:pt x="409424" y="571643"/>
                </a:lnTo>
                <a:lnTo>
                  <a:pt x="409424" y="590549"/>
                </a:lnTo>
                <a:close/>
              </a:path>
              <a:path w="2181225" h="590550">
                <a:moveTo>
                  <a:pt x="276266" y="588921"/>
                </a:moveTo>
                <a:lnTo>
                  <a:pt x="250225" y="586871"/>
                </a:lnTo>
                <a:lnTo>
                  <a:pt x="205061" y="576055"/>
                </a:lnTo>
                <a:lnTo>
                  <a:pt x="166782" y="560289"/>
                </a:lnTo>
                <a:lnTo>
                  <a:pt x="174977" y="543605"/>
                </a:lnTo>
                <a:lnTo>
                  <a:pt x="199615" y="554167"/>
                </a:lnTo>
                <a:lnTo>
                  <a:pt x="224920" y="562248"/>
                </a:lnTo>
                <a:lnTo>
                  <a:pt x="250892" y="567848"/>
                </a:lnTo>
                <a:lnTo>
                  <a:pt x="277530" y="570967"/>
                </a:lnTo>
                <a:lnTo>
                  <a:pt x="276266" y="588921"/>
                </a:lnTo>
                <a:close/>
              </a:path>
              <a:path w="2181225" h="590550">
                <a:moveTo>
                  <a:pt x="150188" y="551082"/>
                </a:moveTo>
                <a:lnTo>
                  <a:pt x="122640" y="534324"/>
                </a:lnTo>
                <a:lnTo>
                  <a:pt x="86977" y="504065"/>
                </a:lnTo>
                <a:lnTo>
                  <a:pt x="64207" y="477532"/>
                </a:lnTo>
                <a:lnTo>
                  <a:pt x="78597" y="466264"/>
                </a:lnTo>
                <a:lnTo>
                  <a:pt x="83780" y="472611"/>
                </a:lnTo>
                <a:lnTo>
                  <a:pt x="89145" y="478799"/>
                </a:lnTo>
                <a:lnTo>
                  <a:pt x="128322" y="514976"/>
                </a:lnTo>
                <a:lnTo>
                  <a:pt x="159228" y="535325"/>
                </a:lnTo>
                <a:lnTo>
                  <a:pt x="150188" y="551082"/>
                </a:lnTo>
                <a:close/>
              </a:path>
              <a:path w="2181225" h="590550">
                <a:moveTo>
                  <a:pt x="52796" y="462510"/>
                </a:moveTo>
                <a:lnTo>
                  <a:pt x="32303" y="429203"/>
                </a:lnTo>
                <a:lnTo>
                  <a:pt x="14577" y="386652"/>
                </a:lnTo>
                <a:lnTo>
                  <a:pt x="7904" y="359106"/>
                </a:lnTo>
                <a:lnTo>
                  <a:pt x="25624" y="355192"/>
                </a:lnTo>
                <a:lnTo>
                  <a:pt x="32678" y="380949"/>
                </a:lnTo>
                <a:lnTo>
                  <a:pt x="42103" y="405678"/>
                </a:lnTo>
                <a:lnTo>
                  <a:pt x="53898" y="429379"/>
                </a:lnTo>
                <a:lnTo>
                  <a:pt x="68064" y="452053"/>
                </a:lnTo>
                <a:lnTo>
                  <a:pt x="52796" y="462510"/>
                </a:lnTo>
                <a:close/>
              </a:path>
              <a:path w="2181225" h="590550">
                <a:moveTo>
                  <a:pt x="3618" y="340724"/>
                </a:moveTo>
                <a:lnTo>
                  <a:pt x="0" y="295274"/>
                </a:lnTo>
                <a:lnTo>
                  <a:pt x="3699" y="248804"/>
                </a:lnTo>
                <a:lnTo>
                  <a:pt x="8736" y="228008"/>
                </a:lnTo>
                <a:lnTo>
                  <a:pt x="26367" y="232123"/>
                </a:lnTo>
                <a:lnTo>
                  <a:pt x="23151" y="247749"/>
                </a:lnTo>
                <a:lnTo>
                  <a:pt x="20853" y="263483"/>
                </a:lnTo>
                <a:lnTo>
                  <a:pt x="19474" y="279325"/>
                </a:lnTo>
                <a:lnTo>
                  <a:pt x="19015" y="295275"/>
                </a:lnTo>
                <a:lnTo>
                  <a:pt x="19222" y="305963"/>
                </a:lnTo>
                <a:lnTo>
                  <a:pt x="19843" y="316617"/>
                </a:lnTo>
                <a:lnTo>
                  <a:pt x="20878" y="327238"/>
                </a:lnTo>
                <a:lnTo>
                  <a:pt x="22328" y="337825"/>
                </a:lnTo>
                <a:lnTo>
                  <a:pt x="3618" y="340724"/>
                </a:lnTo>
                <a:close/>
              </a:path>
              <a:path w="2181225" h="590550">
                <a:moveTo>
                  <a:pt x="30997" y="215000"/>
                </a:moveTo>
                <a:lnTo>
                  <a:pt x="13189" y="209625"/>
                </a:lnTo>
                <a:lnTo>
                  <a:pt x="14577" y="203897"/>
                </a:lnTo>
                <a:lnTo>
                  <a:pt x="32303" y="161346"/>
                </a:lnTo>
                <a:lnTo>
                  <a:pt x="56546" y="121944"/>
                </a:lnTo>
                <a:lnTo>
                  <a:pt x="66509" y="110335"/>
                </a:lnTo>
                <a:lnTo>
                  <a:pt x="80670" y="121700"/>
                </a:lnTo>
                <a:lnTo>
                  <a:pt x="64831" y="143220"/>
                </a:lnTo>
                <a:lnTo>
                  <a:pt x="51272" y="165943"/>
                </a:lnTo>
                <a:lnTo>
                  <a:pt x="39994" y="189870"/>
                </a:lnTo>
                <a:lnTo>
                  <a:pt x="30997" y="215000"/>
                </a:lnTo>
                <a:close/>
              </a:path>
              <a:path w="2181225" h="590550">
                <a:moveTo>
                  <a:pt x="92322" y="108255"/>
                </a:moveTo>
                <a:lnTo>
                  <a:pt x="78856" y="95947"/>
                </a:lnTo>
                <a:lnTo>
                  <a:pt x="86977" y="86484"/>
                </a:lnTo>
                <a:lnTo>
                  <a:pt x="122640" y="56225"/>
                </a:lnTo>
                <a:lnTo>
                  <a:pt x="162267" y="32119"/>
                </a:lnTo>
                <a:lnTo>
                  <a:pt x="170066" y="28907"/>
                </a:lnTo>
                <a:lnTo>
                  <a:pt x="177975" y="45510"/>
                </a:lnTo>
                <a:lnTo>
                  <a:pt x="156813" y="56591"/>
                </a:lnTo>
                <a:lnTo>
                  <a:pt x="136834" y="69341"/>
                </a:lnTo>
                <a:lnTo>
                  <a:pt x="118037" y="83762"/>
                </a:lnTo>
                <a:lnTo>
                  <a:pt x="100423" y="99853"/>
                </a:lnTo>
                <a:lnTo>
                  <a:pt x="97663" y="102598"/>
                </a:lnTo>
                <a:lnTo>
                  <a:pt x="94962" y="105398"/>
                </a:lnTo>
                <a:lnTo>
                  <a:pt x="92322" y="108255"/>
                </a:lnTo>
                <a:close/>
              </a:path>
            </a:pathLst>
          </a:custGeom>
          <a:solidFill>
            <a:srgbClr val="000000"/>
          </a:solidFill>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289" name="TextBox 288">
            <a:extLst>
              <a:ext uri="{FF2B5EF4-FFF2-40B4-BE49-F238E27FC236}">
                <a16:creationId xmlns:a16="http://schemas.microsoft.com/office/drawing/2014/main" id="{157DE02D-D7CC-6D91-0AC4-7C4696BAAA3E}"/>
              </a:ext>
            </a:extLst>
          </p:cNvPr>
          <p:cNvSpPr txBox="1"/>
          <p:nvPr/>
        </p:nvSpPr>
        <p:spPr>
          <a:xfrm>
            <a:off x="5238795" y="2558355"/>
            <a:ext cx="1588147" cy="568425"/>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8467" marR="3387">
              <a:lnSpc>
                <a:spcPct val="112500"/>
              </a:lnSpc>
              <a:spcBef>
                <a:spcPts val="67"/>
              </a:spcBef>
            </a:pPr>
            <a:r>
              <a:rPr lang="en-US" sz="933" b="1" i="1" spc="-7">
                <a:solidFill>
                  <a:srgbClr val="040505"/>
                </a:solidFill>
                <a:latin typeface="Roboto"/>
                <a:cs typeface="Roboto"/>
              </a:rPr>
              <a:t>Yearly  Revenue (Median Price)= (20*7.5)*12 = 1800 millions  = 1.8 billion</a:t>
            </a:r>
            <a:endParaRPr lang="en-US" sz="933" b="1" i="1">
              <a:latin typeface="Roboto"/>
              <a:cs typeface="Roboto"/>
            </a:endParaRPr>
          </a:p>
        </p:txBody>
      </p:sp>
      <p:sp>
        <p:nvSpPr>
          <p:cNvPr id="290" name="TextBox 289">
            <a:extLst>
              <a:ext uri="{FF2B5EF4-FFF2-40B4-BE49-F238E27FC236}">
                <a16:creationId xmlns:a16="http://schemas.microsoft.com/office/drawing/2014/main" id="{2FCC277E-FA3D-1D3B-68D4-BF40CF04CFB1}"/>
              </a:ext>
            </a:extLst>
          </p:cNvPr>
          <p:cNvSpPr txBox="1"/>
          <p:nvPr/>
        </p:nvSpPr>
        <p:spPr>
          <a:xfrm>
            <a:off x="4296416" y="1919799"/>
            <a:ext cx="1123327" cy="307777"/>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IN" sz="1400" b="1">
                <a:latin typeface="Agency FB" panose="020B0503020202020204" pitchFamily="34" charset="0"/>
              </a:rPr>
              <a:t>15 millions</a:t>
            </a:r>
          </a:p>
        </p:txBody>
      </p:sp>
      <p:sp>
        <p:nvSpPr>
          <p:cNvPr id="292" name="TextBox 291">
            <a:extLst>
              <a:ext uri="{FF2B5EF4-FFF2-40B4-BE49-F238E27FC236}">
                <a16:creationId xmlns:a16="http://schemas.microsoft.com/office/drawing/2014/main" id="{2758F4C6-6932-5F2E-F789-2107A507AEDF}"/>
              </a:ext>
            </a:extLst>
          </p:cNvPr>
          <p:cNvSpPr txBox="1"/>
          <p:nvPr/>
        </p:nvSpPr>
        <p:spPr>
          <a:xfrm>
            <a:off x="3352995" y="2848977"/>
            <a:ext cx="6096000" cy="276999"/>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IN" sz="1200" i="1">
                <a:latin typeface="Roboto"/>
                <a:cs typeface="Roboto"/>
              </a:rPr>
              <a:t>(10%)</a:t>
            </a:r>
            <a:endParaRPr lang="en-IN" sz="1200">
              <a:latin typeface="Roboto"/>
              <a:cs typeface="Roboto"/>
            </a:endParaRPr>
          </a:p>
        </p:txBody>
      </p:sp>
      <p:graphicFrame>
        <p:nvGraphicFramePr>
          <p:cNvPr id="24" name="Diagram 23">
            <a:extLst>
              <a:ext uri="{FF2B5EF4-FFF2-40B4-BE49-F238E27FC236}">
                <a16:creationId xmlns:a16="http://schemas.microsoft.com/office/drawing/2014/main" id="{4F9740A9-D71A-C41E-DE7F-1C7DDC6B280D}"/>
              </a:ext>
            </a:extLst>
          </p:cNvPr>
          <p:cNvGraphicFramePr/>
          <p:nvPr/>
        </p:nvGraphicFramePr>
        <p:xfrm>
          <a:off x="0" y="0"/>
          <a:ext cx="12192000" cy="442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4" name="Flowchart: Terminator 53">
            <a:extLst>
              <a:ext uri="{FF2B5EF4-FFF2-40B4-BE49-F238E27FC236}">
                <a16:creationId xmlns:a16="http://schemas.microsoft.com/office/drawing/2014/main" id="{9B5E2908-9FE0-D158-D32A-2C05F2DBD44B}"/>
              </a:ext>
            </a:extLst>
          </p:cNvPr>
          <p:cNvSpPr/>
          <p:nvPr/>
        </p:nvSpPr>
        <p:spPr>
          <a:xfrm>
            <a:off x="9411340" y="1483765"/>
            <a:ext cx="1210952" cy="1236826"/>
          </a:xfrm>
          <a:prstGeom prst="flowChartTerminator">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5" name="Rectangle: Rounded Corners 54">
            <a:extLst>
              <a:ext uri="{FF2B5EF4-FFF2-40B4-BE49-F238E27FC236}">
                <a16:creationId xmlns:a16="http://schemas.microsoft.com/office/drawing/2014/main" id="{BB4EF6A6-0893-1EC1-FB05-679020EF326B}"/>
              </a:ext>
            </a:extLst>
          </p:cNvPr>
          <p:cNvSpPr/>
          <p:nvPr/>
        </p:nvSpPr>
        <p:spPr>
          <a:xfrm>
            <a:off x="10107117" y="1783176"/>
            <a:ext cx="1886130" cy="63132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IN" sz="930">
              <a:solidFill>
                <a:schemeClr val="bg1"/>
              </a:solidFill>
            </a:endParaRPr>
          </a:p>
          <a:p>
            <a:pPr algn="ctr"/>
            <a:r>
              <a:rPr lang="en-IN" sz="930">
                <a:solidFill>
                  <a:schemeClr val="bg1"/>
                </a:solidFill>
              </a:rPr>
              <a:t>Average Subscription price $30 . Total Revenue = $(30*15)*12 = $480 million .</a:t>
            </a:r>
          </a:p>
          <a:p>
            <a:pPr algn="ctr"/>
            <a:r>
              <a:rPr lang="en-IN" sz="800"/>
              <a:t>.</a:t>
            </a:r>
          </a:p>
        </p:txBody>
      </p:sp>
      <p:sp>
        <p:nvSpPr>
          <p:cNvPr id="56" name="object 2">
            <a:extLst>
              <a:ext uri="{FF2B5EF4-FFF2-40B4-BE49-F238E27FC236}">
                <a16:creationId xmlns:a16="http://schemas.microsoft.com/office/drawing/2014/main" id="{A14DD354-C4FE-2538-A18B-674CA6310DEA}"/>
              </a:ext>
            </a:extLst>
          </p:cNvPr>
          <p:cNvSpPr/>
          <p:nvPr/>
        </p:nvSpPr>
        <p:spPr>
          <a:xfrm>
            <a:off x="6918129" y="948188"/>
            <a:ext cx="5213347" cy="2480812"/>
          </a:xfrm>
          <a:custGeom>
            <a:avLst/>
            <a:gdLst/>
            <a:ahLst/>
            <a:cxnLst/>
            <a:rect l="l" t="t" r="r" b="b"/>
            <a:pathLst>
              <a:path w="13820775" h="4695825">
                <a:moveTo>
                  <a:pt x="714404" y="38136"/>
                </a:moveTo>
                <a:lnTo>
                  <a:pt x="485792" y="38136"/>
                </a:lnTo>
                <a:lnTo>
                  <a:pt x="485792" y="0"/>
                </a:lnTo>
                <a:lnTo>
                  <a:pt x="714404" y="0"/>
                </a:lnTo>
                <a:lnTo>
                  <a:pt x="714404" y="38136"/>
                </a:lnTo>
                <a:close/>
              </a:path>
              <a:path w="13820775" h="4695825">
                <a:moveTo>
                  <a:pt x="324166" y="68357"/>
                </a:moveTo>
                <a:lnTo>
                  <a:pt x="344506" y="21017"/>
                </a:lnTo>
                <a:lnTo>
                  <a:pt x="390576" y="9429"/>
                </a:lnTo>
                <a:lnTo>
                  <a:pt x="437777" y="2379"/>
                </a:lnTo>
                <a:lnTo>
                  <a:pt x="485792" y="0"/>
                </a:lnTo>
                <a:lnTo>
                  <a:pt x="485792" y="38136"/>
                </a:lnTo>
                <a:lnTo>
                  <a:pt x="444327" y="40025"/>
                </a:lnTo>
                <a:lnTo>
                  <a:pt x="403568" y="45691"/>
                </a:lnTo>
                <a:lnTo>
                  <a:pt x="363514" y="55135"/>
                </a:lnTo>
                <a:lnTo>
                  <a:pt x="324166" y="68357"/>
                </a:lnTo>
                <a:close/>
              </a:path>
              <a:path w="13820775" h="4695825">
                <a:moveTo>
                  <a:pt x="981118" y="38136"/>
                </a:moveTo>
                <a:lnTo>
                  <a:pt x="752506" y="38136"/>
                </a:lnTo>
                <a:lnTo>
                  <a:pt x="752506" y="0"/>
                </a:lnTo>
                <a:lnTo>
                  <a:pt x="981118" y="0"/>
                </a:lnTo>
                <a:lnTo>
                  <a:pt x="981118" y="38136"/>
                </a:lnTo>
                <a:close/>
              </a:path>
              <a:path w="13820775" h="4695825">
                <a:moveTo>
                  <a:pt x="1247833" y="38136"/>
                </a:moveTo>
                <a:lnTo>
                  <a:pt x="1019221" y="38136"/>
                </a:lnTo>
                <a:lnTo>
                  <a:pt x="1019221" y="0"/>
                </a:lnTo>
                <a:lnTo>
                  <a:pt x="1247833" y="0"/>
                </a:lnTo>
                <a:lnTo>
                  <a:pt x="1247833" y="38136"/>
                </a:lnTo>
                <a:close/>
              </a:path>
              <a:path w="13820775" h="4695825">
                <a:moveTo>
                  <a:pt x="1514547" y="38136"/>
                </a:moveTo>
                <a:lnTo>
                  <a:pt x="1285935" y="38136"/>
                </a:lnTo>
                <a:lnTo>
                  <a:pt x="1285935" y="0"/>
                </a:lnTo>
                <a:lnTo>
                  <a:pt x="1514547" y="0"/>
                </a:lnTo>
                <a:lnTo>
                  <a:pt x="1514547" y="38136"/>
                </a:lnTo>
                <a:close/>
              </a:path>
              <a:path w="13820775" h="4695825">
                <a:moveTo>
                  <a:pt x="1781261" y="38136"/>
                </a:moveTo>
                <a:lnTo>
                  <a:pt x="1552649" y="38136"/>
                </a:lnTo>
                <a:lnTo>
                  <a:pt x="1552649" y="0"/>
                </a:lnTo>
                <a:lnTo>
                  <a:pt x="1781261" y="0"/>
                </a:lnTo>
                <a:lnTo>
                  <a:pt x="1781261" y="38136"/>
                </a:lnTo>
                <a:close/>
              </a:path>
              <a:path w="13820775" h="4695825">
                <a:moveTo>
                  <a:pt x="2047976" y="38136"/>
                </a:moveTo>
                <a:lnTo>
                  <a:pt x="1819364" y="38136"/>
                </a:lnTo>
                <a:lnTo>
                  <a:pt x="1819364" y="0"/>
                </a:lnTo>
                <a:lnTo>
                  <a:pt x="2047976" y="0"/>
                </a:lnTo>
                <a:lnTo>
                  <a:pt x="2047976" y="38136"/>
                </a:lnTo>
                <a:close/>
              </a:path>
              <a:path w="13820775" h="4695825">
                <a:moveTo>
                  <a:pt x="2314690" y="38136"/>
                </a:moveTo>
                <a:lnTo>
                  <a:pt x="2086078" y="38136"/>
                </a:lnTo>
                <a:lnTo>
                  <a:pt x="2086078" y="0"/>
                </a:lnTo>
                <a:lnTo>
                  <a:pt x="2314690" y="0"/>
                </a:lnTo>
                <a:lnTo>
                  <a:pt x="2314690" y="38136"/>
                </a:lnTo>
                <a:close/>
              </a:path>
              <a:path w="13820775" h="4695825">
                <a:moveTo>
                  <a:pt x="2581405" y="38136"/>
                </a:moveTo>
                <a:lnTo>
                  <a:pt x="2352792" y="38136"/>
                </a:lnTo>
                <a:lnTo>
                  <a:pt x="2352792" y="0"/>
                </a:lnTo>
                <a:lnTo>
                  <a:pt x="2581405" y="0"/>
                </a:lnTo>
                <a:lnTo>
                  <a:pt x="2581405" y="38136"/>
                </a:lnTo>
                <a:close/>
              </a:path>
              <a:path w="13820775" h="4695825">
                <a:moveTo>
                  <a:pt x="2848119" y="38136"/>
                </a:moveTo>
                <a:lnTo>
                  <a:pt x="2619507" y="38136"/>
                </a:lnTo>
                <a:lnTo>
                  <a:pt x="2619507" y="0"/>
                </a:lnTo>
                <a:lnTo>
                  <a:pt x="2848119" y="0"/>
                </a:lnTo>
                <a:lnTo>
                  <a:pt x="2848119" y="38136"/>
                </a:lnTo>
                <a:close/>
              </a:path>
              <a:path w="13820775" h="4695825">
                <a:moveTo>
                  <a:pt x="3114833" y="38136"/>
                </a:moveTo>
                <a:lnTo>
                  <a:pt x="2886221" y="38136"/>
                </a:lnTo>
                <a:lnTo>
                  <a:pt x="2886221" y="0"/>
                </a:lnTo>
                <a:lnTo>
                  <a:pt x="3114833" y="0"/>
                </a:lnTo>
                <a:lnTo>
                  <a:pt x="3114833" y="38136"/>
                </a:lnTo>
                <a:close/>
              </a:path>
              <a:path w="13820775" h="4695825">
                <a:moveTo>
                  <a:pt x="3381548" y="38136"/>
                </a:moveTo>
                <a:lnTo>
                  <a:pt x="3152935" y="38136"/>
                </a:lnTo>
                <a:lnTo>
                  <a:pt x="3152935" y="0"/>
                </a:lnTo>
                <a:lnTo>
                  <a:pt x="3381548" y="0"/>
                </a:lnTo>
                <a:lnTo>
                  <a:pt x="3381548" y="38136"/>
                </a:lnTo>
                <a:close/>
              </a:path>
              <a:path w="13820775" h="4695825">
                <a:moveTo>
                  <a:pt x="3648262" y="38136"/>
                </a:moveTo>
                <a:lnTo>
                  <a:pt x="3419650" y="38136"/>
                </a:lnTo>
                <a:lnTo>
                  <a:pt x="3419650" y="0"/>
                </a:lnTo>
                <a:lnTo>
                  <a:pt x="3648262" y="0"/>
                </a:lnTo>
                <a:lnTo>
                  <a:pt x="3648262" y="38136"/>
                </a:lnTo>
                <a:close/>
              </a:path>
              <a:path w="13820775" h="4695825">
                <a:moveTo>
                  <a:pt x="3914976" y="38136"/>
                </a:moveTo>
                <a:lnTo>
                  <a:pt x="3686364" y="38136"/>
                </a:lnTo>
                <a:lnTo>
                  <a:pt x="3686364" y="0"/>
                </a:lnTo>
                <a:lnTo>
                  <a:pt x="3914976" y="0"/>
                </a:lnTo>
                <a:lnTo>
                  <a:pt x="3914976" y="38136"/>
                </a:lnTo>
                <a:close/>
              </a:path>
              <a:path w="13820775" h="4695825">
                <a:moveTo>
                  <a:pt x="4181691" y="38136"/>
                </a:moveTo>
                <a:lnTo>
                  <a:pt x="3953078" y="38136"/>
                </a:lnTo>
                <a:lnTo>
                  <a:pt x="3953078" y="0"/>
                </a:lnTo>
                <a:lnTo>
                  <a:pt x="4181691" y="0"/>
                </a:lnTo>
                <a:lnTo>
                  <a:pt x="4181691" y="38136"/>
                </a:lnTo>
                <a:close/>
              </a:path>
              <a:path w="13820775" h="4695825">
                <a:moveTo>
                  <a:pt x="4448405" y="38136"/>
                </a:moveTo>
                <a:lnTo>
                  <a:pt x="4219793" y="38136"/>
                </a:lnTo>
                <a:lnTo>
                  <a:pt x="4219793" y="0"/>
                </a:lnTo>
                <a:lnTo>
                  <a:pt x="4448405" y="0"/>
                </a:lnTo>
                <a:lnTo>
                  <a:pt x="4448405" y="38136"/>
                </a:lnTo>
                <a:close/>
              </a:path>
              <a:path w="13820775" h="4695825">
                <a:moveTo>
                  <a:pt x="4715119" y="38136"/>
                </a:moveTo>
                <a:lnTo>
                  <a:pt x="4486507" y="38136"/>
                </a:lnTo>
                <a:lnTo>
                  <a:pt x="4486507" y="0"/>
                </a:lnTo>
                <a:lnTo>
                  <a:pt x="4715119" y="0"/>
                </a:lnTo>
                <a:lnTo>
                  <a:pt x="4715119" y="38136"/>
                </a:lnTo>
                <a:close/>
              </a:path>
              <a:path w="13820775" h="4695825">
                <a:moveTo>
                  <a:pt x="4981834" y="38136"/>
                </a:moveTo>
                <a:lnTo>
                  <a:pt x="4753221" y="38136"/>
                </a:lnTo>
                <a:lnTo>
                  <a:pt x="4753221" y="0"/>
                </a:lnTo>
                <a:lnTo>
                  <a:pt x="4981834" y="0"/>
                </a:lnTo>
                <a:lnTo>
                  <a:pt x="4981834" y="38136"/>
                </a:lnTo>
                <a:close/>
              </a:path>
              <a:path w="13820775" h="4695825">
                <a:moveTo>
                  <a:pt x="5248548" y="38136"/>
                </a:moveTo>
                <a:lnTo>
                  <a:pt x="5019936" y="38136"/>
                </a:lnTo>
                <a:lnTo>
                  <a:pt x="5019936" y="0"/>
                </a:lnTo>
                <a:lnTo>
                  <a:pt x="5248548" y="0"/>
                </a:lnTo>
                <a:lnTo>
                  <a:pt x="5248548" y="38136"/>
                </a:lnTo>
                <a:close/>
              </a:path>
              <a:path w="13820775" h="4695825">
                <a:moveTo>
                  <a:pt x="5515262" y="38136"/>
                </a:moveTo>
                <a:lnTo>
                  <a:pt x="5286650" y="38136"/>
                </a:lnTo>
                <a:lnTo>
                  <a:pt x="5286650" y="0"/>
                </a:lnTo>
                <a:lnTo>
                  <a:pt x="5515262" y="0"/>
                </a:lnTo>
                <a:lnTo>
                  <a:pt x="5515262" y="38136"/>
                </a:lnTo>
                <a:close/>
              </a:path>
              <a:path w="13820775" h="4695825">
                <a:moveTo>
                  <a:pt x="5781977" y="38136"/>
                </a:moveTo>
                <a:lnTo>
                  <a:pt x="5553364" y="38136"/>
                </a:lnTo>
                <a:lnTo>
                  <a:pt x="5553364" y="0"/>
                </a:lnTo>
                <a:lnTo>
                  <a:pt x="5781977" y="0"/>
                </a:lnTo>
                <a:lnTo>
                  <a:pt x="5781977" y="38136"/>
                </a:lnTo>
                <a:close/>
              </a:path>
              <a:path w="13820775" h="4695825">
                <a:moveTo>
                  <a:pt x="6048691" y="38136"/>
                </a:moveTo>
                <a:lnTo>
                  <a:pt x="5820079" y="38136"/>
                </a:lnTo>
                <a:lnTo>
                  <a:pt x="5820079" y="0"/>
                </a:lnTo>
                <a:lnTo>
                  <a:pt x="6048691" y="0"/>
                </a:lnTo>
                <a:lnTo>
                  <a:pt x="6048691" y="38136"/>
                </a:lnTo>
                <a:close/>
              </a:path>
              <a:path w="13820775" h="4695825">
                <a:moveTo>
                  <a:pt x="6315405" y="38136"/>
                </a:moveTo>
                <a:lnTo>
                  <a:pt x="6086793" y="38136"/>
                </a:lnTo>
                <a:lnTo>
                  <a:pt x="6086793" y="0"/>
                </a:lnTo>
                <a:lnTo>
                  <a:pt x="6315405" y="0"/>
                </a:lnTo>
                <a:lnTo>
                  <a:pt x="6315405" y="38136"/>
                </a:lnTo>
                <a:close/>
              </a:path>
              <a:path w="13820775" h="4695825">
                <a:moveTo>
                  <a:pt x="6582120" y="38136"/>
                </a:moveTo>
                <a:lnTo>
                  <a:pt x="6353507" y="38136"/>
                </a:lnTo>
                <a:lnTo>
                  <a:pt x="6353507" y="0"/>
                </a:lnTo>
                <a:lnTo>
                  <a:pt x="6582120" y="0"/>
                </a:lnTo>
                <a:lnTo>
                  <a:pt x="6582120" y="38136"/>
                </a:lnTo>
                <a:close/>
              </a:path>
              <a:path w="13820775" h="4695825">
                <a:moveTo>
                  <a:pt x="6848834" y="38136"/>
                </a:moveTo>
                <a:lnTo>
                  <a:pt x="6620222" y="38136"/>
                </a:lnTo>
                <a:lnTo>
                  <a:pt x="6620222" y="0"/>
                </a:lnTo>
                <a:lnTo>
                  <a:pt x="6848834" y="0"/>
                </a:lnTo>
                <a:lnTo>
                  <a:pt x="6848834" y="38136"/>
                </a:lnTo>
                <a:close/>
              </a:path>
              <a:path w="13820775" h="4695825">
                <a:moveTo>
                  <a:pt x="7115548" y="38136"/>
                </a:moveTo>
                <a:lnTo>
                  <a:pt x="6886936" y="38136"/>
                </a:lnTo>
                <a:lnTo>
                  <a:pt x="6886936" y="0"/>
                </a:lnTo>
                <a:lnTo>
                  <a:pt x="7115548" y="0"/>
                </a:lnTo>
                <a:lnTo>
                  <a:pt x="7115548" y="38136"/>
                </a:lnTo>
                <a:close/>
              </a:path>
              <a:path w="13820775" h="4695825">
                <a:moveTo>
                  <a:pt x="7382263" y="38136"/>
                </a:moveTo>
                <a:lnTo>
                  <a:pt x="7153651" y="38136"/>
                </a:lnTo>
                <a:lnTo>
                  <a:pt x="7153651" y="0"/>
                </a:lnTo>
                <a:lnTo>
                  <a:pt x="7382263" y="0"/>
                </a:lnTo>
                <a:lnTo>
                  <a:pt x="7382263" y="38136"/>
                </a:lnTo>
                <a:close/>
              </a:path>
              <a:path w="13820775" h="4695825">
                <a:moveTo>
                  <a:pt x="7648977" y="38136"/>
                </a:moveTo>
                <a:lnTo>
                  <a:pt x="7420365" y="38136"/>
                </a:lnTo>
                <a:lnTo>
                  <a:pt x="7420365" y="0"/>
                </a:lnTo>
                <a:lnTo>
                  <a:pt x="7648977" y="0"/>
                </a:lnTo>
                <a:lnTo>
                  <a:pt x="7648977" y="38136"/>
                </a:lnTo>
                <a:close/>
              </a:path>
              <a:path w="13820775" h="4695825">
                <a:moveTo>
                  <a:pt x="7915692" y="38136"/>
                </a:moveTo>
                <a:lnTo>
                  <a:pt x="7687079" y="38136"/>
                </a:lnTo>
                <a:lnTo>
                  <a:pt x="7687079" y="0"/>
                </a:lnTo>
                <a:lnTo>
                  <a:pt x="7915692" y="0"/>
                </a:lnTo>
                <a:lnTo>
                  <a:pt x="7915692" y="38136"/>
                </a:lnTo>
                <a:close/>
              </a:path>
              <a:path w="13820775" h="4695825">
                <a:moveTo>
                  <a:pt x="8182406" y="38136"/>
                </a:moveTo>
                <a:lnTo>
                  <a:pt x="7953794" y="38136"/>
                </a:lnTo>
                <a:lnTo>
                  <a:pt x="7953794" y="0"/>
                </a:lnTo>
                <a:lnTo>
                  <a:pt x="8182406" y="0"/>
                </a:lnTo>
                <a:lnTo>
                  <a:pt x="8182406" y="38136"/>
                </a:lnTo>
                <a:close/>
              </a:path>
              <a:path w="13820775" h="4695825">
                <a:moveTo>
                  <a:pt x="8449121" y="38136"/>
                </a:moveTo>
                <a:lnTo>
                  <a:pt x="8220508" y="38136"/>
                </a:lnTo>
                <a:lnTo>
                  <a:pt x="8220508" y="0"/>
                </a:lnTo>
                <a:lnTo>
                  <a:pt x="8449121" y="0"/>
                </a:lnTo>
                <a:lnTo>
                  <a:pt x="8449121" y="38136"/>
                </a:lnTo>
                <a:close/>
              </a:path>
              <a:path w="13820775" h="4695825">
                <a:moveTo>
                  <a:pt x="8715835" y="38136"/>
                </a:moveTo>
                <a:lnTo>
                  <a:pt x="8487222" y="38136"/>
                </a:lnTo>
                <a:lnTo>
                  <a:pt x="8487222" y="0"/>
                </a:lnTo>
                <a:lnTo>
                  <a:pt x="8715835" y="0"/>
                </a:lnTo>
                <a:lnTo>
                  <a:pt x="8715835" y="38136"/>
                </a:lnTo>
                <a:close/>
              </a:path>
              <a:path w="13820775" h="4695825">
                <a:moveTo>
                  <a:pt x="8982550" y="38136"/>
                </a:moveTo>
                <a:lnTo>
                  <a:pt x="8753937" y="38136"/>
                </a:lnTo>
                <a:lnTo>
                  <a:pt x="8753937" y="0"/>
                </a:lnTo>
                <a:lnTo>
                  <a:pt x="8982550" y="0"/>
                </a:lnTo>
                <a:lnTo>
                  <a:pt x="8982550" y="38136"/>
                </a:lnTo>
                <a:close/>
              </a:path>
              <a:path w="13820775" h="4695825">
                <a:moveTo>
                  <a:pt x="9249263" y="38136"/>
                </a:moveTo>
                <a:lnTo>
                  <a:pt x="9020651" y="38136"/>
                </a:lnTo>
                <a:lnTo>
                  <a:pt x="9020651" y="0"/>
                </a:lnTo>
                <a:lnTo>
                  <a:pt x="9249263" y="0"/>
                </a:lnTo>
                <a:lnTo>
                  <a:pt x="9249263" y="38136"/>
                </a:lnTo>
                <a:close/>
              </a:path>
              <a:path w="13820775" h="4695825">
                <a:moveTo>
                  <a:pt x="9515977" y="38136"/>
                </a:moveTo>
                <a:lnTo>
                  <a:pt x="9287366" y="38136"/>
                </a:lnTo>
                <a:lnTo>
                  <a:pt x="9287366" y="0"/>
                </a:lnTo>
                <a:lnTo>
                  <a:pt x="9515977" y="0"/>
                </a:lnTo>
                <a:lnTo>
                  <a:pt x="9515977" y="38136"/>
                </a:lnTo>
                <a:close/>
              </a:path>
              <a:path w="13820775" h="4695825">
                <a:moveTo>
                  <a:pt x="9782691" y="38136"/>
                </a:moveTo>
                <a:lnTo>
                  <a:pt x="9554080" y="38136"/>
                </a:lnTo>
                <a:lnTo>
                  <a:pt x="9554080" y="0"/>
                </a:lnTo>
                <a:lnTo>
                  <a:pt x="9782691" y="0"/>
                </a:lnTo>
                <a:lnTo>
                  <a:pt x="9782691" y="38136"/>
                </a:lnTo>
                <a:close/>
              </a:path>
              <a:path w="13820775" h="4695825">
                <a:moveTo>
                  <a:pt x="10049406" y="38136"/>
                </a:moveTo>
                <a:lnTo>
                  <a:pt x="9820793" y="38136"/>
                </a:lnTo>
                <a:lnTo>
                  <a:pt x="9820793" y="0"/>
                </a:lnTo>
                <a:lnTo>
                  <a:pt x="10049406" y="0"/>
                </a:lnTo>
                <a:lnTo>
                  <a:pt x="10049406" y="38136"/>
                </a:lnTo>
                <a:close/>
              </a:path>
              <a:path w="13820775" h="4695825">
                <a:moveTo>
                  <a:pt x="10316120" y="38136"/>
                </a:moveTo>
                <a:lnTo>
                  <a:pt x="10087508" y="38136"/>
                </a:lnTo>
                <a:lnTo>
                  <a:pt x="10087508" y="0"/>
                </a:lnTo>
                <a:lnTo>
                  <a:pt x="10316120" y="0"/>
                </a:lnTo>
                <a:lnTo>
                  <a:pt x="10316120" y="38136"/>
                </a:lnTo>
                <a:close/>
              </a:path>
              <a:path w="13820775" h="4695825">
                <a:moveTo>
                  <a:pt x="10582834" y="38136"/>
                </a:moveTo>
                <a:lnTo>
                  <a:pt x="10354222" y="38136"/>
                </a:lnTo>
                <a:lnTo>
                  <a:pt x="10354222" y="0"/>
                </a:lnTo>
                <a:lnTo>
                  <a:pt x="10582834" y="0"/>
                </a:lnTo>
                <a:lnTo>
                  <a:pt x="10582834" y="38136"/>
                </a:lnTo>
                <a:close/>
              </a:path>
              <a:path w="13820775" h="4695825">
                <a:moveTo>
                  <a:pt x="10849549" y="38136"/>
                </a:moveTo>
                <a:lnTo>
                  <a:pt x="10620937" y="38136"/>
                </a:lnTo>
                <a:lnTo>
                  <a:pt x="10620937" y="0"/>
                </a:lnTo>
                <a:lnTo>
                  <a:pt x="10849549" y="0"/>
                </a:lnTo>
                <a:lnTo>
                  <a:pt x="10849549" y="38136"/>
                </a:lnTo>
                <a:close/>
              </a:path>
              <a:path w="13820775" h="4695825">
                <a:moveTo>
                  <a:pt x="11116263" y="38136"/>
                </a:moveTo>
                <a:lnTo>
                  <a:pt x="10887651" y="38136"/>
                </a:lnTo>
                <a:lnTo>
                  <a:pt x="10887651" y="0"/>
                </a:lnTo>
                <a:lnTo>
                  <a:pt x="11116263" y="0"/>
                </a:lnTo>
                <a:lnTo>
                  <a:pt x="11116263" y="38136"/>
                </a:lnTo>
                <a:close/>
              </a:path>
              <a:path w="13820775" h="4695825">
                <a:moveTo>
                  <a:pt x="11382978" y="38136"/>
                </a:moveTo>
                <a:lnTo>
                  <a:pt x="11154365" y="38136"/>
                </a:lnTo>
                <a:lnTo>
                  <a:pt x="11154365" y="0"/>
                </a:lnTo>
                <a:lnTo>
                  <a:pt x="11382978" y="0"/>
                </a:lnTo>
                <a:lnTo>
                  <a:pt x="11382978" y="38136"/>
                </a:lnTo>
                <a:close/>
              </a:path>
              <a:path w="13820775" h="4695825">
                <a:moveTo>
                  <a:pt x="11649692" y="38136"/>
                </a:moveTo>
                <a:lnTo>
                  <a:pt x="11421080" y="38136"/>
                </a:lnTo>
                <a:lnTo>
                  <a:pt x="11421080" y="0"/>
                </a:lnTo>
                <a:lnTo>
                  <a:pt x="11649692" y="0"/>
                </a:lnTo>
                <a:lnTo>
                  <a:pt x="11649692" y="38136"/>
                </a:lnTo>
                <a:close/>
              </a:path>
              <a:path w="13820775" h="4695825">
                <a:moveTo>
                  <a:pt x="11916406" y="38136"/>
                </a:moveTo>
                <a:lnTo>
                  <a:pt x="11687794" y="38136"/>
                </a:lnTo>
                <a:lnTo>
                  <a:pt x="11687794" y="0"/>
                </a:lnTo>
                <a:lnTo>
                  <a:pt x="11916406" y="0"/>
                </a:lnTo>
                <a:lnTo>
                  <a:pt x="11916406" y="38136"/>
                </a:lnTo>
                <a:close/>
              </a:path>
              <a:path w="13820775" h="4695825">
                <a:moveTo>
                  <a:pt x="12183121" y="38136"/>
                </a:moveTo>
                <a:lnTo>
                  <a:pt x="11954508" y="38136"/>
                </a:lnTo>
                <a:lnTo>
                  <a:pt x="11954508" y="0"/>
                </a:lnTo>
                <a:lnTo>
                  <a:pt x="12183121" y="0"/>
                </a:lnTo>
                <a:lnTo>
                  <a:pt x="12183121" y="38136"/>
                </a:lnTo>
                <a:close/>
              </a:path>
              <a:path w="13820775" h="4695825">
                <a:moveTo>
                  <a:pt x="12449835" y="38136"/>
                </a:moveTo>
                <a:lnTo>
                  <a:pt x="12221223" y="38136"/>
                </a:lnTo>
                <a:lnTo>
                  <a:pt x="12221223" y="0"/>
                </a:lnTo>
                <a:lnTo>
                  <a:pt x="12449835" y="0"/>
                </a:lnTo>
                <a:lnTo>
                  <a:pt x="12449835" y="38136"/>
                </a:lnTo>
                <a:close/>
              </a:path>
              <a:path w="13820775" h="4695825">
                <a:moveTo>
                  <a:pt x="12716549" y="38136"/>
                </a:moveTo>
                <a:lnTo>
                  <a:pt x="12487937" y="38136"/>
                </a:lnTo>
                <a:lnTo>
                  <a:pt x="12487937" y="0"/>
                </a:lnTo>
                <a:lnTo>
                  <a:pt x="12716549" y="0"/>
                </a:lnTo>
                <a:lnTo>
                  <a:pt x="12716549" y="38136"/>
                </a:lnTo>
                <a:close/>
              </a:path>
              <a:path w="13820775" h="4695825">
                <a:moveTo>
                  <a:pt x="12983264" y="38136"/>
                </a:moveTo>
                <a:lnTo>
                  <a:pt x="12754651" y="38136"/>
                </a:lnTo>
                <a:lnTo>
                  <a:pt x="12754651" y="0"/>
                </a:lnTo>
                <a:lnTo>
                  <a:pt x="12983264" y="0"/>
                </a:lnTo>
                <a:lnTo>
                  <a:pt x="12983264" y="38136"/>
                </a:lnTo>
                <a:close/>
              </a:path>
              <a:path w="13820775" h="4695825">
                <a:moveTo>
                  <a:pt x="13249978" y="38136"/>
                </a:moveTo>
                <a:lnTo>
                  <a:pt x="13021366" y="38136"/>
                </a:lnTo>
                <a:lnTo>
                  <a:pt x="13021366" y="0"/>
                </a:lnTo>
                <a:lnTo>
                  <a:pt x="13249978" y="0"/>
                </a:lnTo>
                <a:lnTo>
                  <a:pt x="13249978" y="38136"/>
                </a:lnTo>
                <a:close/>
              </a:path>
              <a:path w="13820775" h="4695825">
                <a:moveTo>
                  <a:pt x="13498804" y="69272"/>
                </a:moveTo>
                <a:lnTo>
                  <a:pt x="13458919" y="55650"/>
                </a:lnTo>
                <a:lnTo>
                  <a:pt x="13418296" y="45920"/>
                </a:lnTo>
                <a:lnTo>
                  <a:pt x="13376935" y="40082"/>
                </a:lnTo>
                <a:lnTo>
                  <a:pt x="13334837" y="38136"/>
                </a:lnTo>
                <a:lnTo>
                  <a:pt x="13288080" y="38136"/>
                </a:lnTo>
                <a:lnTo>
                  <a:pt x="13288080" y="0"/>
                </a:lnTo>
                <a:lnTo>
                  <a:pt x="13334837" y="0"/>
                </a:lnTo>
                <a:lnTo>
                  <a:pt x="13382852" y="2379"/>
                </a:lnTo>
                <a:lnTo>
                  <a:pt x="13430053" y="9429"/>
                </a:lnTo>
                <a:lnTo>
                  <a:pt x="13476123" y="21017"/>
                </a:lnTo>
                <a:lnTo>
                  <a:pt x="13512634" y="34105"/>
                </a:lnTo>
                <a:lnTo>
                  <a:pt x="13498804" y="69272"/>
                </a:lnTo>
                <a:close/>
              </a:path>
              <a:path w="13820775" h="4695825">
                <a:moveTo>
                  <a:pt x="13692416" y="216605"/>
                </a:moveTo>
                <a:lnTo>
                  <a:pt x="13662276" y="180650"/>
                </a:lnTo>
                <a:lnTo>
                  <a:pt x="13623984" y="144101"/>
                </a:lnTo>
                <a:lnTo>
                  <a:pt x="13563758" y="101119"/>
                </a:lnTo>
                <a:lnTo>
                  <a:pt x="13530947" y="83416"/>
                </a:lnTo>
                <a:lnTo>
                  <a:pt x="13547400" y="49621"/>
                </a:lnTo>
                <a:lnTo>
                  <a:pt x="13604356" y="81692"/>
                </a:lnTo>
                <a:lnTo>
                  <a:pt x="13642712" y="110113"/>
                </a:lnTo>
                <a:lnTo>
                  <a:pt x="13678344" y="142413"/>
                </a:lnTo>
                <a:lnTo>
                  <a:pt x="13710615" y="178077"/>
                </a:lnTo>
                <a:lnTo>
                  <a:pt x="13722392" y="194000"/>
                </a:lnTo>
                <a:lnTo>
                  <a:pt x="13692416" y="216605"/>
                </a:lnTo>
                <a:close/>
              </a:path>
              <a:path w="13820775" h="4695825">
                <a:moveTo>
                  <a:pt x="13780450" y="443107"/>
                </a:moveTo>
                <a:lnTo>
                  <a:pt x="13772322" y="390630"/>
                </a:lnTo>
                <a:lnTo>
                  <a:pt x="13758271" y="340192"/>
                </a:lnTo>
                <a:lnTo>
                  <a:pt x="13738295" y="291794"/>
                </a:lnTo>
                <a:lnTo>
                  <a:pt x="13712396" y="245436"/>
                </a:lnTo>
                <a:lnTo>
                  <a:pt x="13744202" y="225152"/>
                </a:lnTo>
                <a:lnTo>
                  <a:pt x="13783651" y="300156"/>
                </a:lnTo>
                <a:lnTo>
                  <a:pt x="13799631" y="344816"/>
                </a:lnTo>
                <a:lnTo>
                  <a:pt x="13811209" y="390927"/>
                </a:lnTo>
                <a:lnTo>
                  <a:pt x="13818252" y="438170"/>
                </a:lnTo>
                <a:lnTo>
                  <a:pt x="13818315" y="439444"/>
                </a:lnTo>
                <a:lnTo>
                  <a:pt x="13780450" y="443107"/>
                </a:lnTo>
                <a:close/>
              </a:path>
              <a:path w="13820775" h="4695825">
                <a:moveTo>
                  <a:pt x="13820630" y="706571"/>
                </a:moveTo>
                <a:lnTo>
                  <a:pt x="13782527" y="706571"/>
                </a:lnTo>
                <a:lnTo>
                  <a:pt x="13782452" y="478015"/>
                </a:lnTo>
                <a:lnTo>
                  <a:pt x="13820207" y="477681"/>
                </a:lnTo>
                <a:lnTo>
                  <a:pt x="13820630" y="486228"/>
                </a:lnTo>
                <a:lnTo>
                  <a:pt x="13820630" y="706571"/>
                </a:lnTo>
                <a:close/>
              </a:path>
              <a:path w="13820775" h="4695825">
                <a:moveTo>
                  <a:pt x="13820630" y="973525"/>
                </a:moveTo>
                <a:lnTo>
                  <a:pt x="13782527" y="973525"/>
                </a:lnTo>
                <a:lnTo>
                  <a:pt x="13782527" y="744707"/>
                </a:lnTo>
                <a:lnTo>
                  <a:pt x="13820630" y="744707"/>
                </a:lnTo>
                <a:lnTo>
                  <a:pt x="13820630" y="973525"/>
                </a:lnTo>
                <a:close/>
              </a:path>
              <a:path w="13820775" h="4695825">
                <a:moveTo>
                  <a:pt x="13820630" y="1240479"/>
                </a:moveTo>
                <a:lnTo>
                  <a:pt x="13782527" y="1240479"/>
                </a:lnTo>
                <a:lnTo>
                  <a:pt x="13782527" y="1011661"/>
                </a:lnTo>
                <a:lnTo>
                  <a:pt x="13820630" y="1011661"/>
                </a:lnTo>
                <a:lnTo>
                  <a:pt x="13820630" y="1240479"/>
                </a:lnTo>
                <a:close/>
              </a:path>
              <a:path w="13820775" h="4695825">
                <a:moveTo>
                  <a:pt x="13820630" y="1507433"/>
                </a:moveTo>
                <a:lnTo>
                  <a:pt x="13782527" y="1507433"/>
                </a:lnTo>
                <a:lnTo>
                  <a:pt x="13782527" y="1278615"/>
                </a:lnTo>
                <a:lnTo>
                  <a:pt x="13820630" y="1278615"/>
                </a:lnTo>
                <a:lnTo>
                  <a:pt x="13820630" y="1507433"/>
                </a:lnTo>
                <a:close/>
              </a:path>
              <a:path w="13820775" h="4695825">
                <a:moveTo>
                  <a:pt x="13820630" y="1774387"/>
                </a:moveTo>
                <a:lnTo>
                  <a:pt x="13782527" y="1774387"/>
                </a:lnTo>
                <a:lnTo>
                  <a:pt x="13782527" y="1545569"/>
                </a:lnTo>
                <a:lnTo>
                  <a:pt x="13820630" y="1545569"/>
                </a:lnTo>
                <a:lnTo>
                  <a:pt x="13820630" y="1774387"/>
                </a:lnTo>
                <a:close/>
              </a:path>
              <a:path w="13820775" h="4695825">
                <a:moveTo>
                  <a:pt x="13820630" y="2041340"/>
                </a:moveTo>
                <a:lnTo>
                  <a:pt x="13782527" y="2041340"/>
                </a:lnTo>
                <a:lnTo>
                  <a:pt x="13782527" y="1812523"/>
                </a:lnTo>
                <a:lnTo>
                  <a:pt x="13820630" y="1812523"/>
                </a:lnTo>
                <a:lnTo>
                  <a:pt x="13820630" y="2041340"/>
                </a:lnTo>
                <a:close/>
              </a:path>
              <a:path w="13820775" h="4695825">
                <a:moveTo>
                  <a:pt x="13820630" y="2308294"/>
                </a:moveTo>
                <a:lnTo>
                  <a:pt x="13782527" y="2308294"/>
                </a:lnTo>
                <a:lnTo>
                  <a:pt x="13782527" y="2079477"/>
                </a:lnTo>
                <a:lnTo>
                  <a:pt x="13820630" y="2079477"/>
                </a:lnTo>
                <a:lnTo>
                  <a:pt x="13820630" y="2308294"/>
                </a:lnTo>
                <a:close/>
              </a:path>
              <a:path w="13820775" h="4695825">
                <a:moveTo>
                  <a:pt x="13820630" y="2575248"/>
                </a:moveTo>
                <a:lnTo>
                  <a:pt x="13782527" y="2575248"/>
                </a:lnTo>
                <a:lnTo>
                  <a:pt x="13782527" y="2346430"/>
                </a:lnTo>
                <a:lnTo>
                  <a:pt x="13820630" y="2346430"/>
                </a:lnTo>
                <a:lnTo>
                  <a:pt x="13820630" y="2575248"/>
                </a:lnTo>
                <a:close/>
              </a:path>
              <a:path w="13820775" h="4695825">
                <a:moveTo>
                  <a:pt x="13820630" y="2842202"/>
                </a:moveTo>
                <a:lnTo>
                  <a:pt x="13782527" y="2842202"/>
                </a:lnTo>
                <a:lnTo>
                  <a:pt x="13782527" y="2613384"/>
                </a:lnTo>
                <a:lnTo>
                  <a:pt x="13820630" y="2613384"/>
                </a:lnTo>
                <a:lnTo>
                  <a:pt x="13820630" y="2842202"/>
                </a:lnTo>
                <a:close/>
              </a:path>
              <a:path w="13820775" h="4695825">
                <a:moveTo>
                  <a:pt x="13820630" y="3109156"/>
                </a:moveTo>
                <a:lnTo>
                  <a:pt x="13782527" y="3109156"/>
                </a:lnTo>
                <a:lnTo>
                  <a:pt x="13782527" y="2880338"/>
                </a:lnTo>
                <a:lnTo>
                  <a:pt x="13820630" y="2880338"/>
                </a:lnTo>
                <a:lnTo>
                  <a:pt x="13820630" y="3109156"/>
                </a:lnTo>
                <a:close/>
              </a:path>
              <a:path w="13820775" h="4695825">
                <a:moveTo>
                  <a:pt x="13820630" y="3376109"/>
                </a:moveTo>
                <a:lnTo>
                  <a:pt x="13782527" y="3376109"/>
                </a:lnTo>
                <a:lnTo>
                  <a:pt x="13782527" y="3147292"/>
                </a:lnTo>
                <a:lnTo>
                  <a:pt x="13820630" y="3147292"/>
                </a:lnTo>
                <a:lnTo>
                  <a:pt x="13820630" y="3376109"/>
                </a:lnTo>
                <a:close/>
              </a:path>
              <a:path w="13820775" h="4695825">
                <a:moveTo>
                  <a:pt x="13820630" y="3643063"/>
                </a:moveTo>
                <a:lnTo>
                  <a:pt x="13782527" y="3643063"/>
                </a:lnTo>
                <a:lnTo>
                  <a:pt x="13782527" y="3414246"/>
                </a:lnTo>
                <a:lnTo>
                  <a:pt x="13820630" y="3414246"/>
                </a:lnTo>
                <a:lnTo>
                  <a:pt x="13820630" y="3643063"/>
                </a:lnTo>
                <a:close/>
              </a:path>
              <a:path w="13820775" h="4695825">
                <a:moveTo>
                  <a:pt x="13820630" y="3910017"/>
                </a:moveTo>
                <a:lnTo>
                  <a:pt x="13782527" y="3910017"/>
                </a:lnTo>
                <a:lnTo>
                  <a:pt x="13782527" y="3681200"/>
                </a:lnTo>
                <a:lnTo>
                  <a:pt x="13820630" y="3681200"/>
                </a:lnTo>
                <a:lnTo>
                  <a:pt x="13820630" y="3910017"/>
                </a:lnTo>
                <a:close/>
              </a:path>
              <a:path w="13820775" h="4695825">
                <a:moveTo>
                  <a:pt x="13820630" y="4176971"/>
                </a:moveTo>
                <a:lnTo>
                  <a:pt x="13782527" y="4176971"/>
                </a:lnTo>
                <a:lnTo>
                  <a:pt x="13782527" y="3948153"/>
                </a:lnTo>
                <a:lnTo>
                  <a:pt x="13820630" y="3948153"/>
                </a:lnTo>
                <a:lnTo>
                  <a:pt x="13820630" y="4176971"/>
                </a:lnTo>
                <a:close/>
              </a:path>
              <a:path w="13820775" h="4695825">
                <a:moveTo>
                  <a:pt x="13765000" y="4435169"/>
                </a:moveTo>
                <a:lnTo>
                  <a:pt x="13731397" y="4417549"/>
                </a:lnTo>
                <a:lnTo>
                  <a:pt x="13753293" y="4369139"/>
                </a:lnTo>
                <a:lnTo>
                  <a:pt x="13769109" y="4319198"/>
                </a:lnTo>
                <a:lnTo>
                  <a:pt x="13778844" y="4267726"/>
                </a:lnTo>
                <a:lnTo>
                  <a:pt x="13782497" y="4214723"/>
                </a:lnTo>
                <a:lnTo>
                  <a:pt x="13820355" y="4215156"/>
                </a:lnTo>
                <a:lnTo>
                  <a:pt x="13818252" y="4257654"/>
                </a:lnTo>
                <a:lnTo>
                  <a:pt x="13811209" y="4304898"/>
                </a:lnTo>
                <a:lnTo>
                  <a:pt x="13799631" y="4351009"/>
                </a:lnTo>
                <a:lnTo>
                  <a:pt x="13783651" y="4395668"/>
                </a:lnTo>
                <a:lnTo>
                  <a:pt x="13765000" y="4435169"/>
                </a:lnTo>
                <a:close/>
              </a:path>
              <a:path w="13820775" h="4695825">
                <a:moveTo>
                  <a:pt x="13583501" y="4626621"/>
                </a:moveTo>
                <a:lnTo>
                  <a:pt x="13564272" y="4594373"/>
                </a:lnTo>
                <a:lnTo>
                  <a:pt x="13587633" y="4579425"/>
                </a:lnTo>
                <a:lnTo>
                  <a:pt x="13609942" y="4563122"/>
                </a:lnTo>
                <a:lnTo>
                  <a:pt x="13651401" y="4526445"/>
                </a:lnTo>
                <a:lnTo>
                  <a:pt x="13684837" y="4489015"/>
                </a:lnTo>
                <a:lnTo>
                  <a:pt x="13713861" y="4448072"/>
                </a:lnTo>
                <a:lnTo>
                  <a:pt x="13745726" y="4468122"/>
                </a:lnTo>
                <a:lnTo>
                  <a:pt x="13710615" y="4517748"/>
                </a:lnTo>
                <a:lnTo>
                  <a:pt x="13678344" y="4553412"/>
                </a:lnTo>
                <a:lnTo>
                  <a:pt x="13642712" y="4585711"/>
                </a:lnTo>
                <a:lnTo>
                  <a:pt x="13604356" y="4614133"/>
                </a:lnTo>
                <a:lnTo>
                  <a:pt x="13583501" y="4626621"/>
                </a:lnTo>
                <a:close/>
              </a:path>
              <a:path w="13820775" h="4695825">
                <a:moveTo>
                  <a:pt x="13334844" y="4695824"/>
                </a:moveTo>
                <a:lnTo>
                  <a:pt x="13329145" y="4695824"/>
                </a:lnTo>
                <a:lnTo>
                  <a:pt x="13329145" y="4657689"/>
                </a:lnTo>
                <a:lnTo>
                  <a:pt x="13334837" y="4657689"/>
                </a:lnTo>
                <a:lnTo>
                  <a:pt x="13386512" y="4654784"/>
                </a:lnTo>
                <a:lnTo>
                  <a:pt x="13436831" y="4646068"/>
                </a:lnTo>
                <a:lnTo>
                  <a:pt x="13485793" y="4631542"/>
                </a:lnTo>
                <a:lnTo>
                  <a:pt x="13533398" y="4611205"/>
                </a:lnTo>
                <a:lnTo>
                  <a:pt x="13550076" y="4644938"/>
                </a:lnTo>
                <a:lnTo>
                  <a:pt x="13520742" y="4658813"/>
                </a:lnTo>
                <a:lnTo>
                  <a:pt x="13476123" y="4674808"/>
                </a:lnTo>
                <a:lnTo>
                  <a:pt x="13430053" y="4686396"/>
                </a:lnTo>
                <a:lnTo>
                  <a:pt x="13382852" y="4693446"/>
                </a:lnTo>
                <a:lnTo>
                  <a:pt x="13334844" y="4695824"/>
                </a:lnTo>
                <a:close/>
              </a:path>
              <a:path w="13820775" h="4695825">
                <a:moveTo>
                  <a:pt x="13291043" y="4695824"/>
                </a:moveTo>
                <a:lnTo>
                  <a:pt x="13062431" y="4695824"/>
                </a:lnTo>
                <a:lnTo>
                  <a:pt x="13062431" y="4657689"/>
                </a:lnTo>
                <a:lnTo>
                  <a:pt x="13291043" y="4657689"/>
                </a:lnTo>
                <a:lnTo>
                  <a:pt x="13291043" y="4695824"/>
                </a:lnTo>
                <a:close/>
              </a:path>
              <a:path w="13820775" h="4695825">
                <a:moveTo>
                  <a:pt x="13024329" y="4695824"/>
                </a:moveTo>
                <a:lnTo>
                  <a:pt x="12795716" y="4695824"/>
                </a:lnTo>
                <a:lnTo>
                  <a:pt x="12795716" y="4657689"/>
                </a:lnTo>
                <a:lnTo>
                  <a:pt x="13024329" y="4657689"/>
                </a:lnTo>
                <a:lnTo>
                  <a:pt x="13024329" y="4695824"/>
                </a:lnTo>
                <a:close/>
              </a:path>
              <a:path w="13820775" h="4695825">
                <a:moveTo>
                  <a:pt x="12757614" y="4695824"/>
                </a:moveTo>
                <a:lnTo>
                  <a:pt x="12529002" y="4695824"/>
                </a:lnTo>
                <a:lnTo>
                  <a:pt x="12529002" y="4657689"/>
                </a:lnTo>
                <a:lnTo>
                  <a:pt x="12757614" y="4657689"/>
                </a:lnTo>
                <a:lnTo>
                  <a:pt x="12757614" y="4695824"/>
                </a:lnTo>
                <a:close/>
              </a:path>
              <a:path w="13820775" h="4695825">
                <a:moveTo>
                  <a:pt x="12490900" y="4695824"/>
                </a:moveTo>
                <a:lnTo>
                  <a:pt x="12262288" y="4695824"/>
                </a:lnTo>
                <a:lnTo>
                  <a:pt x="12262288" y="4657689"/>
                </a:lnTo>
                <a:lnTo>
                  <a:pt x="12490900" y="4657689"/>
                </a:lnTo>
                <a:lnTo>
                  <a:pt x="12490900" y="4695824"/>
                </a:lnTo>
                <a:close/>
              </a:path>
              <a:path w="13820775" h="4695825">
                <a:moveTo>
                  <a:pt x="12224185" y="4695824"/>
                </a:moveTo>
                <a:lnTo>
                  <a:pt x="11995573" y="4695824"/>
                </a:lnTo>
                <a:lnTo>
                  <a:pt x="11995573" y="4657689"/>
                </a:lnTo>
                <a:lnTo>
                  <a:pt x="12224185" y="4657689"/>
                </a:lnTo>
                <a:lnTo>
                  <a:pt x="12224185" y="4695824"/>
                </a:lnTo>
                <a:close/>
              </a:path>
              <a:path w="13820775" h="4695825">
                <a:moveTo>
                  <a:pt x="11957471" y="4695824"/>
                </a:moveTo>
                <a:lnTo>
                  <a:pt x="11728859" y="4695824"/>
                </a:lnTo>
                <a:lnTo>
                  <a:pt x="11728859" y="4657689"/>
                </a:lnTo>
                <a:lnTo>
                  <a:pt x="11957471" y="4657689"/>
                </a:lnTo>
                <a:lnTo>
                  <a:pt x="11957471" y="4695824"/>
                </a:lnTo>
                <a:close/>
              </a:path>
              <a:path w="13820775" h="4695825">
                <a:moveTo>
                  <a:pt x="11690757" y="4695824"/>
                </a:moveTo>
                <a:lnTo>
                  <a:pt x="11462144" y="4695824"/>
                </a:lnTo>
                <a:lnTo>
                  <a:pt x="11462144" y="4657689"/>
                </a:lnTo>
                <a:lnTo>
                  <a:pt x="11690757" y="4657689"/>
                </a:lnTo>
                <a:lnTo>
                  <a:pt x="11690757" y="4695824"/>
                </a:lnTo>
                <a:close/>
              </a:path>
              <a:path w="13820775" h="4695825">
                <a:moveTo>
                  <a:pt x="11424042" y="4695824"/>
                </a:moveTo>
                <a:lnTo>
                  <a:pt x="11195430" y="4695824"/>
                </a:lnTo>
                <a:lnTo>
                  <a:pt x="11195430" y="4657689"/>
                </a:lnTo>
                <a:lnTo>
                  <a:pt x="11424042" y="4657689"/>
                </a:lnTo>
                <a:lnTo>
                  <a:pt x="11424042" y="4695824"/>
                </a:lnTo>
                <a:close/>
              </a:path>
              <a:path w="13820775" h="4695825">
                <a:moveTo>
                  <a:pt x="11157328" y="4695824"/>
                </a:moveTo>
                <a:lnTo>
                  <a:pt x="10928716" y="4695824"/>
                </a:lnTo>
                <a:lnTo>
                  <a:pt x="10928716" y="4657689"/>
                </a:lnTo>
                <a:lnTo>
                  <a:pt x="11157328" y="4657689"/>
                </a:lnTo>
                <a:lnTo>
                  <a:pt x="11157328" y="4695824"/>
                </a:lnTo>
                <a:close/>
              </a:path>
              <a:path w="13820775" h="4695825">
                <a:moveTo>
                  <a:pt x="10890614" y="4695824"/>
                </a:moveTo>
                <a:lnTo>
                  <a:pt x="10662001" y="4695824"/>
                </a:lnTo>
                <a:lnTo>
                  <a:pt x="10662001" y="4657689"/>
                </a:lnTo>
                <a:lnTo>
                  <a:pt x="10890614" y="4657689"/>
                </a:lnTo>
                <a:lnTo>
                  <a:pt x="10890614" y="4695824"/>
                </a:lnTo>
                <a:close/>
              </a:path>
              <a:path w="13820775" h="4695825">
                <a:moveTo>
                  <a:pt x="10623899" y="4695824"/>
                </a:moveTo>
                <a:lnTo>
                  <a:pt x="10395287" y="4695824"/>
                </a:lnTo>
                <a:lnTo>
                  <a:pt x="10395287" y="4657689"/>
                </a:lnTo>
                <a:lnTo>
                  <a:pt x="10623899" y="4657689"/>
                </a:lnTo>
                <a:lnTo>
                  <a:pt x="10623899" y="4695824"/>
                </a:lnTo>
                <a:close/>
              </a:path>
              <a:path w="13820775" h="4695825">
                <a:moveTo>
                  <a:pt x="10357185" y="4695824"/>
                </a:moveTo>
                <a:lnTo>
                  <a:pt x="10128573" y="4695824"/>
                </a:lnTo>
                <a:lnTo>
                  <a:pt x="10128573" y="4657689"/>
                </a:lnTo>
                <a:lnTo>
                  <a:pt x="10357185" y="4657689"/>
                </a:lnTo>
                <a:lnTo>
                  <a:pt x="10357185" y="4695824"/>
                </a:lnTo>
                <a:close/>
              </a:path>
              <a:path w="13820775" h="4695825">
                <a:moveTo>
                  <a:pt x="10090471" y="4695824"/>
                </a:moveTo>
                <a:lnTo>
                  <a:pt x="9861858" y="4695824"/>
                </a:lnTo>
                <a:lnTo>
                  <a:pt x="9861858" y="4657689"/>
                </a:lnTo>
                <a:lnTo>
                  <a:pt x="10090471" y="4657689"/>
                </a:lnTo>
                <a:lnTo>
                  <a:pt x="10090471" y="4695824"/>
                </a:lnTo>
                <a:close/>
              </a:path>
              <a:path w="13820775" h="4695825">
                <a:moveTo>
                  <a:pt x="9823756" y="4695824"/>
                </a:moveTo>
                <a:lnTo>
                  <a:pt x="9595144" y="4695824"/>
                </a:lnTo>
                <a:lnTo>
                  <a:pt x="9595144" y="4657689"/>
                </a:lnTo>
                <a:lnTo>
                  <a:pt x="9823756" y="4657689"/>
                </a:lnTo>
                <a:lnTo>
                  <a:pt x="9823756" y="4695824"/>
                </a:lnTo>
                <a:close/>
              </a:path>
              <a:path w="13820775" h="4695825">
                <a:moveTo>
                  <a:pt x="9557042" y="4695824"/>
                </a:moveTo>
                <a:lnTo>
                  <a:pt x="9328430" y="4695824"/>
                </a:lnTo>
                <a:lnTo>
                  <a:pt x="9328430" y="4657689"/>
                </a:lnTo>
                <a:lnTo>
                  <a:pt x="9557042" y="4657689"/>
                </a:lnTo>
                <a:lnTo>
                  <a:pt x="9557042" y="4695824"/>
                </a:lnTo>
                <a:close/>
              </a:path>
              <a:path w="13820775" h="4695825">
                <a:moveTo>
                  <a:pt x="9290328" y="4695824"/>
                </a:moveTo>
                <a:lnTo>
                  <a:pt x="9061715" y="4695824"/>
                </a:lnTo>
                <a:lnTo>
                  <a:pt x="9061715" y="4657689"/>
                </a:lnTo>
                <a:lnTo>
                  <a:pt x="9290328" y="4657689"/>
                </a:lnTo>
                <a:lnTo>
                  <a:pt x="9290328" y="4695824"/>
                </a:lnTo>
                <a:close/>
              </a:path>
              <a:path w="13820775" h="4695825">
                <a:moveTo>
                  <a:pt x="9023613" y="4695824"/>
                </a:moveTo>
                <a:lnTo>
                  <a:pt x="8795001" y="4695824"/>
                </a:lnTo>
                <a:lnTo>
                  <a:pt x="8795001" y="4657689"/>
                </a:lnTo>
                <a:lnTo>
                  <a:pt x="9023613" y="4657689"/>
                </a:lnTo>
                <a:lnTo>
                  <a:pt x="9023613" y="4695824"/>
                </a:lnTo>
                <a:close/>
              </a:path>
              <a:path w="13820775" h="4695825">
                <a:moveTo>
                  <a:pt x="8756899" y="4695824"/>
                </a:moveTo>
                <a:lnTo>
                  <a:pt x="8528287" y="4695824"/>
                </a:lnTo>
                <a:lnTo>
                  <a:pt x="8528287" y="4657689"/>
                </a:lnTo>
                <a:lnTo>
                  <a:pt x="8756899" y="4657689"/>
                </a:lnTo>
                <a:lnTo>
                  <a:pt x="8756899" y="4695824"/>
                </a:lnTo>
                <a:close/>
              </a:path>
              <a:path w="13820775" h="4695825">
                <a:moveTo>
                  <a:pt x="8490185" y="4695824"/>
                </a:moveTo>
                <a:lnTo>
                  <a:pt x="8261573" y="4695824"/>
                </a:lnTo>
                <a:lnTo>
                  <a:pt x="8261573" y="4657689"/>
                </a:lnTo>
                <a:lnTo>
                  <a:pt x="8490185" y="4657689"/>
                </a:lnTo>
                <a:lnTo>
                  <a:pt x="8490185" y="4695824"/>
                </a:lnTo>
                <a:close/>
              </a:path>
              <a:path w="13820775" h="4695825">
                <a:moveTo>
                  <a:pt x="8223471" y="4695824"/>
                </a:moveTo>
                <a:lnTo>
                  <a:pt x="7994858" y="4695824"/>
                </a:lnTo>
                <a:lnTo>
                  <a:pt x="7994858" y="4657689"/>
                </a:lnTo>
                <a:lnTo>
                  <a:pt x="8223471" y="4657689"/>
                </a:lnTo>
                <a:lnTo>
                  <a:pt x="8223471" y="4695824"/>
                </a:lnTo>
                <a:close/>
              </a:path>
              <a:path w="13820775" h="4695825">
                <a:moveTo>
                  <a:pt x="7956756" y="4695824"/>
                </a:moveTo>
                <a:lnTo>
                  <a:pt x="7728144" y="4695824"/>
                </a:lnTo>
                <a:lnTo>
                  <a:pt x="7728144" y="4657689"/>
                </a:lnTo>
                <a:lnTo>
                  <a:pt x="7956756" y="4657689"/>
                </a:lnTo>
                <a:lnTo>
                  <a:pt x="7956756" y="4695824"/>
                </a:lnTo>
                <a:close/>
              </a:path>
              <a:path w="13820775" h="4695825">
                <a:moveTo>
                  <a:pt x="7690042" y="4695824"/>
                </a:moveTo>
                <a:lnTo>
                  <a:pt x="7461430" y="4695824"/>
                </a:lnTo>
                <a:lnTo>
                  <a:pt x="7461430" y="4657689"/>
                </a:lnTo>
                <a:lnTo>
                  <a:pt x="7690042" y="4657689"/>
                </a:lnTo>
                <a:lnTo>
                  <a:pt x="7690042" y="4695824"/>
                </a:lnTo>
                <a:close/>
              </a:path>
              <a:path w="13820775" h="4695825">
                <a:moveTo>
                  <a:pt x="7423328" y="4695824"/>
                </a:moveTo>
                <a:lnTo>
                  <a:pt x="7194715" y="4695824"/>
                </a:lnTo>
                <a:lnTo>
                  <a:pt x="7194715" y="4657689"/>
                </a:lnTo>
                <a:lnTo>
                  <a:pt x="7423328" y="4657689"/>
                </a:lnTo>
                <a:lnTo>
                  <a:pt x="7423328" y="4695824"/>
                </a:lnTo>
                <a:close/>
              </a:path>
              <a:path w="13820775" h="4695825">
                <a:moveTo>
                  <a:pt x="7156613" y="4695824"/>
                </a:moveTo>
                <a:lnTo>
                  <a:pt x="6928001" y="4695824"/>
                </a:lnTo>
                <a:lnTo>
                  <a:pt x="6928001" y="4657689"/>
                </a:lnTo>
                <a:lnTo>
                  <a:pt x="7156613" y="4657689"/>
                </a:lnTo>
                <a:lnTo>
                  <a:pt x="7156613" y="4695824"/>
                </a:lnTo>
                <a:close/>
              </a:path>
              <a:path w="13820775" h="4695825">
                <a:moveTo>
                  <a:pt x="6889899" y="4695824"/>
                </a:moveTo>
                <a:lnTo>
                  <a:pt x="6661287" y="4695824"/>
                </a:lnTo>
                <a:lnTo>
                  <a:pt x="6661287" y="4657689"/>
                </a:lnTo>
                <a:lnTo>
                  <a:pt x="6889899" y="4657689"/>
                </a:lnTo>
                <a:lnTo>
                  <a:pt x="6889899" y="4695824"/>
                </a:lnTo>
                <a:close/>
              </a:path>
              <a:path w="13820775" h="4695825">
                <a:moveTo>
                  <a:pt x="6623185" y="4695824"/>
                </a:moveTo>
                <a:lnTo>
                  <a:pt x="6394572" y="4695824"/>
                </a:lnTo>
                <a:lnTo>
                  <a:pt x="6394572" y="4657689"/>
                </a:lnTo>
                <a:lnTo>
                  <a:pt x="6623185" y="4657689"/>
                </a:lnTo>
                <a:lnTo>
                  <a:pt x="6623185" y="4695824"/>
                </a:lnTo>
                <a:close/>
              </a:path>
              <a:path w="13820775" h="4695825">
                <a:moveTo>
                  <a:pt x="6356470" y="4695824"/>
                </a:moveTo>
                <a:lnTo>
                  <a:pt x="6127858" y="4695824"/>
                </a:lnTo>
                <a:lnTo>
                  <a:pt x="6127858" y="4657689"/>
                </a:lnTo>
                <a:lnTo>
                  <a:pt x="6356470" y="4657689"/>
                </a:lnTo>
                <a:lnTo>
                  <a:pt x="6356470" y="4695824"/>
                </a:lnTo>
                <a:close/>
              </a:path>
              <a:path w="13820775" h="4695825">
                <a:moveTo>
                  <a:pt x="6089756" y="4695824"/>
                </a:moveTo>
                <a:lnTo>
                  <a:pt x="5861144" y="4695824"/>
                </a:lnTo>
                <a:lnTo>
                  <a:pt x="5861144" y="4657689"/>
                </a:lnTo>
                <a:lnTo>
                  <a:pt x="6089756" y="4657689"/>
                </a:lnTo>
                <a:lnTo>
                  <a:pt x="6089756" y="4695824"/>
                </a:lnTo>
                <a:close/>
              </a:path>
              <a:path w="13820775" h="4695825">
                <a:moveTo>
                  <a:pt x="5823042" y="4695824"/>
                </a:moveTo>
                <a:lnTo>
                  <a:pt x="5594429" y="4695824"/>
                </a:lnTo>
                <a:lnTo>
                  <a:pt x="5594429" y="4657689"/>
                </a:lnTo>
                <a:lnTo>
                  <a:pt x="5823042" y="4657689"/>
                </a:lnTo>
                <a:lnTo>
                  <a:pt x="5823042" y="4695824"/>
                </a:lnTo>
                <a:close/>
              </a:path>
              <a:path w="13820775" h="4695825">
                <a:moveTo>
                  <a:pt x="5556327" y="4695824"/>
                </a:moveTo>
                <a:lnTo>
                  <a:pt x="5327715" y="4695824"/>
                </a:lnTo>
                <a:lnTo>
                  <a:pt x="5327715" y="4657689"/>
                </a:lnTo>
                <a:lnTo>
                  <a:pt x="5556327" y="4657689"/>
                </a:lnTo>
                <a:lnTo>
                  <a:pt x="5556327" y="4695824"/>
                </a:lnTo>
                <a:close/>
              </a:path>
              <a:path w="13820775" h="4695825">
                <a:moveTo>
                  <a:pt x="5289613" y="4695824"/>
                </a:moveTo>
                <a:lnTo>
                  <a:pt x="5061001" y="4695824"/>
                </a:lnTo>
                <a:lnTo>
                  <a:pt x="5061001" y="4657689"/>
                </a:lnTo>
                <a:lnTo>
                  <a:pt x="5289613" y="4657689"/>
                </a:lnTo>
                <a:lnTo>
                  <a:pt x="5289613" y="4695824"/>
                </a:lnTo>
                <a:close/>
              </a:path>
              <a:path w="13820775" h="4695825">
                <a:moveTo>
                  <a:pt x="5022899" y="4695824"/>
                </a:moveTo>
                <a:lnTo>
                  <a:pt x="4794286" y="4695824"/>
                </a:lnTo>
                <a:lnTo>
                  <a:pt x="4794286" y="4657689"/>
                </a:lnTo>
                <a:lnTo>
                  <a:pt x="5022899" y="4657689"/>
                </a:lnTo>
                <a:lnTo>
                  <a:pt x="5022899" y="4695824"/>
                </a:lnTo>
                <a:close/>
              </a:path>
              <a:path w="13820775" h="4695825">
                <a:moveTo>
                  <a:pt x="4756185" y="4695824"/>
                </a:moveTo>
                <a:lnTo>
                  <a:pt x="4527572" y="4695824"/>
                </a:lnTo>
                <a:lnTo>
                  <a:pt x="4527572" y="4657689"/>
                </a:lnTo>
                <a:lnTo>
                  <a:pt x="4756185" y="4657689"/>
                </a:lnTo>
                <a:lnTo>
                  <a:pt x="4756185" y="4695824"/>
                </a:lnTo>
                <a:close/>
              </a:path>
              <a:path w="13820775" h="4695825">
                <a:moveTo>
                  <a:pt x="4489470" y="4695824"/>
                </a:moveTo>
                <a:lnTo>
                  <a:pt x="4260858" y="4695824"/>
                </a:lnTo>
                <a:lnTo>
                  <a:pt x="4260858" y="4657689"/>
                </a:lnTo>
                <a:lnTo>
                  <a:pt x="4489470" y="4657689"/>
                </a:lnTo>
                <a:lnTo>
                  <a:pt x="4489470" y="4695824"/>
                </a:lnTo>
                <a:close/>
              </a:path>
              <a:path w="13820775" h="4695825">
                <a:moveTo>
                  <a:pt x="4222756" y="4695824"/>
                </a:moveTo>
                <a:lnTo>
                  <a:pt x="3994144" y="4695824"/>
                </a:lnTo>
                <a:lnTo>
                  <a:pt x="3994144" y="4657689"/>
                </a:lnTo>
                <a:lnTo>
                  <a:pt x="4222756" y="4657689"/>
                </a:lnTo>
                <a:lnTo>
                  <a:pt x="4222756" y="4695824"/>
                </a:lnTo>
                <a:close/>
              </a:path>
              <a:path w="13820775" h="4695825">
                <a:moveTo>
                  <a:pt x="3956041" y="4695824"/>
                </a:moveTo>
                <a:lnTo>
                  <a:pt x="3727429" y="4695824"/>
                </a:lnTo>
                <a:lnTo>
                  <a:pt x="3727429" y="4657689"/>
                </a:lnTo>
                <a:lnTo>
                  <a:pt x="3956041" y="4657689"/>
                </a:lnTo>
                <a:lnTo>
                  <a:pt x="3956041" y="4695824"/>
                </a:lnTo>
                <a:close/>
              </a:path>
              <a:path w="13820775" h="4695825">
                <a:moveTo>
                  <a:pt x="3689327" y="4695824"/>
                </a:moveTo>
                <a:lnTo>
                  <a:pt x="3460715" y="4695824"/>
                </a:lnTo>
                <a:lnTo>
                  <a:pt x="3460715" y="4657689"/>
                </a:lnTo>
                <a:lnTo>
                  <a:pt x="3689327" y="4657689"/>
                </a:lnTo>
                <a:lnTo>
                  <a:pt x="3689327" y="4695824"/>
                </a:lnTo>
                <a:close/>
              </a:path>
              <a:path w="13820775" h="4695825">
                <a:moveTo>
                  <a:pt x="3422613" y="4695824"/>
                </a:moveTo>
                <a:lnTo>
                  <a:pt x="3194001" y="4695824"/>
                </a:lnTo>
                <a:lnTo>
                  <a:pt x="3194001" y="4657689"/>
                </a:lnTo>
                <a:lnTo>
                  <a:pt x="3422613" y="4657689"/>
                </a:lnTo>
                <a:lnTo>
                  <a:pt x="3422613" y="4695824"/>
                </a:lnTo>
                <a:close/>
              </a:path>
              <a:path w="13820775" h="4695825">
                <a:moveTo>
                  <a:pt x="3155899" y="4695824"/>
                </a:moveTo>
                <a:lnTo>
                  <a:pt x="2927286" y="4695824"/>
                </a:lnTo>
                <a:lnTo>
                  <a:pt x="2927286" y="4657689"/>
                </a:lnTo>
                <a:lnTo>
                  <a:pt x="3155899" y="4657689"/>
                </a:lnTo>
                <a:lnTo>
                  <a:pt x="3155899" y="4695824"/>
                </a:lnTo>
                <a:close/>
              </a:path>
              <a:path w="13820775" h="4695825">
                <a:moveTo>
                  <a:pt x="2889183" y="4695824"/>
                </a:moveTo>
                <a:lnTo>
                  <a:pt x="2660572" y="4695824"/>
                </a:lnTo>
                <a:lnTo>
                  <a:pt x="2660572" y="4657689"/>
                </a:lnTo>
                <a:lnTo>
                  <a:pt x="2889183" y="4657689"/>
                </a:lnTo>
                <a:lnTo>
                  <a:pt x="2889183" y="4695824"/>
                </a:lnTo>
                <a:close/>
              </a:path>
              <a:path w="13820775" h="4695825">
                <a:moveTo>
                  <a:pt x="2622470" y="4695824"/>
                </a:moveTo>
                <a:lnTo>
                  <a:pt x="2393858" y="4695824"/>
                </a:lnTo>
                <a:lnTo>
                  <a:pt x="2393858" y="4657689"/>
                </a:lnTo>
                <a:lnTo>
                  <a:pt x="2622470" y="4657689"/>
                </a:lnTo>
                <a:lnTo>
                  <a:pt x="2622470" y="4695824"/>
                </a:lnTo>
                <a:close/>
              </a:path>
              <a:path w="13820775" h="4695825">
                <a:moveTo>
                  <a:pt x="2355756" y="4695824"/>
                </a:moveTo>
                <a:lnTo>
                  <a:pt x="2127143" y="4695824"/>
                </a:lnTo>
                <a:lnTo>
                  <a:pt x="2127143" y="4657689"/>
                </a:lnTo>
                <a:lnTo>
                  <a:pt x="2355756" y="4657689"/>
                </a:lnTo>
                <a:lnTo>
                  <a:pt x="2355756" y="4695824"/>
                </a:lnTo>
                <a:close/>
              </a:path>
              <a:path w="13820775" h="4695825">
                <a:moveTo>
                  <a:pt x="2089041" y="4695824"/>
                </a:moveTo>
                <a:lnTo>
                  <a:pt x="1860429" y="4695824"/>
                </a:lnTo>
                <a:lnTo>
                  <a:pt x="1860429" y="4657689"/>
                </a:lnTo>
                <a:lnTo>
                  <a:pt x="2089041" y="4657689"/>
                </a:lnTo>
                <a:lnTo>
                  <a:pt x="2089041" y="4695824"/>
                </a:lnTo>
                <a:close/>
              </a:path>
              <a:path w="13820775" h="4695825">
                <a:moveTo>
                  <a:pt x="1822327" y="4695824"/>
                </a:moveTo>
                <a:lnTo>
                  <a:pt x="1593715" y="4695824"/>
                </a:lnTo>
                <a:lnTo>
                  <a:pt x="1593715" y="4657689"/>
                </a:lnTo>
                <a:lnTo>
                  <a:pt x="1822327" y="4657689"/>
                </a:lnTo>
                <a:lnTo>
                  <a:pt x="1822327" y="4695824"/>
                </a:lnTo>
                <a:close/>
              </a:path>
              <a:path w="13820775" h="4695825">
                <a:moveTo>
                  <a:pt x="1555613" y="4695824"/>
                </a:moveTo>
                <a:lnTo>
                  <a:pt x="1327000" y="4695824"/>
                </a:lnTo>
                <a:lnTo>
                  <a:pt x="1327000" y="4657689"/>
                </a:lnTo>
                <a:lnTo>
                  <a:pt x="1555613" y="4657689"/>
                </a:lnTo>
                <a:lnTo>
                  <a:pt x="1555613" y="4695824"/>
                </a:lnTo>
                <a:close/>
              </a:path>
              <a:path w="13820775" h="4695825">
                <a:moveTo>
                  <a:pt x="1288898" y="4695824"/>
                </a:moveTo>
                <a:lnTo>
                  <a:pt x="1060286" y="4695824"/>
                </a:lnTo>
                <a:lnTo>
                  <a:pt x="1060286" y="4657689"/>
                </a:lnTo>
                <a:lnTo>
                  <a:pt x="1288898" y="4657689"/>
                </a:lnTo>
                <a:lnTo>
                  <a:pt x="1288898" y="4695824"/>
                </a:lnTo>
                <a:close/>
              </a:path>
              <a:path w="13820775" h="4695825">
                <a:moveTo>
                  <a:pt x="1022184" y="4695824"/>
                </a:moveTo>
                <a:lnTo>
                  <a:pt x="793572" y="4695824"/>
                </a:lnTo>
                <a:lnTo>
                  <a:pt x="793572" y="4657689"/>
                </a:lnTo>
                <a:lnTo>
                  <a:pt x="1022184" y="4657689"/>
                </a:lnTo>
                <a:lnTo>
                  <a:pt x="1022184" y="4695824"/>
                </a:lnTo>
                <a:close/>
              </a:path>
              <a:path w="13820775" h="4695825">
                <a:moveTo>
                  <a:pt x="755470" y="4695824"/>
                </a:moveTo>
                <a:lnTo>
                  <a:pt x="526857" y="4695824"/>
                </a:lnTo>
                <a:lnTo>
                  <a:pt x="526857" y="4657689"/>
                </a:lnTo>
                <a:lnTo>
                  <a:pt x="755470" y="4657689"/>
                </a:lnTo>
                <a:lnTo>
                  <a:pt x="755470" y="4695824"/>
                </a:lnTo>
                <a:close/>
              </a:path>
              <a:path w="13820775" h="4695825">
                <a:moveTo>
                  <a:pt x="488755" y="4695824"/>
                </a:moveTo>
                <a:lnTo>
                  <a:pt x="485785" y="4695824"/>
                </a:lnTo>
                <a:lnTo>
                  <a:pt x="437777" y="4693446"/>
                </a:lnTo>
                <a:lnTo>
                  <a:pt x="390576" y="4686396"/>
                </a:lnTo>
                <a:lnTo>
                  <a:pt x="344506" y="4674808"/>
                </a:lnTo>
                <a:lnTo>
                  <a:pt x="299887" y="4658813"/>
                </a:lnTo>
                <a:lnTo>
                  <a:pt x="268085" y="4643770"/>
                </a:lnTo>
                <a:lnTo>
                  <a:pt x="284976" y="4610081"/>
                </a:lnTo>
                <a:lnTo>
                  <a:pt x="333069" y="4630909"/>
                </a:lnTo>
                <a:lnTo>
                  <a:pt x="382569" y="4645787"/>
                </a:lnTo>
                <a:lnTo>
                  <a:pt x="433477" y="4654713"/>
                </a:lnTo>
                <a:lnTo>
                  <a:pt x="485792" y="4657689"/>
                </a:lnTo>
                <a:lnTo>
                  <a:pt x="488755" y="4657689"/>
                </a:lnTo>
                <a:lnTo>
                  <a:pt x="488755" y="4695824"/>
                </a:lnTo>
                <a:close/>
              </a:path>
              <a:path w="13820775" h="4695825">
                <a:moveTo>
                  <a:pt x="234782" y="4625216"/>
                </a:moveTo>
                <a:lnTo>
                  <a:pt x="177917" y="4585711"/>
                </a:lnTo>
                <a:lnTo>
                  <a:pt x="142285" y="4553412"/>
                </a:lnTo>
                <a:lnTo>
                  <a:pt x="110014" y="4517748"/>
                </a:lnTo>
                <a:lnTo>
                  <a:pt x="81618" y="4479356"/>
                </a:lnTo>
                <a:lnTo>
                  <a:pt x="73497" y="4465771"/>
                </a:lnTo>
                <a:lnTo>
                  <a:pt x="105431" y="4445931"/>
                </a:lnTo>
                <a:lnTo>
                  <a:pt x="119636" y="4467438"/>
                </a:lnTo>
                <a:lnTo>
                  <a:pt x="135004" y="4488026"/>
                </a:lnTo>
                <a:lnTo>
                  <a:pt x="169227" y="4526446"/>
                </a:lnTo>
                <a:lnTo>
                  <a:pt x="209694" y="4562345"/>
                </a:lnTo>
                <a:lnTo>
                  <a:pt x="254194" y="4593073"/>
                </a:lnTo>
                <a:lnTo>
                  <a:pt x="234782" y="4625216"/>
                </a:lnTo>
                <a:close/>
              </a:path>
              <a:path w="13820775" h="4695825">
                <a:moveTo>
                  <a:pt x="54462" y="4432696"/>
                </a:moveTo>
                <a:lnTo>
                  <a:pt x="36978" y="4395668"/>
                </a:lnTo>
                <a:lnTo>
                  <a:pt x="20998" y="4351009"/>
                </a:lnTo>
                <a:lnTo>
                  <a:pt x="9420" y="4304898"/>
                </a:lnTo>
                <a:lnTo>
                  <a:pt x="2377" y="4257654"/>
                </a:lnTo>
                <a:lnTo>
                  <a:pt x="138" y="4212402"/>
                </a:lnTo>
                <a:lnTo>
                  <a:pt x="38109" y="4212183"/>
                </a:lnTo>
                <a:lnTo>
                  <a:pt x="41464" y="4265214"/>
                </a:lnTo>
                <a:lnTo>
                  <a:pt x="50909" y="4316746"/>
                </a:lnTo>
                <a:lnTo>
                  <a:pt x="66444" y="4366779"/>
                </a:lnTo>
                <a:lnTo>
                  <a:pt x="88069" y="4415314"/>
                </a:lnTo>
                <a:lnTo>
                  <a:pt x="54462" y="4432696"/>
                </a:lnTo>
                <a:close/>
              </a:path>
              <a:path w="13820775" h="4695825">
                <a:moveTo>
                  <a:pt x="38101" y="4174239"/>
                </a:moveTo>
                <a:lnTo>
                  <a:pt x="0" y="4174239"/>
                </a:lnTo>
                <a:lnTo>
                  <a:pt x="0" y="3945422"/>
                </a:lnTo>
                <a:lnTo>
                  <a:pt x="38101" y="3945422"/>
                </a:lnTo>
                <a:lnTo>
                  <a:pt x="38101" y="4174239"/>
                </a:lnTo>
                <a:close/>
              </a:path>
              <a:path w="13820775" h="4695825">
                <a:moveTo>
                  <a:pt x="38101" y="3907286"/>
                </a:moveTo>
                <a:lnTo>
                  <a:pt x="0" y="3907286"/>
                </a:lnTo>
                <a:lnTo>
                  <a:pt x="0" y="3678468"/>
                </a:lnTo>
                <a:lnTo>
                  <a:pt x="38101" y="3678468"/>
                </a:lnTo>
                <a:lnTo>
                  <a:pt x="38101" y="3907286"/>
                </a:lnTo>
                <a:close/>
              </a:path>
              <a:path w="13820775" h="4695825">
                <a:moveTo>
                  <a:pt x="38101" y="3640332"/>
                </a:moveTo>
                <a:lnTo>
                  <a:pt x="0" y="3640332"/>
                </a:lnTo>
                <a:lnTo>
                  <a:pt x="0" y="3411514"/>
                </a:lnTo>
                <a:lnTo>
                  <a:pt x="38101" y="3411514"/>
                </a:lnTo>
                <a:lnTo>
                  <a:pt x="38101" y="3640332"/>
                </a:lnTo>
                <a:close/>
              </a:path>
              <a:path w="13820775" h="4695825">
                <a:moveTo>
                  <a:pt x="38101" y="3373378"/>
                </a:moveTo>
                <a:lnTo>
                  <a:pt x="0" y="3373378"/>
                </a:lnTo>
                <a:lnTo>
                  <a:pt x="0" y="3144561"/>
                </a:lnTo>
                <a:lnTo>
                  <a:pt x="38101" y="3144561"/>
                </a:lnTo>
                <a:lnTo>
                  <a:pt x="38101" y="3373378"/>
                </a:lnTo>
                <a:close/>
              </a:path>
              <a:path w="13820775" h="4695825">
                <a:moveTo>
                  <a:pt x="38101" y="3106424"/>
                </a:moveTo>
                <a:lnTo>
                  <a:pt x="0" y="3106424"/>
                </a:lnTo>
                <a:lnTo>
                  <a:pt x="0" y="2877607"/>
                </a:lnTo>
                <a:lnTo>
                  <a:pt x="38101" y="2877607"/>
                </a:lnTo>
                <a:lnTo>
                  <a:pt x="38101" y="3106424"/>
                </a:lnTo>
                <a:close/>
              </a:path>
              <a:path w="13820775" h="4695825">
                <a:moveTo>
                  <a:pt x="38101" y="2839471"/>
                </a:moveTo>
                <a:lnTo>
                  <a:pt x="0" y="2839471"/>
                </a:lnTo>
                <a:lnTo>
                  <a:pt x="0" y="2610653"/>
                </a:lnTo>
                <a:lnTo>
                  <a:pt x="38101" y="2610653"/>
                </a:lnTo>
                <a:lnTo>
                  <a:pt x="38101" y="2839471"/>
                </a:lnTo>
                <a:close/>
              </a:path>
              <a:path w="13820775" h="4695825">
                <a:moveTo>
                  <a:pt x="38101" y="2572517"/>
                </a:moveTo>
                <a:lnTo>
                  <a:pt x="0" y="2572517"/>
                </a:lnTo>
                <a:lnTo>
                  <a:pt x="0" y="2343699"/>
                </a:lnTo>
                <a:lnTo>
                  <a:pt x="38101" y="2343699"/>
                </a:lnTo>
                <a:lnTo>
                  <a:pt x="38101" y="2572517"/>
                </a:lnTo>
                <a:close/>
              </a:path>
              <a:path w="13820775" h="4695825">
                <a:moveTo>
                  <a:pt x="38101" y="2305563"/>
                </a:moveTo>
                <a:lnTo>
                  <a:pt x="0" y="2305563"/>
                </a:lnTo>
                <a:lnTo>
                  <a:pt x="0" y="2076746"/>
                </a:lnTo>
                <a:lnTo>
                  <a:pt x="38101" y="2076746"/>
                </a:lnTo>
                <a:lnTo>
                  <a:pt x="38101" y="2305563"/>
                </a:lnTo>
                <a:close/>
              </a:path>
              <a:path w="13820775" h="4695825">
                <a:moveTo>
                  <a:pt x="38101" y="2038610"/>
                </a:moveTo>
                <a:lnTo>
                  <a:pt x="0" y="2038610"/>
                </a:lnTo>
                <a:lnTo>
                  <a:pt x="0" y="1809792"/>
                </a:lnTo>
                <a:lnTo>
                  <a:pt x="38101" y="1809792"/>
                </a:lnTo>
                <a:lnTo>
                  <a:pt x="38101" y="2038610"/>
                </a:lnTo>
                <a:close/>
              </a:path>
              <a:path w="13820775" h="4695825">
                <a:moveTo>
                  <a:pt x="38101" y="1771656"/>
                </a:moveTo>
                <a:lnTo>
                  <a:pt x="0" y="1771656"/>
                </a:lnTo>
                <a:lnTo>
                  <a:pt x="0" y="1542838"/>
                </a:lnTo>
                <a:lnTo>
                  <a:pt x="38101" y="1542838"/>
                </a:lnTo>
                <a:lnTo>
                  <a:pt x="38101" y="1771656"/>
                </a:lnTo>
                <a:close/>
              </a:path>
              <a:path w="13820775" h="4695825">
                <a:moveTo>
                  <a:pt x="38101" y="1504702"/>
                </a:moveTo>
                <a:lnTo>
                  <a:pt x="0" y="1504702"/>
                </a:lnTo>
                <a:lnTo>
                  <a:pt x="0" y="1275884"/>
                </a:lnTo>
                <a:lnTo>
                  <a:pt x="38101" y="1275884"/>
                </a:lnTo>
                <a:lnTo>
                  <a:pt x="38101" y="1504702"/>
                </a:lnTo>
                <a:close/>
              </a:path>
              <a:path w="13820775" h="4695825">
                <a:moveTo>
                  <a:pt x="38101" y="1237748"/>
                </a:moveTo>
                <a:lnTo>
                  <a:pt x="0" y="1237748"/>
                </a:lnTo>
                <a:lnTo>
                  <a:pt x="0" y="1008931"/>
                </a:lnTo>
                <a:lnTo>
                  <a:pt x="38101" y="1008931"/>
                </a:lnTo>
                <a:lnTo>
                  <a:pt x="38101" y="1237748"/>
                </a:lnTo>
                <a:close/>
              </a:path>
              <a:path w="13820775" h="4695825">
                <a:moveTo>
                  <a:pt x="38101" y="970795"/>
                </a:moveTo>
                <a:lnTo>
                  <a:pt x="0" y="970795"/>
                </a:lnTo>
                <a:lnTo>
                  <a:pt x="0" y="741977"/>
                </a:lnTo>
                <a:lnTo>
                  <a:pt x="38101" y="741977"/>
                </a:lnTo>
                <a:lnTo>
                  <a:pt x="38101" y="970795"/>
                </a:lnTo>
                <a:close/>
              </a:path>
              <a:path w="13820775" h="4695825">
                <a:moveTo>
                  <a:pt x="38101" y="703841"/>
                </a:moveTo>
                <a:lnTo>
                  <a:pt x="0" y="703841"/>
                </a:lnTo>
                <a:lnTo>
                  <a:pt x="0" y="486228"/>
                </a:lnTo>
                <a:lnTo>
                  <a:pt x="558" y="474936"/>
                </a:lnTo>
                <a:lnTo>
                  <a:pt x="38222" y="475812"/>
                </a:lnTo>
                <a:lnTo>
                  <a:pt x="38101" y="703841"/>
                </a:lnTo>
                <a:close/>
              </a:path>
              <a:path w="13820775" h="4695825">
                <a:moveTo>
                  <a:pt x="40427" y="440600"/>
                </a:moveTo>
                <a:lnTo>
                  <a:pt x="2592" y="436726"/>
                </a:lnTo>
                <a:lnTo>
                  <a:pt x="9420" y="390927"/>
                </a:lnTo>
                <a:lnTo>
                  <a:pt x="20998" y="344816"/>
                </a:lnTo>
                <a:lnTo>
                  <a:pt x="36978" y="300156"/>
                </a:lnTo>
                <a:lnTo>
                  <a:pt x="57229" y="257268"/>
                </a:lnTo>
                <a:lnTo>
                  <a:pt x="77833" y="222801"/>
                </a:lnTo>
                <a:lnTo>
                  <a:pt x="109595" y="243309"/>
                </a:lnTo>
                <a:lnTo>
                  <a:pt x="83433" y="289522"/>
                </a:lnTo>
                <a:lnTo>
                  <a:pt x="63185" y="337808"/>
                </a:lnTo>
                <a:lnTo>
                  <a:pt x="48850" y="388168"/>
                </a:lnTo>
                <a:lnTo>
                  <a:pt x="40427" y="440600"/>
                </a:lnTo>
                <a:close/>
              </a:path>
              <a:path w="13820775" h="4695825">
                <a:moveTo>
                  <a:pt x="129731" y="214602"/>
                </a:moveTo>
                <a:lnTo>
                  <a:pt x="99856" y="191811"/>
                </a:lnTo>
                <a:lnTo>
                  <a:pt x="110014" y="178077"/>
                </a:lnTo>
                <a:lnTo>
                  <a:pt x="142285" y="142413"/>
                </a:lnTo>
                <a:lnTo>
                  <a:pt x="177917" y="110113"/>
                </a:lnTo>
                <a:lnTo>
                  <a:pt x="216274" y="81692"/>
                </a:lnTo>
                <a:lnTo>
                  <a:pt x="257037" y="57280"/>
                </a:lnTo>
                <a:lnTo>
                  <a:pt x="275693" y="48456"/>
                </a:lnTo>
                <a:lnTo>
                  <a:pt x="291944" y="82319"/>
                </a:lnTo>
                <a:lnTo>
                  <a:pt x="258487" y="100158"/>
                </a:lnTo>
                <a:lnTo>
                  <a:pt x="226882" y="120615"/>
                </a:lnTo>
                <a:lnTo>
                  <a:pt x="169227" y="169379"/>
                </a:lnTo>
                <a:lnTo>
                  <a:pt x="139033" y="202801"/>
                </a:lnTo>
                <a:lnTo>
                  <a:pt x="129731" y="214602"/>
                </a:lnTo>
                <a:close/>
              </a:path>
            </a:pathLst>
          </a:custGeom>
          <a:solidFill>
            <a:srgbClr val="2EBFE1"/>
          </a:solidFill>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57" name="object 57">
            <a:extLst>
              <a:ext uri="{FF2B5EF4-FFF2-40B4-BE49-F238E27FC236}">
                <a16:creationId xmlns:a16="http://schemas.microsoft.com/office/drawing/2014/main" id="{A9B038B8-D6FC-ADD1-59EC-FFB7E3AE0BE4}"/>
              </a:ext>
            </a:extLst>
          </p:cNvPr>
          <p:cNvSpPr txBox="1"/>
          <p:nvPr/>
        </p:nvSpPr>
        <p:spPr>
          <a:xfrm>
            <a:off x="7271290" y="1212107"/>
            <a:ext cx="1100243" cy="347873"/>
          </a:xfrm>
          <a:prstGeom prst="rect">
            <a:avLst/>
          </a:prstGeom>
        </p:spPr>
        <p:txBody>
          <a:bodyPr vert="horz" wrap="square" lIns="0" tIns="8467" rIns="0" bIns="0"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4394" marR="3387" indent="-6350">
              <a:lnSpc>
                <a:spcPct val="114599"/>
              </a:lnSpc>
              <a:spcBef>
                <a:spcPts val="67"/>
              </a:spcBef>
            </a:pPr>
            <a:r>
              <a:rPr lang="en-IN" sz="800" b="1" spc="3">
                <a:latin typeface="Roboto"/>
                <a:cs typeface="Roboto"/>
              </a:rPr>
              <a:t>Estimated </a:t>
            </a:r>
            <a:r>
              <a:rPr lang="en-IN" sz="1200" b="1" spc="3">
                <a:latin typeface="Roboto"/>
                <a:cs typeface="Roboto"/>
              </a:rPr>
              <a:t>Developers</a:t>
            </a:r>
            <a:endParaRPr lang="en-IN" sz="1200">
              <a:latin typeface="Roboto"/>
              <a:cs typeface="Roboto"/>
            </a:endParaRPr>
          </a:p>
        </p:txBody>
      </p:sp>
      <p:sp>
        <p:nvSpPr>
          <p:cNvPr id="58" name="object 62">
            <a:extLst>
              <a:ext uri="{FF2B5EF4-FFF2-40B4-BE49-F238E27FC236}">
                <a16:creationId xmlns:a16="http://schemas.microsoft.com/office/drawing/2014/main" id="{E034CC7C-EF66-CB85-8C5D-96081CE8CDC2}"/>
              </a:ext>
            </a:extLst>
          </p:cNvPr>
          <p:cNvSpPr txBox="1"/>
          <p:nvPr/>
        </p:nvSpPr>
        <p:spPr>
          <a:xfrm>
            <a:off x="10602011" y="1218220"/>
            <a:ext cx="1279281" cy="140381"/>
          </a:xfrm>
          <a:prstGeom prst="rect">
            <a:avLst/>
          </a:prstGeom>
        </p:spPr>
        <p:txBody>
          <a:bodyPr vert="horz" wrap="square" lIns="0" tIns="8467" rIns="0" bIns="0"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4394" marR="3387" indent="-6350">
              <a:lnSpc>
                <a:spcPct val="114599"/>
              </a:lnSpc>
              <a:spcBef>
                <a:spcPts val="67"/>
              </a:spcBef>
            </a:pPr>
            <a:r>
              <a:rPr lang="en-IN" sz="800" b="1" spc="3">
                <a:latin typeface="Roboto"/>
                <a:cs typeface="Roboto"/>
              </a:rPr>
              <a:t>Estimated Revenue </a:t>
            </a:r>
            <a:endParaRPr sz="1200">
              <a:latin typeface="Roboto"/>
              <a:cs typeface="Roboto"/>
            </a:endParaRPr>
          </a:p>
        </p:txBody>
      </p:sp>
      <p:sp>
        <p:nvSpPr>
          <p:cNvPr id="59" name="object 64">
            <a:extLst>
              <a:ext uri="{FF2B5EF4-FFF2-40B4-BE49-F238E27FC236}">
                <a16:creationId xmlns:a16="http://schemas.microsoft.com/office/drawing/2014/main" id="{09B260C9-2323-A21E-6833-24C4451BE311}"/>
              </a:ext>
            </a:extLst>
          </p:cNvPr>
          <p:cNvSpPr txBox="1"/>
          <p:nvPr/>
        </p:nvSpPr>
        <p:spPr>
          <a:xfrm>
            <a:off x="7019323" y="1901037"/>
            <a:ext cx="1555750" cy="579646"/>
          </a:xfrm>
          <a:prstGeom prst="rect">
            <a:avLst/>
          </a:prstGeom>
        </p:spPr>
        <p:txBody>
          <a:bodyPr vert="horz" wrap="square" lIns="0" tIns="25400" rIns="0" bIns="0"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00000"/>
              </a:lnSpc>
            </a:pPr>
            <a:endParaRPr sz="933">
              <a:latin typeface="Roboto"/>
              <a:cs typeface="Roboto"/>
            </a:endParaRPr>
          </a:p>
          <a:p>
            <a:pPr>
              <a:lnSpc>
                <a:spcPct val="100000"/>
              </a:lnSpc>
            </a:pPr>
            <a:endParaRPr sz="933">
              <a:latin typeface="Roboto"/>
              <a:cs typeface="Roboto"/>
            </a:endParaRPr>
          </a:p>
          <a:p>
            <a:pPr>
              <a:lnSpc>
                <a:spcPct val="100000"/>
              </a:lnSpc>
              <a:spcBef>
                <a:spcPts val="23"/>
              </a:spcBef>
            </a:pPr>
            <a:endParaRPr lang="en-US" sz="800">
              <a:latin typeface="Roboto"/>
              <a:cs typeface="Roboto"/>
            </a:endParaRPr>
          </a:p>
          <a:p>
            <a:pPr>
              <a:lnSpc>
                <a:spcPct val="100000"/>
              </a:lnSpc>
            </a:pPr>
            <a:endParaRPr lang="en-US" sz="933">
              <a:latin typeface="Roboto"/>
              <a:cs typeface="Roboto"/>
            </a:endParaRPr>
          </a:p>
        </p:txBody>
      </p:sp>
      <p:sp>
        <p:nvSpPr>
          <p:cNvPr id="60" name="TextBox 59">
            <a:extLst>
              <a:ext uri="{FF2B5EF4-FFF2-40B4-BE49-F238E27FC236}">
                <a16:creationId xmlns:a16="http://schemas.microsoft.com/office/drawing/2014/main" id="{B7FA497E-82D5-9A18-3337-685A155970F7}"/>
              </a:ext>
            </a:extLst>
          </p:cNvPr>
          <p:cNvSpPr txBox="1"/>
          <p:nvPr/>
        </p:nvSpPr>
        <p:spPr>
          <a:xfrm>
            <a:off x="8878899" y="1205994"/>
            <a:ext cx="874585"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IN" sz="800" b="1"/>
              <a:t>Developer Segments</a:t>
            </a:r>
          </a:p>
        </p:txBody>
      </p:sp>
      <p:sp>
        <p:nvSpPr>
          <p:cNvPr id="61" name="TextBox 60">
            <a:extLst>
              <a:ext uri="{FF2B5EF4-FFF2-40B4-BE49-F238E27FC236}">
                <a16:creationId xmlns:a16="http://schemas.microsoft.com/office/drawing/2014/main" id="{525052B2-1F93-32BB-9F77-5F4DD8605293}"/>
              </a:ext>
            </a:extLst>
          </p:cNvPr>
          <p:cNvSpPr txBox="1"/>
          <p:nvPr/>
        </p:nvSpPr>
        <p:spPr>
          <a:xfrm>
            <a:off x="8795320" y="2079592"/>
            <a:ext cx="1265099" cy="687239"/>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IN" sz="1200" i="1">
                <a:latin typeface="Roboto"/>
                <a:cs typeface="Roboto"/>
              </a:rPr>
              <a:t>(</a:t>
            </a:r>
            <a:r>
              <a:rPr lang="en-IN" sz="933" i="1">
                <a:latin typeface="Roboto"/>
                <a:cs typeface="Roboto"/>
              </a:rPr>
              <a:t>1.5  millions Pro and premium Combined </a:t>
            </a:r>
            <a:r>
              <a:rPr lang="en-IN" sz="933" i="1" spc="-7">
                <a:latin typeface="Roboto"/>
                <a:cs typeface="Roboto"/>
              </a:rPr>
              <a:t>)</a:t>
            </a:r>
            <a:endParaRPr lang="en-IN" sz="933">
              <a:latin typeface="Roboto"/>
              <a:cs typeface="Roboto"/>
            </a:endParaRPr>
          </a:p>
          <a:p>
            <a:endParaRPr lang="en-IN" sz="800"/>
          </a:p>
        </p:txBody>
      </p:sp>
      <p:sp>
        <p:nvSpPr>
          <p:cNvPr id="62" name="TextBox 61">
            <a:extLst>
              <a:ext uri="{FF2B5EF4-FFF2-40B4-BE49-F238E27FC236}">
                <a16:creationId xmlns:a16="http://schemas.microsoft.com/office/drawing/2014/main" id="{996D87D7-3346-48A8-F045-48EE36A7C22A}"/>
              </a:ext>
            </a:extLst>
          </p:cNvPr>
          <p:cNvSpPr txBox="1"/>
          <p:nvPr/>
        </p:nvSpPr>
        <p:spPr>
          <a:xfrm>
            <a:off x="8824200" y="2807543"/>
            <a:ext cx="2123366" cy="276999"/>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IN" sz="1200" i="1">
                <a:latin typeface="Roboto"/>
                <a:cs typeface="Roboto"/>
              </a:rPr>
              <a:t>(</a:t>
            </a:r>
            <a:r>
              <a:rPr lang="en-IN" sz="1067" i="1">
                <a:latin typeface="Roboto"/>
                <a:cs typeface="Roboto"/>
              </a:rPr>
              <a:t>free developers</a:t>
            </a:r>
            <a:r>
              <a:rPr lang="en-IN" sz="1200" i="1">
                <a:latin typeface="Roboto"/>
                <a:cs typeface="Roboto"/>
              </a:rPr>
              <a:t>)</a:t>
            </a:r>
            <a:endParaRPr lang="en-IN" sz="800"/>
          </a:p>
        </p:txBody>
      </p:sp>
      <p:sp>
        <p:nvSpPr>
          <p:cNvPr id="63" name="object 3">
            <a:extLst>
              <a:ext uri="{FF2B5EF4-FFF2-40B4-BE49-F238E27FC236}">
                <a16:creationId xmlns:a16="http://schemas.microsoft.com/office/drawing/2014/main" id="{BD633723-716D-7F75-D507-AF2AF854B255}"/>
              </a:ext>
            </a:extLst>
          </p:cNvPr>
          <p:cNvSpPr txBox="1"/>
          <p:nvPr/>
        </p:nvSpPr>
        <p:spPr>
          <a:xfrm>
            <a:off x="8165362" y="829995"/>
            <a:ext cx="2584191" cy="262601"/>
          </a:xfrm>
          <a:prstGeom prst="rect">
            <a:avLst/>
          </a:prstGeom>
          <a:solidFill>
            <a:srgbClr val="2EBFE1"/>
          </a:solidFill>
        </p:spPr>
        <p:txBody>
          <a:bodyPr vert="horz" wrap="square" lIns="0" tIns="69850" rIns="0" bIns="0"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74334">
              <a:lnSpc>
                <a:spcPct val="100000"/>
              </a:lnSpc>
              <a:spcBef>
                <a:spcPts val="550"/>
              </a:spcBef>
            </a:pPr>
            <a:r>
              <a:rPr lang="en-IN" sz="1200" spc="23">
                <a:solidFill>
                  <a:srgbClr val="FFFFFF"/>
                </a:solidFill>
                <a:latin typeface="Lucida Sans Unicode"/>
                <a:cs typeface="Lucida Sans Unicode"/>
              </a:rPr>
              <a:t>REVENUE FROM DEVELOPERS </a:t>
            </a:r>
            <a:endParaRPr sz="1200">
              <a:latin typeface="Lucida Sans Unicode"/>
              <a:cs typeface="Lucida Sans Unicode"/>
            </a:endParaRPr>
          </a:p>
        </p:txBody>
      </p:sp>
      <p:sp>
        <p:nvSpPr>
          <p:cNvPr id="192" name="object 8">
            <a:extLst>
              <a:ext uri="{FF2B5EF4-FFF2-40B4-BE49-F238E27FC236}">
                <a16:creationId xmlns:a16="http://schemas.microsoft.com/office/drawing/2014/main" id="{6497B5BD-B837-3545-7563-DDB59C8E1C2B}"/>
              </a:ext>
            </a:extLst>
          </p:cNvPr>
          <p:cNvSpPr/>
          <p:nvPr/>
        </p:nvSpPr>
        <p:spPr>
          <a:xfrm>
            <a:off x="7052941" y="1761856"/>
            <a:ext cx="1536943" cy="1231530"/>
          </a:xfrm>
          <a:custGeom>
            <a:avLst/>
            <a:gdLst/>
            <a:ahLst/>
            <a:cxnLst/>
            <a:rect l="l" t="t" r="r" b="b"/>
            <a:pathLst>
              <a:path w="2367915" h="1931035">
                <a:moveTo>
                  <a:pt x="2367370" y="1930668"/>
                </a:moveTo>
                <a:lnTo>
                  <a:pt x="0" y="1930668"/>
                </a:lnTo>
                <a:lnTo>
                  <a:pt x="0" y="0"/>
                </a:lnTo>
                <a:lnTo>
                  <a:pt x="2367370" y="0"/>
                </a:lnTo>
                <a:lnTo>
                  <a:pt x="2367370" y="1930668"/>
                </a:lnTo>
                <a:close/>
              </a:path>
            </a:pathLst>
          </a:custGeom>
          <a:solidFill>
            <a:srgbClr val="DBE1E6"/>
          </a:solidFill>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IN" sz="1000" b="1">
              <a:solidFill>
                <a:srgbClr val="0070C0"/>
              </a:solidFill>
            </a:endParaRPr>
          </a:p>
          <a:p>
            <a:pPr algn="ctr"/>
            <a:r>
              <a:rPr lang="en-IN" sz="1000" b="1">
                <a:solidFill>
                  <a:srgbClr val="0070C0"/>
                </a:solidFill>
              </a:rPr>
              <a:t>Total No of Developer</a:t>
            </a:r>
          </a:p>
          <a:p>
            <a:pPr algn="ctr"/>
            <a:r>
              <a:rPr lang="en-IN" sz="1000" b="1">
                <a:solidFill>
                  <a:srgbClr val="0070C0"/>
                </a:solidFill>
              </a:rPr>
              <a:t> = 4 millions . </a:t>
            </a:r>
            <a:r>
              <a:rPr lang="en-US" sz="1000" b="1">
                <a:solidFill>
                  <a:srgbClr val="0070C0"/>
                </a:solidFill>
              </a:rPr>
              <a:t>Each  developers uploading 4 models each per year, the cost per upload is $30</a:t>
            </a:r>
            <a:endParaRPr sz="1000" b="1">
              <a:solidFill>
                <a:srgbClr val="0070C0"/>
              </a:solidFill>
            </a:endParaRPr>
          </a:p>
        </p:txBody>
      </p:sp>
      <p:sp>
        <p:nvSpPr>
          <p:cNvPr id="193" name="object 9">
            <a:extLst>
              <a:ext uri="{FF2B5EF4-FFF2-40B4-BE49-F238E27FC236}">
                <a16:creationId xmlns:a16="http://schemas.microsoft.com/office/drawing/2014/main" id="{54153306-DF09-A7F9-2FF1-60EFDE6BBA0F}"/>
              </a:ext>
            </a:extLst>
          </p:cNvPr>
          <p:cNvSpPr/>
          <p:nvPr/>
        </p:nvSpPr>
        <p:spPr>
          <a:xfrm>
            <a:off x="7030245" y="1736485"/>
            <a:ext cx="1559639" cy="1266065"/>
          </a:xfrm>
          <a:custGeom>
            <a:avLst/>
            <a:gdLst/>
            <a:ahLst/>
            <a:cxnLst/>
            <a:rect l="l" t="t" r="r" b="b"/>
            <a:pathLst>
              <a:path w="2371725" h="1933575">
                <a:moveTo>
                  <a:pt x="38163" y="1707286"/>
                </a:moveTo>
                <a:lnTo>
                  <a:pt x="0" y="1707286"/>
                </a:lnTo>
                <a:lnTo>
                  <a:pt x="0" y="1895017"/>
                </a:lnTo>
                <a:lnTo>
                  <a:pt x="0" y="1933067"/>
                </a:lnTo>
                <a:lnTo>
                  <a:pt x="1752" y="1933067"/>
                </a:lnTo>
                <a:lnTo>
                  <a:pt x="1752" y="1933549"/>
                </a:lnTo>
                <a:lnTo>
                  <a:pt x="38163" y="1933549"/>
                </a:lnTo>
                <a:lnTo>
                  <a:pt x="38163" y="1895475"/>
                </a:lnTo>
                <a:lnTo>
                  <a:pt x="1752" y="1895475"/>
                </a:lnTo>
                <a:lnTo>
                  <a:pt x="1752" y="1895017"/>
                </a:lnTo>
                <a:lnTo>
                  <a:pt x="38163" y="1895017"/>
                </a:lnTo>
                <a:lnTo>
                  <a:pt x="38163" y="1707286"/>
                </a:lnTo>
                <a:close/>
              </a:path>
              <a:path w="2371725" h="1933575">
                <a:moveTo>
                  <a:pt x="38163" y="1440307"/>
                </a:moveTo>
                <a:lnTo>
                  <a:pt x="0" y="1440307"/>
                </a:lnTo>
                <a:lnTo>
                  <a:pt x="0" y="1668767"/>
                </a:lnTo>
                <a:lnTo>
                  <a:pt x="38163" y="1668767"/>
                </a:lnTo>
                <a:lnTo>
                  <a:pt x="38163" y="1440307"/>
                </a:lnTo>
                <a:close/>
              </a:path>
              <a:path w="2371725" h="1933575">
                <a:moveTo>
                  <a:pt x="38163" y="1173772"/>
                </a:moveTo>
                <a:lnTo>
                  <a:pt x="0" y="1173772"/>
                </a:lnTo>
                <a:lnTo>
                  <a:pt x="0" y="1402232"/>
                </a:lnTo>
                <a:lnTo>
                  <a:pt x="38163" y="1402232"/>
                </a:lnTo>
                <a:lnTo>
                  <a:pt x="38163" y="1173772"/>
                </a:lnTo>
                <a:close/>
              </a:path>
              <a:path w="2371725" h="1933575">
                <a:moveTo>
                  <a:pt x="38163" y="907237"/>
                </a:moveTo>
                <a:lnTo>
                  <a:pt x="0" y="907237"/>
                </a:lnTo>
                <a:lnTo>
                  <a:pt x="0" y="1135697"/>
                </a:lnTo>
                <a:lnTo>
                  <a:pt x="38163" y="1135697"/>
                </a:lnTo>
                <a:lnTo>
                  <a:pt x="38163" y="907237"/>
                </a:lnTo>
                <a:close/>
              </a:path>
              <a:path w="2371725" h="1933575">
                <a:moveTo>
                  <a:pt x="38163" y="640702"/>
                </a:moveTo>
                <a:lnTo>
                  <a:pt x="0" y="640702"/>
                </a:lnTo>
                <a:lnTo>
                  <a:pt x="0" y="869162"/>
                </a:lnTo>
                <a:lnTo>
                  <a:pt x="38163" y="869162"/>
                </a:lnTo>
                <a:lnTo>
                  <a:pt x="38163" y="640702"/>
                </a:lnTo>
                <a:close/>
              </a:path>
              <a:path w="2371725" h="1933575">
                <a:moveTo>
                  <a:pt x="38163" y="374167"/>
                </a:moveTo>
                <a:lnTo>
                  <a:pt x="0" y="374167"/>
                </a:lnTo>
                <a:lnTo>
                  <a:pt x="0" y="602627"/>
                </a:lnTo>
                <a:lnTo>
                  <a:pt x="38163" y="602627"/>
                </a:lnTo>
                <a:lnTo>
                  <a:pt x="38163" y="374167"/>
                </a:lnTo>
                <a:close/>
              </a:path>
              <a:path w="2371725" h="1933575">
                <a:moveTo>
                  <a:pt x="38163" y="107632"/>
                </a:moveTo>
                <a:lnTo>
                  <a:pt x="0" y="107632"/>
                </a:lnTo>
                <a:lnTo>
                  <a:pt x="0" y="336092"/>
                </a:lnTo>
                <a:lnTo>
                  <a:pt x="38163" y="336092"/>
                </a:lnTo>
                <a:lnTo>
                  <a:pt x="38163" y="107632"/>
                </a:lnTo>
                <a:close/>
              </a:path>
              <a:path w="2371725" h="1933575">
                <a:moveTo>
                  <a:pt x="229031" y="0"/>
                </a:moveTo>
                <a:lnTo>
                  <a:pt x="38163" y="0"/>
                </a:lnTo>
                <a:lnTo>
                  <a:pt x="0" y="0"/>
                </a:lnTo>
                <a:lnTo>
                  <a:pt x="0" y="69557"/>
                </a:lnTo>
                <a:lnTo>
                  <a:pt x="38163" y="69557"/>
                </a:lnTo>
                <a:lnTo>
                  <a:pt x="38163" y="38087"/>
                </a:lnTo>
                <a:lnTo>
                  <a:pt x="229031" y="38087"/>
                </a:lnTo>
                <a:lnTo>
                  <a:pt x="229031" y="0"/>
                </a:lnTo>
                <a:close/>
              </a:path>
              <a:path w="2371725" h="1933575">
                <a:moveTo>
                  <a:pt x="268960" y="1895475"/>
                </a:moveTo>
                <a:lnTo>
                  <a:pt x="39928" y="1895475"/>
                </a:lnTo>
                <a:lnTo>
                  <a:pt x="39928" y="1933549"/>
                </a:lnTo>
                <a:lnTo>
                  <a:pt x="268960" y="1933549"/>
                </a:lnTo>
                <a:lnTo>
                  <a:pt x="268960" y="1895475"/>
                </a:lnTo>
                <a:close/>
              </a:path>
              <a:path w="2371725" h="1933575">
                <a:moveTo>
                  <a:pt x="496227" y="0"/>
                </a:moveTo>
                <a:lnTo>
                  <a:pt x="267195" y="0"/>
                </a:lnTo>
                <a:lnTo>
                  <a:pt x="267195" y="38087"/>
                </a:lnTo>
                <a:lnTo>
                  <a:pt x="496227" y="38087"/>
                </a:lnTo>
                <a:lnTo>
                  <a:pt x="496227" y="0"/>
                </a:lnTo>
                <a:close/>
              </a:path>
              <a:path w="2371725" h="1933575">
                <a:moveTo>
                  <a:pt x="536155" y="1895475"/>
                </a:moveTo>
                <a:lnTo>
                  <a:pt x="307124" y="1895475"/>
                </a:lnTo>
                <a:lnTo>
                  <a:pt x="307124" y="1933549"/>
                </a:lnTo>
                <a:lnTo>
                  <a:pt x="536155" y="1933549"/>
                </a:lnTo>
                <a:lnTo>
                  <a:pt x="536155" y="1895475"/>
                </a:lnTo>
                <a:close/>
              </a:path>
              <a:path w="2371725" h="1933575">
                <a:moveTo>
                  <a:pt x="763435" y="0"/>
                </a:moveTo>
                <a:lnTo>
                  <a:pt x="534403" y="0"/>
                </a:lnTo>
                <a:lnTo>
                  <a:pt x="534403" y="38087"/>
                </a:lnTo>
                <a:lnTo>
                  <a:pt x="763435" y="38087"/>
                </a:lnTo>
                <a:lnTo>
                  <a:pt x="763435" y="0"/>
                </a:lnTo>
                <a:close/>
              </a:path>
              <a:path w="2371725" h="1933575">
                <a:moveTo>
                  <a:pt x="803363" y="1895475"/>
                </a:moveTo>
                <a:lnTo>
                  <a:pt x="574332" y="1895475"/>
                </a:lnTo>
                <a:lnTo>
                  <a:pt x="574332" y="1933549"/>
                </a:lnTo>
                <a:lnTo>
                  <a:pt x="803363" y="1933549"/>
                </a:lnTo>
                <a:lnTo>
                  <a:pt x="803363" y="1895475"/>
                </a:lnTo>
                <a:close/>
              </a:path>
              <a:path w="2371725" h="1933575">
                <a:moveTo>
                  <a:pt x="1030630" y="0"/>
                </a:moveTo>
                <a:lnTo>
                  <a:pt x="801598" y="0"/>
                </a:lnTo>
                <a:lnTo>
                  <a:pt x="801598" y="38087"/>
                </a:lnTo>
                <a:lnTo>
                  <a:pt x="1030630" y="38087"/>
                </a:lnTo>
                <a:lnTo>
                  <a:pt x="1030630" y="0"/>
                </a:lnTo>
                <a:close/>
              </a:path>
              <a:path w="2371725" h="1933575">
                <a:moveTo>
                  <a:pt x="1070571" y="1895475"/>
                </a:moveTo>
                <a:lnTo>
                  <a:pt x="841540" y="1895475"/>
                </a:lnTo>
                <a:lnTo>
                  <a:pt x="841540" y="1933549"/>
                </a:lnTo>
                <a:lnTo>
                  <a:pt x="1070571" y="1933549"/>
                </a:lnTo>
                <a:lnTo>
                  <a:pt x="1070571" y="1895475"/>
                </a:lnTo>
                <a:close/>
              </a:path>
              <a:path w="2371725" h="1933575">
                <a:moveTo>
                  <a:pt x="1297838" y="0"/>
                </a:moveTo>
                <a:lnTo>
                  <a:pt x="1068806" y="0"/>
                </a:lnTo>
                <a:lnTo>
                  <a:pt x="1068806" y="38087"/>
                </a:lnTo>
                <a:lnTo>
                  <a:pt x="1297838" y="38087"/>
                </a:lnTo>
                <a:lnTo>
                  <a:pt x="1297838" y="0"/>
                </a:lnTo>
                <a:close/>
              </a:path>
              <a:path w="2371725" h="1933575">
                <a:moveTo>
                  <a:pt x="1337767" y="1895475"/>
                </a:moveTo>
                <a:lnTo>
                  <a:pt x="1108735" y="1895475"/>
                </a:lnTo>
                <a:lnTo>
                  <a:pt x="1108735" y="1933549"/>
                </a:lnTo>
                <a:lnTo>
                  <a:pt x="1337767" y="1933549"/>
                </a:lnTo>
                <a:lnTo>
                  <a:pt x="1337767" y="1895475"/>
                </a:lnTo>
                <a:close/>
              </a:path>
              <a:path w="2371725" h="1933575">
                <a:moveTo>
                  <a:pt x="1565046" y="0"/>
                </a:moveTo>
                <a:lnTo>
                  <a:pt x="1336014" y="0"/>
                </a:lnTo>
                <a:lnTo>
                  <a:pt x="1336014" y="38087"/>
                </a:lnTo>
                <a:lnTo>
                  <a:pt x="1565046" y="38087"/>
                </a:lnTo>
                <a:lnTo>
                  <a:pt x="1565046" y="0"/>
                </a:lnTo>
                <a:close/>
              </a:path>
              <a:path w="2371725" h="1933575">
                <a:moveTo>
                  <a:pt x="1604975" y="1895475"/>
                </a:moveTo>
                <a:lnTo>
                  <a:pt x="1375943" y="1895475"/>
                </a:lnTo>
                <a:lnTo>
                  <a:pt x="1375943" y="1933549"/>
                </a:lnTo>
                <a:lnTo>
                  <a:pt x="1604975" y="1933549"/>
                </a:lnTo>
                <a:lnTo>
                  <a:pt x="1604975" y="1895475"/>
                </a:lnTo>
                <a:close/>
              </a:path>
              <a:path w="2371725" h="1933575">
                <a:moveTo>
                  <a:pt x="1832241" y="0"/>
                </a:moveTo>
                <a:lnTo>
                  <a:pt x="1603209" y="0"/>
                </a:lnTo>
                <a:lnTo>
                  <a:pt x="1603209" y="38087"/>
                </a:lnTo>
                <a:lnTo>
                  <a:pt x="1832241" y="38087"/>
                </a:lnTo>
                <a:lnTo>
                  <a:pt x="1832241" y="0"/>
                </a:lnTo>
                <a:close/>
              </a:path>
              <a:path w="2371725" h="1933575">
                <a:moveTo>
                  <a:pt x="1872170" y="1895475"/>
                </a:moveTo>
                <a:lnTo>
                  <a:pt x="1643151" y="1895475"/>
                </a:lnTo>
                <a:lnTo>
                  <a:pt x="1643151" y="1933549"/>
                </a:lnTo>
                <a:lnTo>
                  <a:pt x="1872170" y="1933549"/>
                </a:lnTo>
                <a:lnTo>
                  <a:pt x="1872170" y="1895475"/>
                </a:lnTo>
                <a:close/>
              </a:path>
              <a:path w="2371725" h="1933575">
                <a:moveTo>
                  <a:pt x="2099449" y="0"/>
                </a:moveTo>
                <a:lnTo>
                  <a:pt x="1870417" y="0"/>
                </a:lnTo>
                <a:lnTo>
                  <a:pt x="1870417" y="38087"/>
                </a:lnTo>
                <a:lnTo>
                  <a:pt x="2099449" y="38087"/>
                </a:lnTo>
                <a:lnTo>
                  <a:pt x="2099449" y="0"/>
                </a:lnTo>
                <a:close/>
              </a:path>
              <a:path w="2371725" h="1933575">
                <a:moveTo>
                  <a:pt x="2139378" y="1895475"/>
                </a:moveTo>
                <a:lnTo>
                  <a:pt x="1910346" y="1895475"/>
                </a:lnTo>
                <a:lnTo>
                  <a:pt x="1910346" y="1933549"/>
                </a:lnTo>
                <a:lnTo>
                  <a:pt x="2139378" y="1933549"/>
                </a:lnTo>
                <a:lnTo>
                  <a:pt x="2139378" y="1895475"/>
                </a:lnTo>
                <a:close/>
              </a:path>
              <a:path w="2371725" h="1933575">
                <a:moveTo>
                  <a:pt x="2371725" y="1895017"/>
                </a:moveTo>
                <a:lnTo>
                  <a:pt x="2177554" y="1895017"/>
                </a:lnTo>
                <a:lnTo>
                  <a:pt x="2177554" y="1898815"/>
                </a:lnTo>
                <a:lnTo>
                  <a:pt x="2177554" y="1933067"/>
                </a:lnTo>
                <a:lnTo>
                  <a:pt x="2333548" y="1933067"/>
                </a:lnTo>
                <a:lnTo>
                  <a:pt x="2333548" y="1933549"/>
                </a:lnTo>
                <a:lnTo>
                  <a:pt x="2371725" y="1933549"/>
                </a:lnTo>
                <a:lnTo>
                  <a:pt x="2371725" y="1898815"/>
                </a:lnTo>
                <a:lnTo>
                  <a:pt x="2371725" y="1895017"/>
                </a:lnTo>
                <a:close/>
              </a:path>
              <a:path w="2371725" h="1933575">
                <a:moveTo>
                  <a:pt x="2371725" y="1632242"/>
                </a:moveTo>
                <a:lnTo>
                  <a:pt x="2333548" y="1632242"/>
                </a:lnTo>
                <a:lnTo>
                  <a:pt x="2333548" y="1860702"/>
                </a:lnTo>
                <a:lnTo>
                  <a:pt x="2371725" y="1860702"/>
                </a:lnTo>
                <a:lnTo>
                  <a:pt x="2371725" y="1632242"/>
                </a:lnTo>
                <a:close/>
              </a:path>
              <a:path w="2371725" h="1933575">
                <a:moveTo>
                  <a:pt x="2371725" y="1365707"/>
                </a:moveTo>
                <a:lnTo>
                  <a:pt x="2333548" y="1365707"/>
                </a:lnTo>
                <a:lnTo>
                  <a:pt x="2333548" y="1594167"/>
                </a:lnTo>
                <a:lnTo>
                  <a:pt x="2371725" y="1594167"/>
                </a:lnTo>
                <a:lnTo>
                  <a:pt x="2371725" y="1365707"/>
                </a:lnTo>
                <a:close/>
              </a:path>
              <a:path w="2371725" h="1933575">
                <a:moveTo>
                  <a:pt x="2371725" y="1099172"/>
                </a:moveTo>
                <a:lnTo>
                  <a:pt x="2333548" y="1099172"/>
                </a:lnTo>
                <a:lnTo>
                  <a:pt x="2333548" y="1327632"/>
                </a:lnTo>
                <a:lnTo>
                  <a:pt x="2371725" y="1327632"/>
                </a:lnTo>
                <a:lnTo>
                  <a:pt x="2371725" y="1099172"/>
                </a:lnTo>
                <a:close/>
              </a:path>
              <a:path w="2371725" h="1933575">
                <a:moveTo>
                  <a:pt x="2371725" y="832637"/>
                </a:moveTo>
                <a:lnTo>
                  <a:pt x="2333548" y="832637"/>
                </a:lnTo>
                <a:lnTo>
                  <a:pt x="2333548" y="1061085"/>
                </a:lnTo>
                <a:lnTo>
                  <a:pt x="2371725" y="1061085"/>
                </a:lnTo>
                <a:lnTo>
                  <a:pt x="2371725" y="832637"/>
                </a:lnTo>
                <a:close/>
              </a:path>
              <a:path w="2371725" h="1933575">
                <a:moveTo>
                  <a:pt x="2371725" y="566089"/>
                </a:moveTo>
                <a:lnTo>
                  <a:pt x="2333548" y="566089"/>
                </a:lnTo>
                <a:lnTo>
                  <a:pt x="2333548" y="794550"/>
                </a:lnTo>
                <a:lnTo>
                  <a:pt x="2371725" y="794550"/>
                </a:lnTo>
                <a:lnTo>
                  <a:pt x="2371725" y="566089"/>
                </a:lnTo>
                <a:close/>
              </a:path>
              <a:path w="2371725" h="1933575">
                <a:moveTo>
                  <a:pt x="2371725" y="299554"/>
                </a:moveTo>
                <a:lnTo>
                  <a:pt x="2333548" y="299554"/>
                </a:lnTo>
                <a:lnTo>
                  <a:pt x="2333548" y="528015"/>
                </a:lnTo>
                <a:lnTo>
                  <a:pt x="2371725" y="528015"/>
                </a:lnTo>
                <a:lnTo>
                  <a:pt x="2371725" y="299554"/>
                </a:lnTo>
                <a:close/>
              </a:path>
              <a:path w="2371725" h="1933575">
                <a:moveTo>
                  <a:pt x="2371725" y="33020"/>
                </a:moveTo>
                <a:lnTo>
                  <a:pt x="2366645" y="33020"/>
                </a:lnTo>
                <a:lnTo>
                  <a:pt x="2366645" y="0"/>
                </a:lnTo>
                <a:lnTo>
                  <a:pt x="2137626" y="0"/>
                </a:lnTo>
                <a:lnTo>
                  <a:pt x="2137626" y="32981"/>
                </a:lnTo>
                <a:lnTo>
                  <a:pt x="2137626" y="38061"/>
                </a:lnTo>
                <a:lnTo>
                  <a:pt x="2333548" y="38061"/>
                </a:lnTo>
                <a:lnTo>
                  <a:pt x="2333548" y="261302"/>
                </a:lnTo>
                <a:lnTo>
                  <a:pt x="2371725" y="261302"/>
                </a:lnTo>
                <a:lnTo>
                  <a:pt x="2371725" y="38087"/>
                </a:lnTo>
                <a:lnTo>
                  <a:pt x="2371725" y="33020"/>
                </a:lnTo>
                <a:close/>
              </a:path>
            </a:pathLst>
          </a:custGeom>
          <a:solidFill>
            <a:srgbClr val="494E56"/>
          </a:solidFill>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sp>
        <p:nvSpPr>
          <p:cNvPr id="194" name="object 5">
            <a:extLst>
              <a:ext uri="{FF2B5EF4-FFF2-40B4-BE49-F238E27FC236}">
                <a16:creationId xmlns:a16="http://schemas.microsoft.com/office/drawing/2014/main" id="{C9EE9BF2-ECEA-009C-858A-975EC9934742}"/>
              </a:ext>
            </a:extLst>
          </p:cNvPr>
          <p:cNvSpPr/>
          <p:nvPr/>
        </p:nvSpPr>
        <p:spPr>
          <a:xfrm>
            <a:off x="7016692" y="1621642"/>
            <a:ext cx="5020559" cy="45719"/>
          </a:xfrm>
          <a:custGeom>
            <a:avLst/>
            <a:gdLst/>
            <a:ahLst/>
            <a:cxnLst/>
            <a:rect l="l" t="t" r="r" b="b"/>
            <a:pathLst>
              <a:path w="13364210">
                <a:moveTo>
                  <a:pt x="0" y="0"/>
                </a:moveTo>
                <a:lnTo>
                  <a:pt x="13363648" y="0"/>
                </a:lnTo>
              </a:path>
            </a:pathLst>
          </a:custGeom>
          <a:ln w="38099">
            <a:solidFill>
              <a:srgbClr val="000000"/>
            </a:solidFill>
          </a:ln>
        </p:spPr>
        <p:txBody>
          <a:bodyPr wrap="square" lIns="0" tIns="0" rIns="0" bIns="0" rtlCol="0"/>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pic>
        <p:nvPicPr>
          <p:cNvPr id="195" name="Graphic 194" descr="Diamond with solid fill">
            <a:extLst>
              <a:ext uri="{FF2B5EF4-FFF2-40B4-BE49-F238E27FC236}">
                <a16:creationId xmlns:a16="http://schemas.microsoft.com/office/drawing/2014/main" id="{F5397C78-34B2-9EDE-3084-D97D673DCDD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74925" y="1895167"/>
            <a:ext cx="282533" cy="282533"/>
          </a:xfrm>
          <a:prstGeom prst="rect">
            <a:avLst/>
          </a:prstGeom>
        </p:spPr>
      </p:pic>
      <p:pic>
        <p:nvPicPr>
          <p:cNvPr id="196" name="Graphic 195" descr="Diamond with solid fill">
            <a:extLst>
              <a:ext uri="{FF2B5EF4-FFF2-40B4-BE49-F238E27FC236}">
                <a16:creationId xmlns:a16="http://schemas.microsoft.com/office/drawing/2014/main" id="{8D76E09D-3DE1-8F72-88B1-8B8060BD4F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27487" y="1887403"/>
            <a:ext cx="282533" cy="282533"/>
          </a:xfrm>
          <a:prstGeom prst="rect">
            <a:avLst/>
          </a:prstGeom>
        </p:spPr>
      </p:pic>
      <p:pic>
        <p:nvPicPr>
          <p:cNvPr id="197" name="Graphic 196" descr="Diamond with solid fill">
            <a:extLst>
              <a:ext uri="{FF2B5EF4-FFF2-40B4-BE49-F238E27FC236}">
                <a16:creationId xmlns:a16="http://schemas.microsoft.com/office/drawing/2014/main" id="{2B1F829F-DD2A-6D9E-775F-00A9C0DF17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13308" y="1902932"/>
            <a:ext cx="282533" cy="282533"/>
          </a:xfrm>
          <a:prstGeom prst="rect">
            <a:avLst/>
          </a:prstGeom>
        </p:spPr>
      </p:pic>
      <p:pic>
        <p:nvPicPr>
          <p:cNvPr id="198" name="Graphic 197" descr="Man with solid fill">
            <a:extLst>
              <a:ext uri="{FF2B5EF4-FFF2-40B4-BE49-F238E27FC236}">
                <a16:creationId xmlns:a16="http://schemas.microsoft.com/office/drawing/2014/main" id="{3F1795B8-8BD1-3202-2D40-1AB910F18FA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13308" y="2598043"/>
            <a:ext cx="221509" cy="221509"/>
          </a:xfrm>
          <a:prstGeom prst="rect">
            <a:avLst/>
          </a:prstGeom>
        </p:spPr>
      </p:pic>
      <p:pic>
        <p:nvPicPr>
          <p:cNvPr id="199" name="Graphic 198" descr="Man with solid fill">
            <a:extLst>
              <a:ext uri="{FF2B5EF4-FFF2-40B4-BE49-F238E27FC236}">
                <a16:creationId xmlns:a16="http://schemas.microsoft.com/office/drawing/2014/main" id="{87BB6B50-D688-522F-7EDD-8835C567E34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9098" y="2595825"/>
            <a:ext cx="221509" cy="221509"/>
          </a:xfrm>
          <a:prstGeom prst="rect">
            <a:avLst/>
          </a:prstGeom>
        </p:spPr>
      </p:pic>
      <p:pic>
        <p:nvPicPr>
          <p:cNvPr id="200" name="Graphic 199" descr="Man with solid fill">
            <a:extLst>
              <a:ext uri="{FF2B5EF4-FFF2-40B4-BE49-F238E27FC236}">
                <a16:creationId xmlns:a16="http://schemas.microsoft.com/office/drawing/2014/main" id="{B68BAD47-E089-8E2D-1113-C0BA7982A45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75649" y="2598042"/>
            <a:ext cx="221509" cy="221509"/>
          </a:xfrm>
          <a:prstGeom prst="rect">
            <a:avLst/>
          </a:prstGeom>
        </p:spPr>
      </p:pic>
      <p:pic>
        <p:nvPicPr>
          <p:cNvPr id="201" name="Graphic 200" descr="Man with solid fill">
            <a:extLst>
              <a:ext uri="{FF2B5EF4-FFF2-40B4-BE49-F238E27FC236}">
                <a16:creationId xmlns:a16="http://schemas.microsoft.com/office/drawing/2014/main" id="{99091CEC-B59D-3F74-A98D-14E1817173F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9081" y="2590401"/>
            <a:ext cx="221509" cy="221509"/>
          </a:xfrm>
          <a:prstGeom prst="rect">
            <a:avLst/>
          </a:prstGeom>
        </p:spPr>
      </p:pic>
      <p:sp>
        <p:nvSpPr>
          <p:cNvPr id="202" name="Multiplication Sign 201">
            <a:extLst>
              <a:ext uri="{FF2B5EF4-FFF2-40B4-BE49-F238E27FC236}">
                <a16:creationId xmlns:a16="http://schemas.microsoft.com/office/drawing/2014/main" id="{12DDED2D-763E-FF1A-D5EE-8888332400C5}"/>
              </a:ext>
            </a:extLst>
          </p:cNvPr>
          <p:cNvSpPr/>
          <p:nvPr/>
        </p:nvSpPr>
        <p:spPr>
          <a:xfrm>
            <a:off x="10177692" y="2533164"/>
            <a:ext cx="609600" cy="609600"/>
          </a:xfrm>
          <a:prstGeom prst="mathMultiply">
            <a:avLst/>
          </a:prstGeom>
        </p:spPr>
        <p:style>
          <a:lnRef idx="3">
            <a:schemeClr val="lt1"/>
          </a:lnRef>
          <a:fillRef idx="1">
            <a:schemeClr val="accent2"/>
          </a:fillRef>
          <a:effectRef idx="1">
            <a:schemeClr val="accent2"/>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IN" sz="800"/>
          </a:p>
        </p:txBody>
      </p:sp>
      <p:sp>
        <p:nvSpPr>
          <p:cNvPr id="203" name="Multiplication Sign 202">
            <a:extLst>
              <a:ext uri="{FF2B5EF4-FFF2-40B4-BE49-F238E27FC236}">
                <a16:creationId xmlns:a16="http://schemas.microsoft.com/office/drawing/2014/main" id="{F6340B3E-0B2F-A2B0-EAD5-D521632A3DE9}"/>
              </a:ext>
            </a:extLst>
          </p:cNvPr>
          <p:cNvSpPr/>
          <p:nvPr/>
        </p:nvSpPr>
        <p:spPr>
          <a:xfrm>
            <a:off x="10563789" y="2527159"/>
            <a:ext cx="609600" cy="609600"/>
          </a:xfrm>
          <a:prstGeom prst="mathMultiply">
            <a:avLst/>
          </a:prstGeom>
        </p:spPr>
        <p:style>
          <a:lnRef idx="3">
            <a:schemeClr val="lt1"/>
          </a:lnRef>
          <a:fillRef idx="1">
            <a:schemeClr val="accent2"/>
          </a:fillRef>
          <a:effectRef idx="1">
            <a:schemeClr val="accent2"/>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IN" sz="800"/>
          </a:p>
        </p:txBody>
      </p:sp>
      <p:sp>
        <p:nvSpPr>
          <p:cNvPr id="204" name="Multiplication Sign 203">
            <a:extLst>
              <a:ext uri="{FF2B5EF4-FFF2-40B4-BE49-F238E27FC236}">
                <a16:creationId xmlns:a16="http://schemas.microsoft.com/office/drawing/2014/main" id="{4571FAA9-8B84-2B7C-8036-D62315886F9C}"/>
              </a:ext>
            </a:extLst>
          </p:cNvPr>
          <p:cNvSpPr/>
          <p:nvPr/>
        </p:nvSpPr>
        <p:spPr>
          <a:xfrm>
            <a:off x="11383646" y="2565312"/>
            <a:ext cx="609600" cy="609600"/>
          </a:xfrm>
          <a:prstGeom prst="mathMultiply">
            <a:avLst/>
          </a:prstGeom>
        </p:spPr>
        <p:style>
          <a:lnRef idx="3">
            <a:schemeClr val="lt1"/>
          </a:lnRef>
          <a:fillRef idx="1">
            <a:schemeClr val="accent2"/>
          </a:fillRef>
          <a:effectRef idx="1">
            <a:schemeClr val="accent2"/>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IN" sz="800"/>
          </a:p>
        </p:txBody>
      </p:sp>
      <p:sp>
        <p:nvSpPr>
          <p:cNvPr id="205" name="Multiplication Sign 204">
            <a:extLst>
              <a:ext uri="{FF2B5EF4-FFF2-40B4-BE49-F238E27FC236}">
                <a16:creationId xmlns:a16="http://schemas.microsoft.com/office/drawing/2014/main" id="{16F81D40-17E2-C8EC-814B-6C4E4790A8E3}"/>
              </a:ext>
            </a:extLst>
          </p:cNvPr>
          <p:cNvSpPr/>
          <p:nvPr/>
        </p:nvSpPr>
        <p:spPr>
          <a:xfrm>
            <a:off x="10981496" y="2545555"/>
            <a:ext cx="609600" cy="609600"/>
          </a:xfrm>
          <a:prstGeom prst="mathMultiply">
            <a:avLst/>
          </a:prstGeom>
        </p:spPr>
        <p:style>
          <a:lnRef idx="3">
            <a:schemeClr val="lt1"/>
          </a:lnRef>
          <a:fillRef idx="1">
            <a:schemeClr val="accent2"/>
          </a:fillRef>
          <a:effectRef idx="1">
            <a:schemeClr val="accent2"/>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IN" sz="800"/>
          </a:p>
        </p:txBody>
      </p:sp>
      <p:sp>
        <p:nvSpPr>
          <p:cNvPr id="206" name="object 2">
            <a:extLst>
              <a:ext uri="{FF2B5EF4-FFF2-40B4-BE49-F238E27FC236}">
                <a16:creationId xmlns:a16="http://schemas.microsoft.com/office/drawing/2014/main" id="{A4057FC4-994B-D100-7670-3E1B92BAA470}"/>
              </a:ext>
            </a:extLst>
          </p:cNvPr>
          <p:cNvSpPr/>
          <p:nvPr/>
        </p:nvSpPr>
        <p:spPr>
          <a:xfrm>
            <a:off x="5994629" y="3661666"/>
            <a:ext cx="6042622" cy="1158831"/>
          </a:xfrm>
          <a:custGeom>
            <a:avLst/>
            <a:gdLst/>
            <a:ahLst/>
            <a:cxnLst/>
            <a:rect l="l" t="t" r="r" b="b"/>
            <a:pathLst>
              <a:path w="13820775" h="4695825">
                <a:moveTo>
                  <a:pt x="714404" y="38136"/>
                </a:moveTo>
                <a:lnTo>
                  <a:pt x="485792" y="38136"/>
                </a:lnTo>
                <a:lnTo>
                  <a:pt x="485792" y="0"/>
                </a:lnTo>
                <a:lnTo>
                  <a:pt x="714404" y="0"/>
                </a:lnTo>
                <a:lnTo>
                  <a:pt x="714404" y="38136"/>
                </a:lnTo>
                <a:close/>
              </a:path>
              <a:path w="13820775" h="4695825">
                <a:moveTo>
                  <a:pt x="324166" y="68357"/>
                </a:moveTo>
                <a:lnTo>
                  <a:pt x="344506" y="21017"/>
                </a:lnTo>
                <a:lnTo>
                  <a:pt x="390576" y="9429"/>
                </a:lnTo>
                <a:lnTo>
                  <a:pt x="437777" y="2379"/>
                </a:lnTo>
                <a:lnTo>
                  <a:pt x="485792" y="0"/>
                </a:lnTo>
                <a:lnTo>
                  <a:pt x="485792" y="38136"/>
                </a:lnTo>
                <a:lnTo>
                  <a:pt x="444327" y="40025"/>
                </a:lnTo>
                <a:lnTo>
                  <a:pt x="403568" y="45691"/>
                </a:lnTo>
                <a:lnTo>
                  <a:pt x="363514" y="55135"/>
                </a:lnTo>
                <a:lnTo>
                  <a:pt x="324166" y="68357"/>
                </a:lnTo>
                <a:close/>
              </a:path>
              <a:path w="13820775" h="4695825">
                <a:moveTo>
                  <a:pt x="981118" y="38136"/>
                </a:moveTo>
                <a:lnTo>
                  <a:pt x="752506" y="38136"/>
                </a:lnTo>
                <a:lnTo>
                  <a:pt x="752506" y="0"/>
                </a:lnTo>
                <a:lnTo>
                  <a:pt x="981118" y="0"/>
                </a:lnTo>
                <a:lnTo>
                  <a:pt x="981118" y="38136"/>
                </a:lnTo>
                <a:close/>
              </a:path>
              <a:path w="13820775" h="4695825">
                <a:moveTo>
                  <a:pt x="1247833" y="38136"/>
                </a:moveTo>
                <a:lnTo>
                  <a:pt x="1019221" y="38136"/>
                </a:lnTo>
                <a:lnTo>
                  <a:pt x="1019221" y="0"/>
                </a:lnTo>
                <a:lnTo>
                  <a:pt x="1247833" y="0"/>
                </a:lnTo>
                <a:lnTo>
                  <a:pt x="1247833" y="38136"/>
                </a:lnTo>
                <a:close/>
              </a:path>
              <a:path w="13820775" h="4695825">
                <a:moveTo>
                  <a:pt x="1514547" y="38136"/>
                </a:moveTo>
                <a:lnTo>
                  <a:pt x="1285935" y="38136"/>
                </a:lnTo>
                <a:lnTo>
                  <a:pt x="1285935" y="0"/>
                </a:lnTo>
                <a:lnTo>
                  <a:pt x="1514547" y="0"/>
                </a:lnTo>
                <a:lnTo>
                  <a:pt x="1514547" y="38136"/>
                </a:lnTo>
                <a:close/>
              </a:path>
              <a:path w="13820775" h="4695825">
                <a:moveTo>
                  <a:pt x="1781261" y="38136"/>
                </a:moveTo>
                <a:lnTo>
                  <a:pt x="1552649" y="38136"/>
                </a:lnTo>
                <a:lnTo>
                  <a:pt x="1552649" y="0"/>
                </a:lnTo>
                <a:lnTo>
                  <a:pt x="1781261" y="0"/>
                </a:lnTo>
                <a:lnTo>
                  <a:pt x="1781261" y="38136"/>
                </a:lnTo>
                <a:close/>
              </a:path>
              <a:path w="13820775" h="4695825">
                <a:moveTo>
                  <a:pt x="2047976" y="38136"/>
                </a:moveTo>
                <a:lnTo>
                  <a:pt x="1819364" y="38136"/>
                </a:lnTo>
                <a:lnTo>
                  <a:pt x="1819364" y="0"/>
                </a:lnTo>
                <a:lnTo>
                  <a:pt x="2047976" y="0"/>
                </a:lnTo>
                <a:lnTo>
                  <a:pt x="2047976" y="38136"/>
                </a:lnTo>
                <a:close/>
              </a:path>
              <a:path w="13820775" h="4695825">
                <a:moveTo>
                  <a:pt x="2314690" y="38136"/>
                </a:moveTo>
                <a:lnTo>
                  <a:pt x="2086078" y="38136"/>
                </a:lnTo>
                <a:lnTo>
                  <a:pt x="2086078" y="0"/>
                </a:lnTo>
                <a:lnTo>
                  <a:pt x="2314690" y="0"/>
                </a:lnTo>
                <a:lnTo>
                  <a:pt x="2314690" y="38136"/>
                </a:lnTo>
                <a:close/>
              </a:path>
              <a:path w="13820775" h="4695825">
                <a:moveTo>
                  <a:pt x="2581405" y="38136"/>
                </a:moveTo>
                <a:lnTo>
                  <a:pt x="2352792" y="38136"/>
                </a:lnTo>
                <a:lnTo>
                  <a:pt x="2352792" y="0"/>
                </a:lnTo>
                <a:lnTo>
                  <a:pt x="2581405" y="0"/>
                </a:lnTo>
                <a:lnTo>
                  <a:pt x="2581405" y="38136"/>
                </a:lnTo>
                <a:close/>
              </a:path>
              <a:path w="13820775" h="4695825">
                <a:moveTo>
                  <a:pt x="2848119" y="38136"/>
                </a:moveTo>
                <a:lnTo>
                  <a:pt x="2619507" y="38136"/>
                </a:lnTo>
                <a:lnTo>
                  <a:pt x="2619507" y="0"/>
                </a:lnTo>
                <a:lnTo>
                  <a:pt x="2848119" y="0"/>
                </a:lnTo>
                <a:lnTo>
                  <a:pt x="2848119" y="38136"/>
                </a:lnTo>
                <a:close/>
              </a:path>
              <a:path w="13820775" h="4695825">
                <a:moveTo>
                  <a:pt x="3114833" y="38136"/>
                </a:moveTo>
                <a:lnTo>
                  <a:pt x="2886221" y="38136"/>
                </a:lnTo>
                <a:lnTo>
                  <a:pt x="2886221" y="0"/>
                </a:lnTo>
                <a:lnTo>
                  <a:pt x="3114833" y="0"/>
                </a:lnTo>
                <a:lnTo>
                  <a:pt x="3114833" y="38136"/>
                </a:lnTo>
                <a:close/>
              </a:path>
              <a:path w="13820775" h="4695825">
                <a:moveTo>
                  <a:pt x="3381548" y="38136"/>
                </a:moveTo>
                <a:lnTo>
                  <a:pt x="3152935" y="38136"/>
                </a:lnTo>
                <a:lnTo>
                  <a:pt x="3152935" y="0"/>
                </a:lnTo>
                <a:lnTo>
                  <a:pt x="3381548" y="0"/>
                </a:lnTo>
                <a:lnTo>
                  <a:pt x="3381548" y="38136"/>
                </a:lnTo>
                <a:close/>
              </a:path>
              <a:path w="13820775" h="4695825">
                <a:moveTo>
                  <a:pt x="3648262" y="38136"/>
                </a:moveTo>
                <a:lnTo>
                  <a:pt x="3419650" y="38136"/>
                </a:lnTo>
                <a:lnTo>
                  <a:pt x="3419650" y="0"/>
                </a:lnTo>
                <a:lnTo>
                  <a:pt x="3648262" y="0"/>
                </a:lnTo>
                <a:lnTo>
                  <a:pt x="3648262" y="38136"/>
                </a:lnTo>
                <a:close/>
              </a:path>
              <a:path w="13820775" h="4695825">
                <a:moveTo>
                  <a:pt x="3914976" y="38136"/>
                </a:moveTo>
                <a:lnTo>
                  <a:pt x="3686364" y="38136"/>
                </a:lnTo>
                <a:lnTo>
                  <a:pt x="3686364" y="0"/>
                </a:lnTo>
                <a:lnTo>
                  <a:pt x="3914976" y="0"/>
                </a:lnTo>
                <a:lnTo>
                  <a:pt x="3914976" y="38136"/>
                </a:lnTo>
                <a:close/>
              </a:path>
              <a:path w="13820775" h="4695825">
                <a:moveTo>
                  <a:pt x="4181691" y="38136"/>
                </a:moveTo>
                <a:lnTo>
                  <a:pt x="3953078" y="38136"/>
                </a:lnTo>
                <a:lnTo>
                  <a:pt x="3953078" y="0"/>
                </a:lnTo>
                <a:lnTo>
                  <a:pt x="4181691" y="0"/>
                </a:lnTo>
                <a:lnTo>
                  <a:pt x="4181691" y="38136"/>
                </a:lnTo>
                <a:close/>
              </a:path>
              <a:path w="13820775" h="4695825">
                <a:moveTo>
                  <a:pt x="4448405" y="38136"/>
                </a:moveTo>
                <a:lnTo>
                  <a:pt x="4219793" y="38136"/>
                </a:lnTo>
                <a:lnTo>
                  <a:pt x="4219793" y="0"/>
                </a:lnTo>
                <a:lnTo>
                  <a:pt x="4448405" y="0"/>
                </a:lnTo>
                <a:lnTo>
                  <a:pt x="4448405" y="38136"/>
                </a:lnTo>
                <a:close/>
              </a:path>
              <a:path w="13820775" h="4695825">
                <a:moveTo>
                  <a:pt x="4715119" y="38136"/>
                </a:moveTo>
                <a:lnTo>
                  <a:pt x="4486507" y="38136"/>
                </a:lnTo>
                <a:lnTo>
                  <a:pt x="4486507" y="0"/>
                </a:lnTo>
                <a:lnTo>
                  <a:pt x="4715119" y="0"/>
                </a:lnTo>
                <a:lnTo>
                  <a:pt x="4715119" y="38136"/>
                </a:lnTo>
                <a:close/>
              </a:path>
              <a:path w="13820775" h="4695825">
                <a:moveTo>
                  <a:pt x="4981834" y="38136"/>
                </a:moveTo>
                <a:lnTo>
                  <a:pt x="4753221" y="38136"/>
                </a:lnTo>
                <a:lnTo>
                  <a:pt x="4753221" y="0"/>
                </a:lnTo>
                <a:lnTo>
                  <a:pt x="4981834" y="0"/>
                </a:lnTo>
                <a:lnTo>
                  <a:pt x="4981834" y="38136"/>
                </a:lnTo>
                <a:close/>
              </a:path>
              <a:path w="13820775" h="4695825">
                <a:moveTo>
                  <a:pt x="5248548" y="38136"/>
                </a:moveTo>
                <a:lnTo>
                  <a:pt x="5019936" y="38136"/>
                </a:lnTo>
                <a:lnTo>
                  <a:pt x="5019936" y="0"/>
                </a:lnTo>
                <a:lnTo>
                  <a:pt x="5248548" y="0"/>
                </a:lnTo>
                <a:lnTo>
                  <a:pt x="5248548" y="38136"/>
                </a:lnTo>
                <a:close/>
              </a:path>
              <a:path w="13820775" h="4695825">
                <a:moveTo>
                  <a:pt x="5515262" y="38136"/>
                </a:moveTo>
                <a:lnTo>
                  <a:pt x="5286650" y="38136"/>
                </a:lnTo>
                <a:lnTo>
                  <a:pt x="5286650" y="0"/>
                </a:lnTo>
                <a:lnTo>
                  <a:pt x="5515262" y="0"/>
                </a:lnTo>
                <a:lnTo>
                  <a:pt x="5515262" y="38136"/>
                </a:lnTo>
                <a:close/>
              </a:path>
              <a:path w="13820775" h="4695825">
                <a:moveTo>
                  <a:pt x="5781977" y="38136"/>
                </a:moveTo>
                <a:lnTo>
                  <a:pt x="5553364" y="38136"/>
                </a:lnTo>
                <a:lnTo>
                  <a:pt x="5553364" y="0"/>
                </a:lnTo>
                <a:lnTo>
                  <a:pt x="5781977" y="0"/>
                </a:lnTo>
                <a:lnTo>
                  <a:pt x="5781977" y="38136"/>
                </a:lnTo>
                <a:close/>
              </a:path>
              <a:path w="13820775" h="4695825">
                <a:moveTo>
                  <a:pt x="6048691" y="38136"/>
                </a:moveTo>
                <a:lnTo>
                  <a:pt x="5820079" y="38136"/>
                </a:lnTo>
                <a:lnTo>
                  <a:pt x="5820079" y="0"/>
                </a:lnTo>
                <a:lnTo>
                  <a:pt x="6048691" y="0"/>
                </a:lnTo>
                <a:lnTo>
                  <a:pt x="6048691" y="38136"/>
                </a:lnTo>
                <a:close/>
              </a:path>
              <a:path w="13820775" h="4695825">
                <a:moveTo>
                  <a:pt x="6315405" y="38136"/>
                </a:moveTo>
                <a:lnTo>
                  <a:pt x="6086793" y="38136"/>
                </a:lnTo>
                <a:lnTo>
                  <a:pt x="6086793" y="0"/>
                </a:lnTo>
                <a:lnTo>
                  <a:pt x="6315405" y="0"/>
                </a:lnTo>
                <a:lnTo>
                  <a:pt x="6315405" y="38136"/>
                </a:lnTo>
                <a:close/>
              </a:path>
              <a:path w="13820775" h="4695825">
                <a:moveTo>
                  <a:pt x="6582120" y="38136"/>
                </a:moveTo>
                <a:lnTo>
                  <a:pt x="6353507" y="38136"/>
                </a:lnTo>
                <a:lnTo>
                  <a:pt x="6353507" y="0"/>
                </a:lnTo>
                <a:lnTo>
                  <a:pt x="6582120" y="0"/>
                </a:lnTo>
                <a:lnTo>
                  <a:pt x="6582120" y="38136"/>
                </a:lnTo>
                <a:close/>
              </a:path>
              <a:path w="13820775" h="4695825">
                <a:moveTo>
                  <a:pt x="6848834" y="38136"/>
                </a:moveTo>
                <a:lnTo>
                  <a:pt x="6620222" y="38136"/>
                </a:lnTo>
                <a:lnTo>
                  <a:pt x="6620222" y="0"/>
                </a:lnTo>
                <a:lnTo>
                  <a:pt x="6848834" y="0"/>
                </a:lnTo>
                <a:lnTo>
                  <a:pt x="6848834" y="38136"/>
                </a:lnTo>
                <a:close/>
              </a:path>
              <a:path w="13820775" h="4695825">
                <a:moveTo>
                  <a:pt x="7115548" y="38136"/>
                </a:moveTo>
                <a:lnTo>
                  <a:pt x="6886936" y="38136"/>
                </a:lnTo>
                <a:lnTo>
                  <a:pt x="6886936" y="0"/>
                </a:lnTo>
                <a:lnTo>
                  <a:pt x="7115548" y="0"/>
                </a:lnTo>
                <a:lnTo>
                  <a:pt x="7115548" y="38136"/>
                </a:lnTo>
                <a:close/>
              </a:path>
              <a:path w="13820775" h="4695825">
                <a:moveTo>
                  <a:pt x="7382263" y="38136"/>
                </a:moveTo>
                <a:lnTo>
                  <a:pt x="7153651" y="38136"/>
                </a:lnTo>
                <a:lnTo>
                  <a:pt x="7153651" y="0"/>
                </a:lnTo>
                <a:lnTo>
                  <a:pt x="7382263" y="0"/>
                </a:lnTo>
                <a:lnTo>
                  <a:pt x="7382263" y="38136"/>
                </a:lnTo>
                <a:close/>
              </a:path>
              <a:path w="13820775" h="4695825">
                <a:moveTo>
                  <a:pt x="7648977" y="38136"/>
                </a:moveTo>
                <a:lnTo>
                  <a:pt x="7420365" y="38136"/>
                </a:lnTo>
                <a:lnTo>
                  <a:pt x="7420365" y="0"/>
                </a:lnTo>
                <a:lnTo>
                  <a:pt x="7648977" y="0"/>
                </a:lnTo>
                <a:lnTo>
                  <a:pt x="7648977" y="38136"/>
                </a:lnTo>
                <a:close/>
              </a:path>
              <a:path w="13820775" h="4695825">
                <a:moveTo>
                  <a:pt x="7915692" y="38136"/>
                </a:moveTo>
                <a:lnTo>
                  <a:pt x="7687079" y="38136"/>
                </a:lnTo>
                <a:lnTo>
                  <a:pt x="7687079" y="0"/>
                </a:lnTo>
                <a:lnTo>
                  <a:pt x="7915692" y="0"/>
                </a:lnTo>
                <a:lnTo>
                  <a:pt x="7915692" y="38136"/>
                </a:lnTo>
                <a:close/>
              </a:path>
              <a:path w="13820775" h="4695825">
                <a:moveTo>
                  <a:pt x="8182406" y="38136"/>
                </a:moveTo>
                <a:lnTo>
                  <a:pt x="7953794" y="38136"/>
                </a:lnTo>
                <a:lnTo>
                  <a:pt x="7953794" y="0"/>
                </a:lnTo>
                <a:lnTo>
                  <a:pt x="8182406" y="0"/>
                </a:lnTo>
                <a:lnTo>
                  <a:pt x="8182406" y="38136"/>
                </a:lnTo>
                <a:close/>
              </a:path>
              <a:path w="13820775" h="4695825">
                <a:moveTo>
                  <a:pt x="8449121" y="38136"/>
                </a:moveTo>
                <a:lnTo>
                  <a:pt x="8220508" y="38136"/>
                </a:lnTo>
                <a:lnTo>
                  <a:pt x="8220508" y="0"/>
                </a:lnTo>
                <a:lnTo>
                  <a:pt x="8449121" y="0"/>
                </a:lnTo>
                <a:lnTo>
                  <a:pt x="8449121" y="38136"/>
                </a:lnTo>
                <a:close/>
              </a:path>
              <a:path w="13820775" h="4695825">
                <a:moveTo>
                  <a:pt x="8715835" y="38136"/>
                </a:moveTo>
                <a:lnTo>
                  <a:pt x="8487222" y="38136"/>
                </a:lnTo>
                <a:lnTo>
                  <a:pt x="8487222" y="0"/>
                </a:lnTo>
                <a:lnTo>
                  <a:pt x="8715835" y="0"/>
                </a:lnTo>
                <a:lnTo>
                  <a:pt x="8715835" y="38136"/>
                </a:lnTo>
                <a:close/>
              </a:path>
              <a:path w="13820775" h="4695825">
                <a:moveTo>
                  <a:pt x="8982550" y="38136"/>
                </a:moveTo>
                <a:lnTo>
                  <a:pt x="8753937" y="38136"/>
                </a:lnTo>
                <a:lnTo>
                  <a:pt x="8753937" y="0"/>
                </a:lnTo>
                <a:lnTo>
                  <a:pt x="8982550" y="0"/>
                </a:lnTo>
                <a:lnTo>
                  <a:pt x="8982550" y="38136"/>
                </a:lnTo>
                <a:close/>
              </a:path>
              <a:path w="13820775" h="4695825">
                <a:moveTo>
                  <a:pt x="9249263" y="38136"/>
                </a:moveTo>
                <a:lnTo>
                  <a:pt x="9020651" y="38136"/>
                </a:lnTo>
                <a:lnTo>
                  <a:pt x="9020651" y="0"/>
                </a:lnTo>
                <a:lnTo>
                  <a:pt x="9249263" y="0"/>
                </a:lnTo>
                <a:lnTo>
                  <a:pt x="9249263" y="38136"/>
                </a:lnTo>
                <a:close/>
              </a:path>
              <a:path w="13820775" h="4695825">
                <a:moveTo>
                  <a:pt x="9515977" y="38136"/>
                </a:moveTo>
                <a:lnTo>
                  <a:pt x="9287366" y="38136"/>
                </a:lnTo>
                <a:lnTo>
                  <a:pt x="9287366" y="0"/>
                </a:lnTo>
                <a:lnTo>
                  <a:pt x="9515977" y="0"/>
                </a:lnTo>
                <a:lnTo>
                  <a:pt x="9515977" y="38136"/>
                </a:lnTo>
                <a:close/>
              </a:path>
              <a:path w="13820775" h="4695825">
                <a:moveTo>
                  <a:pt x="9782691" y="38136"/>
                </a:moveTo>
                <a:lnTo>
                  <a:pt x="9554080" y="38136"/>
                </a:lnTo>
                <a:lnTo>
                  <a:pt x="9554080" y="0"/>
                </a:lnTo>
                <a:lnTo>
                  <a:pt x="9782691" y="0"/>
                </a:lnTo>
                <a:lnTo>
                  <a:pt x="9782691" y="38136"/>
                </a:lnTo>
                <a:close/>
              </a:path>
              <a:path w="13820775" h="4695825">
                <a:moveTo>
                  <a:pt x="10049406" y="38136"/>
                </a:moveTo>
                <a:lnTo>
                  <a:pt x="9820793" y="38136"/>
                </a:lnTo>
                <a:lnTo>
                  <a:pt x="9820793" y="0"/>
                </a:lnTo>
                <a:lnTo>
                  <a:pt x="10049406" y="0"/>
                </a:lnTo>
                <a:lnTo>
                  <a:pt x="10049406" y="38136"/>
                </a:lnTo>
                <a:close/>
              </a:path>
              <a:path w="13820775" h="4695825">
                <a:moveTo>
                  <a:pt x="10316120" y="38136"/>
                </a:moveTo>
                <a:lnTo>
                  <a:pt x="10087508" y="38136"/>
                </a:lnTo>
                <a:lnTo>
                  <a:pt x="10087508" y="0"/>
                </a:lnTo>
                <a:lnTo>
                  <a:pt x="10316120" y="0"/>
                </a:lnTo>
                <a:lnTo>
                  <a:pt x="10316120" y="38136"/>
                </a:lnTo>
                <a:close/>
              </a:path>
              <a:path w="13820775" h="4695825">
                <a:moveTo>
                  <a:pt x="10582834" y="38136"/>
                </a:moveTo>
                <a:lnTo>
                  <a:pt x="10354222" y="38136"/>
                </a:lnTo>
                <a:lnTo>
                  <a:pt x="10354222" y="0"/>
                </a:lnTo>
                <a:lnTo>
                  <a:pt x="10582834" y="0"/>
                </a:lnTo>
                <a:lnTo>
                  <a:pt x="10582834" y="38136"/>
                </a:lnTo>
                <a:close/>
              </a:path>
              <a:path w="13820775" h="4695825">
                <a:moveTo>
                  <a:pt x="10849549" y="38136"/>
                </a:moveTo>
                <a:lnTo>
                  <a:pt x="10620937" y="38136"/>
                </a:lnTo>
                <a:lnTo>
                  <a:pt x="10620937" y="0"/>
                </a:lnTo>
                <a:lnTo>
                  <a:pt x="10849549" y="0"/>
                </a:lnTo>
                <a:lnTo>
                  <a:pt x="10849549" y="38136"/>
                </a:lnTo>
                <a:close/>
              </a:path>
              <a:path w="13820775" h="4695825">
                <a:moveTo>
                  <a:pt x="11116263" y="38136"/>
                </a:moveTo>
                <a:lnTo>
                  <a:pt x="10887651" y="38136"/>
                </a:lnTo>
                <a:lnTo>
                  <a:pt x="10887651" y="0"/>
                </a:lnTo>
                <a:lnTo>
                  <a:pt x="11116263" y="0"/>
                </a:lnTo>
                <a:lnTo>
                  <a:pt x="11116263" y="38136"/>
                </a:lnTo>
                <a:close/>
              </a:path>
              <a:path w="13820775" h="4695825">
                <a:moveTo>
                  <a:pt x="11382978" y="38136"/>
                </a:moveTo>
                <a:lnTo>
                  <a:pt x="11154365" y="38136"/>
                </a:lnTo>
                <a:lnTo>
                  <a:pt x="11154365" y="0"/>
                </a:lnTo>
                <a:lnTo>
                  <a:pt x="11382978" y="0"/>
                </a:lnTo>
                <a:lnTo>
                  <a:pt x="11382978" y="38136"/>
                </a:lnTo>
                <a:close/>
              </a:path>
              <a:path w="13820775" h="4695825">
                <a:moveTo>
                  <a:pt x="11649692" y="38136"/>
                </a:moveTo>
                <a:lnTo>
                  <a:pt x="11421080" y="38136"/>
                </a:lnTo>
                <a:lnTo>
                  <a:pt x="11421080" y="0"/>
                </a:lnTo>
                <a:lnTo>
                  <a:pt x="11649692" y="0"/>
                </a:lnTo>
                <a:lnTo>
                  <a:pt x="11649692" y="38136"/>
                </a:lnTo>
                <a:close/>
              </a:path>
              <a:path w="13820775" h="4695825">
                <a:moveTo>
                  <a:pt x="11916406" y="38136"/>
                </a:moveTo>
                <a:lnTo>
                  <a:pt x="11687794" y="38136"/>
                </a:lnTo>
                <a:lnTo>
                  <a:pt x="11687794" y="0"/>
                </a:lnTo>
                <a:lnTo>
                  <a:pt x="11916406" y="0"/>
                </a:lnTo>
                <a:lnTo>
                  <a:pt x="11916406" y="38136"/>
                </a:lnTo>
                <a:close/>
              </a:path>
              <a:path w="13820775" h="4695825">
                <a:moveTo>
                  <a:pt x="12183121" y="38136"/>
                </a:moveTo>
                <a:lnTo>
                  <a:pt x="11954508" y="38136"/>
                </a:lnTo>
                <a:lnTo>
                  <a:pt x="11954508" y="0"/>
                </a:lnTo>
                <a:lnTo>
                  <a:pt x="12183121" y="0"/>
                </a:lnTo>
                <a:lnTo>
                  <a:pt x="12183121" y="38136"/>
                </a:lnTo>
                <a:close/>
              </a:path>
              <a:path w="13820775" h="4695825">
                <a:moveTo>
                  <a:pt x="12449835" y="38136"/>
                </a:moveTo>
                <a:lnTo>
                  <a:pt x="12221223" y="38136"/>
                </a:lnTo>
                <a:lnTo>
                  <a:pt x="12221223" y="0"/>
                </a:lnTo>
                <a:lnTo>
                  <a:pt x="12449835" y="0"/>
                </a:lnTo>
                <a:lnTo>
                  <a:pt x="12449835" y="38136"/>
                </a:lnTo>
                <a:close/>
              </a:path>
              <a:path w="13820775" h="4695825">
                <a:moveTo>
                  <a:pt x="12716549" y="38136"/>
                </a:moveTo>
                <a:lnTo>
                  <a:pt x="12487937" y="38136"/>
                </a:lnTo>
                <a:lnTo>
                  <a:pt x="12487937" y="0"/>
                </a:lnTo>
                <a:lnTo>
                  <a:pt x="12716549" y="0"/>
                </a:lnTo>
                <a:lnTo>
                  <a:pt x="12716549" y="38136"/>
                </a:lnTo>
                <a:close/>
              </a:path>
              <a:path w="13820775" h="4695825">
                <a:moveTo>
                  <a:pt x="12983264" y="38136"/>
                </a:moveTo>
                <a:lnTo>
                  <a:pt x="12754651" y="38136"/>
                </a:lnTo>
                <a:lnTo>
                  <a:pt x="12754651" y="0"/>
                </a:lnTo>
                <a:lnTo>
                  <a:pt x="12983264" y="0"/>
                </a:lnTo>
                <a:lnTo>
                  <a:pt x="12983264" y="38136"/>
                </a:lnTo>
                <a:close/>
              </a:path>
              <a:path w="13820775" h="4695825">
                <a:moveTo>
                  <a:pt x="13249978" y="38136"/>
                </a:moveTo>
                <a:lnTo>
                  <a:pt x="13021366" y="38136"/>
                </a:lnTo>
                <a:lnTo>
                  <a:pt x="13021366" y="0"/>
                </a:lnTo>
                <a:lnTo>
                  <a:pt x="13249978" y="0"/>
                </a:lnTo>
                <a:lnTo>
                  <a:pt x="13249978" y="38136"/>
                </a:lnTo>
                <a:close/>
              </a:path>
              <a:path w="13820775" h="4695825">
                <a:moveTo>
                  <a:pt x="13498804" y="69272"/>
                </a:moveTo>
                <a:lnTo>
                  <a:pt x="13458919" y="55650"/>
                </a:lnTo>
                <a:lnTo>
                  <a:pt x="13418296" y="45920"/>
                </a:lnTo>
                <a:lnTo>
                  <a:pt x="13376935" y="40082"/>
                </a:lnTo>
                <a:lnTo>
                  <a:pt x="13334837" y="38136"/>
                </a:lnTo>
                <a:lnTo>
                  <a:pt x="13288080" y="38136"/>
                </a:lnTo>
                <a:lnTo>
                  <a:pt x="13288080" y="0"/>
                </a:lnTo>
                <a:lnTo>
                  <a:pt x="13334837" y="0"/>
                </a:lnTo>
                <a:lnTo>
                  <a:pt x="13382852" y="2379"/>
                </a:lnTo>
                <a:lnTo>
                  <a:pt x="13430053" y="9429"/>
                </a:lnTo>
                <a:lnTo>
                  <a:pt x="13476123" y="21017"/>
                </a:lnTo>
                <a:lnTo>
                  <a:pt x="13512634" y="34105"/>
                </a:lnTo>
                <a:lnTo>
                  <a:pt x="13498804" y="69272"/>
                </a:lnTo>
                <a:close/>
              </a:path>
              <a:path w="13820775" h="4695825">
                <a:moveTo>
                  <a:pt x="13692416" y="216605"/>
                </a:moveTo>
                <a:lnTo>
                  <a:pt x="13662276" y="180650"/>
                </a:lnTo>
                <a:lnTo>
                  <a:pt x="13623984" y="144101"/>
                </a:lnTo>
                <a:lnTo>
                  <a:pt x="13563758" y="101119"/>
                </a:lnTo>
                <a:lnTo>
                  <a:pt x="13530947" y="83416"/>
                </a:lnTo>
                <a:lnTo>
                  <a:pt x="13547400" y="49621"/>
                </a:lnTo>
                <a:lnTo>
                  <a:pt x="13604356" y="81692"/>
                </a:lnTo>
                <a:lnTo>
                  <a:pt x="13642712" y="110113"/>
                </a:lnTo>
                <a:lnTo>
                  <a:pt x="13678344" y="142413"/>
                </a:lnTo>
                <a:lnTo>
                  <a:pt x="13710615" y="178077"/>
                </a:lnTo>
                <a:lnTo>
                  <a:pt x="13722392" y="194000"/>
                </a:lnTo>
                <a:lnTo>
                  <a:pt x="13692416" y="216605"/>
                </a:lnTo>
                <a:close/>
              </a:path>
              <a:path w="13820775" h="4695825">
                <a:moveTo>
                  <a:pt x="13780450" y="443107"/>
                </a:moveTo>
                <a:lnTo>
                  <a:pt x="13772322" y="390630"/>
                </a:lnTo>
                <a:lnTo>
                  <a:pt x="13758271" y="340192"/>
                </a:lnTo>
                <a:lnTo>
                  <a:pt x="13738295" y="291794"/>
                </a:lnTo>
                <a:lnTo>
                  <a:pt x="13712396" y="245436"/>
                </a:lnTo>
                <a:lnTo>
                  <a:pt x="13744202" y="225152"/>
                </a:lnTo>
                <a:lnTo>
                  <a:pt x="13783651" y="300156"/>
                </a:lnTo>
                <a:lnTo>
                  <a:pt x="13799631" y="344816"/>
                </a:lnTo>
                <a:lnTo>
                  <a:pt x="13811209" y="390927"/>
                </a:lnTo>
                <a:lnTo>
                  <a:pt x="13818252" y="438170"/>
                </a:lnTo>
                <a:lnTo>
                  <a:pt x="13818315" y="439444"/>
                </a:lnTo>
                <a:lnTo>
                  <a:pt x="13780450" y="443107"/>
                </a:lnTo>
                <a:close/>
              </a:path>
              <a:path w="13820775" h="4695825">
                <a:moveTo>
                  <a:pt x="13820630" y="706571"/>
                </a:moveTo>
                <a:lnTo>
                  <a:pt x="13782527" y="706571"/>
                </a:lnTo>
                <a:lnTo>
                  <a:pt x="13782452" y="478015"/>
                </a:lnTo>
                <a:lnTo>
                  <a:pt x="13820207" y="477681"/>
                </a:lnTo>
                <a:lnTo>
                  <a:pt x="13820630" y="486228"/>
                </a:lnTo>
                <a:lnTo>
                  <a:pt x="13820630" y="706571"/>
                </a:lnTo>
                <a:close/>
              </a:path>
              <a:path w="13820775" h="4695825">
                <a:moveTo>
                  <a:pt x="13820630" y="973525"/>
                </a:moveTo>
                <a:lnTo>
                  <a:pt x="13782527" y="973525"/>
                </a:lnTo>
                <a:lnTo>
                  <a:pt x="13782527" y="744707"/>
                </a:lnTo>
                <a:lnTo>
                  <a:pt x="13820630" y="744707"/>
                </a:lnTo>
                <a:lnTo>
                  <a:pt x="13820630" y="973525"/>
                </a:lnTo>
                <a:close/>
              </a:path>
              <a:path w="13820775" h="4695825">
                <a:moveTo>
                  <a:pt x="13820630" y="1240479"/>
                </a:moveTo>
                <a:lnTo>
                  <a:pt x="13782527" y="1240479"/>
                </a:lnTo>
                <a:lnTo>
                  <a:pt x="13782527" y="1011661"/>
                </a:lnTo>
                <a:lnTo>
                  <a:pt x="13820630" y="1011661"/>
                </a:lnTo>
                <a:lnTo>
                  <a:pt x="13820630" y="1240479"/>
                </a:lnTo>
                <a:close/>
              </a:path>
              <a:path w="13820775" h="4695825">
                <a:moveTo>
                  <a:pt x="13820630" y="1507433"/>
                </a:moveTo>
                <a:lnTo>
                  <a:pt x="13782527" y="1507433"/>
                </a:lnTo>
                <a:lnTo>
                  <a:pt x="13782527" y="1278615"/>
                </a:lnTo>
                <a:lnTo>
                  <a:pt x="13820630" y="1278615"/>
                </a:lnTo>
                <a:lnTo>
                  <a:pt x="13820630" y="1507433"/>
                </a:lnTo>
                <a:close/>
              </a:path>
              <a:path w="13820775" h="4695825">
                <a:moveTo>
                  <a:pt x="13820630" y="1774387"/>
                </a:moveTo>
                <a:lnTo>
                  <a:pt x="13782527" y="1774387"/>
                </a:lnTo>
                <a:lnTo>
                  <a:pt x="13782527" y="1545569"/>
                </a:lnTo>
                <a:lnTo>
                  <a:pt x="13820630" y="1545569"/>
                </a:lnTo>
                <a:lnTo>
                  <a:pt x="13820630" y="1774387"/>
                </a:lnTo>
                <a:close/>
              </a:path>
              <a:path w="13820775" h="4695825">
                <a:moveTo>
                  <a:pt x="13820630" y="2041340"/>
                </a:moveTo>
                <a:lnTo>
                  <a:pt x="13782527" y="2041340"/>
                </a:lnTo>
                <a:lnTo>
                  <a:pt x="13782527" y="1812523"/>
                </a:lnTo>
                <a:lnTo>
                  <a:pt x="13820630" y="1812523"/>
                </a:lnTo>
                <a:lnTo>
                  <a:pt x="13820630" y="2041340"/>
                </a:lnTo>
                <a:close/>
              </a:path>
              <a:path w="13820775" h="4695825">
                <a:moveTo>
                  <a:pt x="13820630" y="2308294"/>
                </a:moveTo>
                <a:lnTo>
                  <a:pt x="13782527" y="2308294"/>
                </a:lnTo>
                <a:lnTo>
                  <a:pt x="13782527" y="2079477"/>
                </a:lnTo>
                <a:lnTo>
                  <a:pt x="13820630" y="2079477"/>
                </a:lnTo>
                <a:lnTo>
                  <a:pt x="13820630" y="2308294"/>
                </a:lnTo>
                <a:close/>
              </a:path>
              <a:path w="13820775" h="4695825">
                <a:moveTo>
                  <a:pt x="13820630" y="2575248"/>
                </a:moveTo>
                <a:lnTo>
                  <a:pt x="13782527" y="2575248"/>
                </a:lnTo>
                <a:lnTo>
                  <a:pt x="13782527" y="2346430"/>
                </a:lnTo>
                <a:lnTo>
                  <a:pt x="13820630" y="2346430"/>
                </a:lnTo>
                <a:lnTo>
                  <a:pt x="13820630" y="2575248"/>
                </a:lnTo>
                <a:close/>
              </a:path>
              <a:path w="13820775" h="4695825">
                <a:moveTo>
                  <a:pt x="13820630" y="2842202"/>
                </a:moveTo>
                <a:lnTo>
                  <a:pt x="13782527" y="2842202"/>
                </a:lnTo>
                <a:lnTo>
                  <a:pt x="13782527" y="2613384"/>
                </a:lnTo>
                <a:lnTo>
                  <a:pt x="13820630" y="2613384"/>
                </a:lnTo>
                <a:lnTo>
                  <a:pt x="13820630" y="2842202"/>
                </a:lnTo>
                <a:close/>
              </a:path>
              <a:path w="13820775" h="4695825">
                <a:moveTo>
                  <a:pt x="13820630" y="3109156"/>
                </a:moveTo>
                <a:lnTo>
                  <a:pt x="13782527" y="3109156"/>
                </a:lnTo>
                <a:lnTo>
                  <a:pt x="13782527" y="2880338"/>
                </a:lnTo>
                <a:lnTo>
                  <a:pt x="13820630" y="2880338"/>
                </a:lnTo>
                <a:lnTo>
                  <a:pt x="13820630" y="3109156"/>
                </a:lnTo>
                <a:close/>
              </a:path>
              <a:path w="13820775" h="4695825">
                <a:moveTo>
                  <a:pt x="13820630" y="3376109"/>
                </a:moveTo>
                <a:lnTo>
                  <a:pt x="13782527" y="3376109"/>
                </a:lnTo>
                <a:lnTo>
                  <a:pt x="13782527" y="3147292"/>
                </a:lnTo>
                <a:lnTo>
                  <a:pt x="13820630" y="3147292"/>
                </a:lnTo>
                <a:lnTo>
                  <a:pt x="13820630" y="3376109"/>
                </a:lnTo>
                <a:close/>
              </a:path>
              <a:path w="13820775" h="4695825">
                <a:moveTo>
                  <a:pt x="13820630" y="3643063"/>
                </a:moveTo>
                <a:lnTo>
                  <a:pt x="13782527" y="3643063"/>
                </a:lnTo>
                <a:lnTo>
                  <a:pt x="13782527" y="3414246"/>
                </a:lnTo>
                <a:lnTo>
                  <a:pt x="13820630" y="3414246"/>
                </a:lnTo>
                <a:lnTo>
                  <a:pt x="13820630" y="3643063"/>
                </a:lnTo>
                <a:close/>
              </a:path>
              <a:path w="13820775" h="4695825">
                <a:moveTo>
                  <a:pt x="13820630" y="3910017"/>
                </a:moveTo>
                <a:lnTo>
                  <a:pt x="13782527" y="3910017"/>
                </a:lnTo>
                <a:lnTo>
                  <a:pt x="13782527" y="3681200"/>
                </a:lnTo>
                <a:lnTo>
                  <a:pt x="13820630" y="3681200"/>
                </a:lnTo>
                <a:lnTo>
                  <a:pt x="13820630" y="3910017"/>
                </a:lnTo>
                <a:close/>
              </a:path>
              <a:path w="13820775" h="4695825">
                <a:moveTo>
                  <a:pt x="13820630" y="4176971"/>
                </a:moveTo>
                <a:lnTo>
                  <a:pt x="13782527" y="4176971"/>
                </a:lnTo>
                <a:lnTo>
                  <a:pt x="13782527" y="3948153"/>
                </a:lnTo>
                <a:lnTo>
                  <a:pt x="13820630" y="3948153"/>
                </a:lnTo>
                <a:lnTo>
                  <a:pt x="13820630" y="4176971"/>
                </a:lnTo>
                <a:close/>
              </a:path>
              <a:path w="13820775" h="4695825">
                <a:moveTo>
                  <a:pt x="13765000" y="4435169"/>
                </a:moveTo>
                <a:lnTo>
                  <a:pt x="13731397" y="4417549"/>
                </a:lnTo>
                <a:lnTo>
                  <a:pt x="13753293" y="4369139"/>
                </a:lnTo>
                <a:lnTo>
                  <a:pt x="13769109" y="4319198"/>
                </a:lnTo>
                <a:lnTo>
                  <a:pt x="13778844" y="4267726"/>
                </a:lnTo>
                <a:lnTo>
                  <a:pt x="13782497" y="4214723"/>
                </a:lnTo>
                <a:lnTo>
                  <a:pt x="13820355" y="4215156"/>
                </a:lnTo>
                <a:lnTo>
                  <a:pt x="13818252" y="4257654"/>
                </a:lnTo>
                <a:lnTo>
                  <a:pt x="13811209" y="4304898"/>
                </a:lnTo>
                <a:lnTo>
                  <a:pt x="13799631" y="4351009"/>
                </a:lnTo>
                <a:lnTo>
                  <a:pt x="13783651" y="4395668"/>
                </a:lnTo>
                <a:lnTo>
                  <a:pt x="13765000" y="4435169"/>
                </a:lnTo>
                <a:close/>
              </a:path>
              <a:path w="13820775" h="4695825">
                <a:moveTo>
                  <a:pt x="13583501" y="4626621"/>
                </a:moveTo>
                <a:lnTo>
                  <a:pt x="13564272" y="4594373"/>
                </a:lnTo>
                <a:lnTo>
                  <a:pt x="13587633" y="4579425"/>
                </a:lnTo>
                <a:lnTo>
                  <a:pt x="13609942" y="4563122"/>
                </a:lnTo>
                <a:lnTo>
                  <a:pt x="13651401" y="4526445"/>
                </a:lnTo>
                <a:lnTo>
                  <a:pt x="13684837" y="4489015"/>
                </a:lnTo>
                <a:lnTo>
                  <a:pt x="13713861" y="4448072"/>
                </a:lnTo>
                <a:lnTo>
                  <a:pt x="13745726" y="4468122"/>
                </a:lnTo>
                <a:lnTo>
                  <a:pt x="13710615" y="4517748"/>
                </a:lnTo>
                <a:lnTo>
                  <a:pt x="13678344" y="4553412"/>
                </a:lnTo>
                <a:lnTo>
                  <a:pt x="13642712" y="4585711"/>
                </a:lnTo>
                <a:lnTo>
                  <a:pt x="13604356" y="4614133"/>
                </a:lnTo>
                <a:lnTo>
                  <a:pt x="13583501" y="4626621"/>
                </a:lnTo>
                <a:close/>
              </a:path>
              <a:path w="13820775" h="4695825">
                <a:moveTo>
                  <a:pt x="13334844" y="4695824"/>
                </a:moveTo>
                <a:lnTo>
                  <a:pt x="13329145" y="4695824"/>
                </a:lnTo>
                <a:lnTo>
                  <a:pt x="13329145" y="4657689"/>
                </a:lnTo>
                <a:lnTo>
                  <a:pt x="13334837" y="4657689"/>
                </a:lnTo>
                <a:lnTo>
                  <a:pt x="13386512" y="4654784"/>
                </a:lnTo>
                <a:lnTo>
                  <a:pt x="13436831" y="4646068"/>
                </a:lnTo>
                <a:lnTo>
                  <a:pt x="13485793" y="4631542"/>
                </a:lnTo>
                <a:lnTo>
                  <a:pt x="13533398" y="4611205"/>
                </a:lnTo>
                <a:lnTo>
                  <a:pt x="13550076" y="4644938"/>
                </a:lnTo>
                <a:lnTo>
                  <a:pt x="13520742" y="4658813"/>
                </a:lnTo>
                <a:lnTo>
                  <a:pt x="13476123" y="4674808"/>
                </a:lnTo>
                <a:lnTo>
                  <a:pt x="13430053" y="4686396"/>
                </a:lnTo>
                <a:lnTo>
                  <a:pt x="13382852" y="4693446"/>
                </a:lnTo>
                <a:lnTo>
                  <a:pt x="13334844" y="4695824"/>
                </a:lnTo>
                <a:close/>
              </a:path>
              <a:path w="13820775" h="4695825">
                <a:moveTo>
                  <a:pt x="13291043" y="4695824"/>
                </a:moveTo>
                <a:lnTo>
                  <a:pt x="13062431" y="4695824"/>
                </a:lnTo>
                <a:lnTo>
                  <a:pt x="13062431" y="4657689"/>
                </a:lnTo>
                <a:lnTo>
                  <a:pt x="13291043" y="4657689"/>
                </a:lnTo>
                <a:lnTo>
                  <a:pt x="13291043" y="4695824"/>
                </a:lnTo>
                <a:close/>
              </a:path>
              <a:path w="13820775" h="4695825">
                <a:moveTo>
                  <a:pt x="13024329" y="4695824"/>
                </a:moveTo>
                <a:lnTo>
                  <a:pt x="12795716" y="4695824"/>
                </a:lnTo>
                <a:lnTo>
                  <a:pt x="12795716" y="4657689"/>
                </a:lnTo>
                <a:lnTo>
                  <a:pt x="13024329" y="4657689"/>
                </a:lnTo>
                <a:lnTo>
                  <a:pt x="13024329" y="4695824"/>
                </a:lnTo>
                <a:close/>
              </a:path>
              <a:path w="13820775" h="4695825">
                <a:moveTo>
                  <a:pt x="12757614" y="4695824"/>
                </a:moveTo>
                <a:lnTo>
                  <a:pt x="12529002" y="4695824"/>
                </a:lnTo>
                <a:lnTo>
                  <a:pt x="12529002" y="4657689"/>
                </a:lnTo>
                <a:lnTo>
                  <a:pt x="12757614" y="4657689"/>
                </a:lnTo>
                <a:lnTo>
                  <a:pt x="12757614" y="4695824"/>
                </a:lnTo>
                <a:close/>
              </a:path>
              <a:path w="13820775" h="4695825">
                <a:moveTo>
                  <a:pt x="12490900" y="4695824"/>
                </a:moveTo>
                <a:lnTo>
                  <a:pt x="12262288" y="4695824"/>
                </a:lnTo>
                <a:lnTo>
                  <a:pt x="12262288" y="4657689"/>
                </a:lnTo>
                <a:lnTo>
                  <a:pt x="12490900" y="4657689"/>
                </a:lnTo>
                <a:lnTo>
                  <a:pt x="12490900" y="4695824"/>
                </a:lnTo>
                <a:close/>
              </a:path>
              <a:path w="13820775" h="4695825">
                <a:moveTo>
                  <a:pt x="12224185" y="4695824"/>
                </a:moveTo>
                <a:lnTo>
                  <a:pt x="11995573" y="4695824"/>
                </a:lnTo>
                <a:lnTo>
                  <a:pt x="11995573" y="4657689"/>
                </a:lnTo>
                <a:lnTo>
                  <a:pt x="12224185" y="4657689"/>
                </a:lnTo>
                <a:lnTo>
                  <a:pt x="12224185" y="4695824"/>
                </a:lnTo>
                <a:close/>
              </a:path>
              <a:path w="13820775" h="4695825">
                <a:moveTo>
                  <a:pt x="11957471" y="4695824"/>
                </a:moveTo>
                <a:lnTo>
                  <a:pt x="11728859" y="4695824"/>
                </a:lnTo>
                <a:lnTo>
                  <a:pt x="11728859" y="4657689"/>
                </a:lnTo>
                <a:lnTo>
                  <a:pt x="11957471" y="4657689"/>
                </a:lnTo>
                <a:lnTo>
                  <a:pt x="11957471" y="4695824"/>
                </a:lnTo>
                <a:close/>
              </a:path>
              <a:path w="13820775" h="4695825">
                <a:moveTo>
                  <a:pt x="11690757" y="4695824"/>
                </a:moveTo>
                <a:lnTo>
                  <a:pt x="11462144" y="4695824"/>
                </a:lnTo>
                <a:lnTo>
                  <a:pt x="11462144" y="4657689"/>
                </a:lnTo>
                <a:lnTo>
                  <a:pt x="11690757" y="4657689"/>
                </a:lnTo>
                <a:lnTo>
                  <a:pt x="11690757" y="4695824"/>
                </a:lnTo>
                <a:close/>
              </a:path>
              <a:path w="13820775" h="4695825">
                <a:moveTo>
                  <a:pt x="11424042" y="4695824"/>
                </a:moveTo>
                <a:lnTo>
                  <a:pt x="11195430" y="4695824"/>
                </a:lnTo>
                <a:lnTo>
                  <a:pt x="11195430" y="4657689"/>
                </a:lnTo>
                <a:lnTo>
                  <a:pt x="11424042" y="4657689"/>
                </a:lnTo>
                <a:lnTo>
                  <a:pt x="11424042" y="4695824"/>
                </a:lnTo>
                <a:close/>
              </a:path>
              <a:path w="13820775" h="4695825">
                <a:moveTo>
                  <a:pt x="11157328" y="4695824"/>
                </a:moveTo>
                <a:lnTo>
                  <a:pt x="10928716" y="4695824"/>
                </a:lnTo>
                <a:lnTo>
                  <a:pt x="10928716" y="4657689"/>
                </a:lnTo>
                <a:lnTo>
                  <a:pt x="11157328" y="4657689"/>
                </a:lnTo>
                <a:lnTo>
                  <a:pt x="11157328" y="4695824"/>
                </a:lnTo>
                <a:close/>
              </a:path>
              <a:path w="13820775" h="4695825">
                <a:moveTo>
                  <a:pt x="10890614" y="4695824"/>
                </a:moveTo>
                <a:lnTo>
                  <a:pt x="10662001" y="4695824"/>
                </a:lnTo>
                <a:lnTo>
                  <a:pt x="10662001" y="4657689"/>
                </a:lnTo>
                <a:lnTo>
                  <a:pt x="10890614" y="4657689"/>
                </a:lnTo>
                <a:lnTo>
                  <a:pt x="10890614" y="4695824"/>
                </a:lnTo>
                <a:close/>
              </a:path>
              <a:path w="13820775" h="4695825">
                <a:moveTo>
                  <a:pt x="10623899" y="4695824"/>
                </a:moveTo>
                <a:lnTo>
                  <a:pt x="10395287" y="4695824"/>
                </a:lnTo>
                <a:lnTo>
                  <a:pt x="10395287" y="4657689"/>
                </a:lnTo>
                <a:lnTo>
                  <a:pt x="10623899" y="4657689"/>
                </a:lnTo>
                <a:lnTo>
                  <a:pt x="10623899" y="4695824"/>
                </a:lnTo>
                <a:close/>
              </a:path>
              <a:path w="13820775" h="4695825">
                <a:moveTo>
                  <a:pt x="10357185" y="4695824"/>
                </a:moveTo>
                <a:lnTo>
                  <a:pt x="10128573" y="4695824"/>
                </a:lnTo>
                <a:lnTo>
                  <a:pt x="10128573" y="4657689"/>
                </a:lnTo>
                <a:lnTo>
                  <a:pt x="10357185" y="4657689"/>
                </a:lnTo>
                <a:lnTo>
                  <a:pt x="10357185" y="4695824"/>
                </a:lnTo>
                <a:close/>
              </a:path>
              <a:path w="13820775" h="4695825">
                <a:moveTo>
                  <a:pt x="10090471" y="4695824"/>
                </a:moveTo>
                <a:lnTo>
                  <a:pt x="9861858" y="4695824"/>
                </a:lnTo>
                <a:lnTo>
                  <a:pt x="9861858" y="4657689"/>
                </a:lnTo>
                <a:lnTo>
                  <a:pt x="10090471" y="4657689"/>
                </a:lnTo>
                <a:lnTo>
                  <a:pt x="10090471" y="4695824"/>
                </a:lnTo>
                <a:close/>
              </a:path>
              <a:path w="13820775" h="4695825">
                <a:moveTo>
                  <a:pt x="9823756" y="4695824"/>
                </a:moveTo>
                <a:lnTo>
                  <a:pt x="9595144" y="4695824"/>
                </a:lnTo>
                <a:lnTo>
                  <a:pt x="9595144" y="4657689"/>
                </a:lnTo>
                <a:lnTo>
                  <a:pt x="9823756" y="4657689"/>
                </a:lnTo>
                <a:lnTo>
                  <a:pt x="9823756" y="4695824"/>
                </a:lnTo>
                <a:close/>
              </a:path>
              <a:path w="13820775" h="4695825">
                <a:moveTo>
                  <a:pt x="9557042" y="4695824"/>
                </a:moveTo>
                <a:lnTo>
                  <a:pt x="9328430" y="4695824"/>
                </a:lnTo>
                <a:lnTo>
                  <a:pt x="9328430" y="4657689"/>
                </a:lnTo>
                <a:lnTo>
                  <a:pt x="9557042" y="4657689"/>
                </a:lnTo>
                <a:lnTo>
                  <a:pt x="9557042" y="4695824"/>
                </a:lnTo>
                <a:close/>
              </a:path>
              <a:path w="13820775" h="4695825">
                <a:moveTo>
                  <a:pt x="9290328" y="4695824"/>
                </a:moveTo>
                <a:lnTo>
                  <a:pt x="9061715" y="4695824"/>
                </a:lnTo>
                <a:lnTo>
                  <a:pt x="9061715" y="4657689"/>
                </a:lnTo>
                <a:lnTo>
                  <a:pt x="9290328" y="4657689"/>
                </a:lnTo>
                <a:lnTo>
                  <a:pt x="9290328" y="4695824"/>
                </a:lnTo>
                <a:close/>
              </a:path>
              <a:path w="13820775" h="4695825">
                <a:moveTo>
                  <a:pt x="9023613" y="4695824"/>
                </a:moveTo>
                <a:lnTo>
                  <a:pt x="8795001" y="4695824"/>
                </a:lnTo>
                <a:lnTo>
                  <a:pt x="8795001" y="4657689"/>
                </a:lnTo>
                <a:lnTo>
                  <a:pt x="9023613" y="4657689"/>
                </a:lnTo>
                <a:lnTo>
                  <a:pt x="9023613" y="4695824"/>
                </a:lnTo>
                <a:close/>
              </a:path>
              <a:path w="13820775" h="4695825">
                <a:moveTo>
                  <a:pt x="8756899" y="4695824"/>
                </a:moveTo>
                <a:lnTo>
                  <a:pt x="8528287" y="4695824"/>
                </a:lnTo>
                <a:lnTo>
                  <a:pt x="8528287" y="4657689"/>
                </a:lnTo>
                <a:lnTo>
                  <a:pt x="8756899" y="4657689"/>
                </a:lnTo>
                <a:lnTo>
                  <a:pt x="8756899" y="4695824"/>
                </a:lnTo>
                <a:close/>
              </a:path>
              <a:path w="13820775" h="4695825">
                <a:moveTo>
                  <a:pt x="8490185" y="4695824"/>
                </a:moveTo>
                <a:lnTo>
                  <a:pt x="8261573" y="4695824"/>
                </a:lnTo>
                <a:lnTo>
                  <a:pt x="8261573" y="4657689"/>
                </a:lnTo>
                <a:lnTo>
                  <a:pt x="8490185" y="4657689"/>
                </a:lnTo>
                <a:lnTo>
                  <a:pt x="8490185" y="4695824"/>
                </a:lnTo>
                <a:close/>
              </a:path>
              <a:path w="13820775" h="4695825">
                <a:moveTo>
                  <a:pt x="8223471" y="4695824"/>
                </a:moveTo>
                <a:lnTo>
                  <a:pt x="7994858" y="4695824"/>
                </a:lnTo>
                <a:lnTo>
                  <a:pt x="7994858" y="4657689"/>
                </a:lnTo>
                <a:lnTo>
                  <a:pt x="8223471" y="4657689"/>
                </a:lnTo>
                <a:lnTo>
                  <a:pt x="8223471" y="4695824"/>
                </a:lnTo>
                <a:close/>
              </a:path>
              <a:path w="13820775" h="4695825">
                <a:moveTo>
                  <a:pt x="7956756" y="4695824"/>
                </a:moveTo>
                <a:lnTo>
                  <a:pt x="7728144" y="4695824"/>
                </a:lnTo>
                <a:lnTo>
                  <a:pt x="7728144" y="4657689"/>
                </a:lnTo>
                <a:lnTo>
                  <a:pt x="7956756" y="4657689"/>
                </a:lnTo>
                <a:lnTo>
                  <a:pt x="7956756" y="4695824"/>
                </a:lnTo>
                <a:close/>
              </a:path>
              <a:path w="13820775" h="4695825">
                <a:moveTo>
                  <a:pt x="7690042" y="4695824"/>
                </a:moveTo>
                <a:lnTo>
                  <a:pt x="7461430" y="4695824"/>
                </a:lnTo>
                <a:lnTo>
                  <a:pt x="7461430" y="4657689"/>
                </a:lnTo>
                <a:lnTo>
                  <a:pt x="7690042" y="4657689"/>
                </a:lnTo>
                <a:lnTo>
                  <a:pt x="7690042" y="4695824"/>
                </a:lnTo>
                <a:close/>
              </a:path>
              <a:path w="13820775" h="4695825">
                <a:moveTo>
                  <a:pt x="7423328" y="4695824"/>
                </a:moveTo>
                <a:lnTo>
                  <a:pt x="7194715" y="4695824"/>
                </a:lnTo>
                <a:lnTo>
                  <a:pt x="7194715" y="4657689"/>
                </a:lnTo>
                <a:lnTo>
                  <a:pt x="7423328" y="4657689"/>
                </a:lnTo>
                <a:lnTo>
                  <a:pt x="7423328" y="4695824"/>
                </a:lnTo>
                <a:close/>
              </a:path>
              <a:path w="13820775" h="4695825">
                <a:moveTo>
                  <a:pt x="7156613" y="4695824"/>
                </a:moveTo>
                <a:lnTo>
                  <a:pt x="6928001" y="4695824"/>
                </a:lnTo>
                <a:lnTo>
                  <a:pt x="6928001" y="4657689"/>
                </a:lnTo>
                <a:lnTo>
                  <a:pt x="7156613" y="4657689"/>
                </a:lnTo>
                <a:lnTo>
                  <a:pt x="7156613" y="4695824"/>
                </a:lnTo>
                <a:close/>
              </a:path>
              <a:path w="13820775" h="4695825">
                <a:moveTo>
                  <a:pt x="6889899" y="4695824"/>
                </a:moveTo>
                <a:lnTo>
                  <a:pt x="6661287" y="4695824"/>
                </a:lnTo>
                <a:lnTo>
                  <a:pt x="6661287" y="4657689"/>
                </a:lnTo>
                <a:lnTo>
                  <a:pt x="6889899" y="4657689"/>
                </a:lnTo>
                <a:lnTo>
                  <a:pt x="6889899" y="4695824"/>
                </a:lnTo>
                <a:close/>
              </a:path>
              <a:path w="13820775" h="4695825">
                <a:moveTo>
                  <a:pt x="6623185" y="4695824"/>
                </a:moveTo>
                <a:lnTo>
                  <a:pt x="6394572" y="4695824"/>
                </a:lnTo>
                <a:lnTo>
                  <a:pt x="6394572" y="4657689"/>
                </a:lnTo>
                <a:lnTo>
                  <a:pt x="6623185" y="4657689"/>
                </a:lnTo>
                <a:lnTo>
                  <a:pt x="6623185" y="4695824"/>
                </a:lnTo>
                <a:close/>
              </a:path>
              <a:path w="13820775" h="4695825">
                <a:moveTo>
                  <a:pt x="6356470" y="4695824"/>
                </a:moveTo>
                <a:lnTo>
                  <a:pt x="6127858" y="4695824"/>
                </a:lnTo>
                <a:lnTo>
                  <a:pt x="6127858" y="4657689"/>
                </a:lnTo>
                <a:lnTo>
                  <a:pt x="6356470" y="4657689"/>
                </a:lnTo>
                <a:lnTo>
                  <a:pt x="6356470" y="4695824"/>
                </a:lnTo>
                <a:close/>
              </a:path>
              <a:path w="13820775" h="4695825">
                <a:moveTo>
                  <a:pt x="6089756" y="4695824"/>
                </a:moveTo>
                <a:lnTo>
                  <a:pt x="5861144" y="4695824"/>
                </a:lnTo>
                <a:lnTo>
                  <a:pt x="5861144" y="4657689"/>
                </a:lnTo>
                <a:lnTo>
                  <a:pt x="6089756" y="4657689"/>
                </a:lnTo>
                <a:lnTo>
                  <a:pt x="6089756" y="4695824"/>
                </a:lnTo>
                <a:close/>
              </a:path>
              <a:path w="13820775" h="4695825">
                <a:moveTo>
                  <a:pt x="5823042" y="4695824"/>
                </a:moveTo>
                <a:lnTo>
                  <a:pt x="5594429" y="4695824"/>
                </a:lnTo>
                <a:lnTo>
                  <a:pt x="5594429" y="4657689"/>
                </a:lnTo>
                <a:lnTo>
                  <a:pt x="5823042" y="4657689"/>
                </a:lnTo>
                <a:lnTo>
                  <a:pt x="5823042" y="4695824"/>
                </a:lnTo>
                <a:close/>
              </a:path>
              <a:path w="13820775" h="4695825">
                <a:moveTo>
                  <a:pt x="5556327" y="4695824"/>
                </a:moveTo>
                <a:lnTo>
                  <a:pt x="5327715" y="4695824"/>
                </a:lnTo>
                <a:lnTo>
                  <a:pt x="5327715" y="4657689"/>
                </a:lnTo>
                <a:lnTo>
                  <a:pt x="5556327" y="4657689"/>
                </a:lnTo>
                <a:lnTo>
                  <a:pt x="5556327" y="4695824"/>
                </a:lnTo>
                <a:close/>
              </a:path>
              <a:path w="13820775" h="4695825">
                <a:moveTo>
                  <a:pt x="5289613" y="4695824"/>
                </a:moveTo>
                <a:lnTo>
                  <a:pt x="5061001" y="4695824"/>
                </a:lnTo>
                <a:lnTo>
                  <a:pt x="5061001" y="4657689"/>
                </a:lnTo>
                <a:lnTo>
                  <a:pt x="5289613" y="4657689"/>
                </a:lnTo>
                <a:lnTo>
                  <a:pt x="5289613" y="4695824"/>
                </a:lnTo>
                <a:close/>
              </a:path>
              <a:path w="13820775" h="4695825">
                <a:moveTo>
                  <a:pt x="5022899" y="4695824"/>
                </a:moveTo>
                <a:lnTo>
                  <a:pt x="4794286" y="4695824"/>
                </a:lnTo>
                <a:lnTo>
                  <a:pt x="4794286" y="4657689"/>
                </a:lnTo>
                <a:lnTo>
                  <a:pt x="5022899" y="4657689"/>
                </a:lnTo>
                <a:lnTo>
                  <a:pt x="5022899" y="4695824"/>
                </a:lnTo>
                <a:close/>
              </a:path>
              <a:path w="13820775" h="4695825">
                <a:moveTo>
                  <a:pt x="4756185" y="4695824"/>
                </a:moveTo>
                <a:lnTo>
                  <a:pt x="4527572" y="4695824"/>
                </a:lnTo>
                <a:lnTo>
                  <a:pt x="4527572" y="4657689"/>
                </a:lnTo>
                <a:lnTo>
                  <a:pt x="4756185" y="4657689"/>
                </a:lnTo>
                <a:lnTo>
                  <a:pt x="4756185" y="4695824"/>
                </a:lnTo>
                <a:close/>
              </a:path>
              <a:path w="13820775" h="4695825">
                <a:moveTo>
                  <a:pt x="4489470" y="4695824"/>
                </a:moveTo>
                <a:lnTo>
                  <a:pt x="4260858" y="4695824"/>
                </a:lnTo>
                <a:lnTo>
                  <a:pt x="4260858" y="4657689"/>
                </a:lnTo>
                <a:lnTo>
                  <a:pt x="4489470" y="4657689"/>
                </a:lnTo>
                <a:lnTo>
                  <a:pt x="4489470" y="4695824"/>
                </a:lnTo>
                <a:close/>
              </a:path>
              <a:path w="13820775" h="4695825">
                <a:moveTo>
                  <a:pt x="4222756" y="4695824"/>
                </a:moveTo>
                <a:lnTo>
                  <a:pt x="3994144" y="4695824"/>
                </a:lnTo>
                <a:lnTo>
                  <a:pt x="3994144" y="4657689"/>
                </a:lnTo>
                <a:lnTo>
                  <a:pt x="4222756" y="4657689"/>
                </a:lnTo>
                <a:lnTo>
                  <a:pt x="4222756" y="4695824"/>
                </a:lnTo>
                <a:close/>
              </a:path>
              <a:path w="13820775" h="4695825">
                <a:moveTo>
                  <a:pt x="3956041" y="4695824"/>
                </a:moveTo>
                <a:lnTo>
                  <a:pt x="3727429" y="4695824"/>
                </a:lnTo>
                <a:lnTo>
                  <a:pt x="3727429" y="4657689"/>
                </a:lnTo>
                <a:lnTo>
                  <a:pt x="3956041" y="4657689"/>
                </a:lnTo>
                <a:lnTo>
                  <a:pt x="3956041" y="4695824"/>
                </a:lnTo>
                <a:close/>
              </a:path>
              <a:path w="13820775" h="4695825">
                <a:moveTo>
                  <a:pt x="3689327" y="4695824"/>
                </a:moveTo>
                <a:lnTo>
                  <a:pt x="3460715" y="4695824"/>
                </a:lnTo>
                <a:lnTo>
                  <a:pt x="3460715" y="4657689"/>
                </a:lnTo>
                <a:lnTo>
                  <a:pt x="3689327" y="4657689"/>
                </a:lnTo>
                <a:lnTo>
                  <a:pt x="3689327" y="4695824"/>
                </a:lnTo>
                <a:close/>
              </a:path>
              <a:path w="13820775" h="4695825">
                <a:moveTo>
                  <a:pt x="3422613" y="4695824"/>
                </a:moveTo>
                <a:lnTo>
                  <a:pt x="3194001" y="4695824"/>
                </a:lnTo>
                <a:lnTo>
                  <a:pt x="3194001" y="4657689"/>
                </a:lnTo>
                <a:lnTo>
                  <a:pt x="3422613" y="4657689"/>
                </a:lnTo>
                <a:lnTo>
                  <a:pt x="3422613" y="4695824"/>
                </a:lnTo>
                <a:close/>
              </a:path>
              <a:path w="13820775" h="4695825">
                <a:moveTo>
                  <a:pt x="3155899" y="4695824"/>
                </a:moveTo>
                <a:lnTo>
                  <a:pt x="2927286" y="4695824"/>
                </a:lnTo>
                <a:lnTo>
                  <a:pt x="2927286" y="4657689"/>
                </a:lnTo>
                <a:lnTo>
                  <a:pt x="3155899" y="4657689"/>
                </a:lnTo>
                <a:lnTo>
                  <a:pt x="3155899" y="4695824"/>
                </a:lnTo>
                <a:close/>
              </a:path>
              <a:path w="13820775" h="4695825">
                <a:moveTo>
                  <a:pt x="2889183" y="4695824"/>
                </a:moveTo>
                <a:lnTo>
                  <a:pt x="2660572" y="4695824"/>
                </a:lnTo>
                <a:lnTo>
                  <a:pt x="2660572" y="4657689"/>
                </a:lnTo>
                <a:lnTo>
                  <a:pt x="2889183" y="4657689"/>
                </a:lnTo>
                <a:lnTo>
                  <a:pt x="2889183" y="4695824"/>
                </a:lnTo>
                <a:close/>
              </a:path>
              <a:path w="13820775" h="4695825">
                <a:moveTo>
                  <a:pt x="2622470" y="4695824"/>
                </a:moveTo>
                <a:lnTo>
                  <a:pt x="2393858" y="4695824"/>
                </a:lnTo>
                <a:lnTo>
                  <a:pt x="2393858" y="4657689"/>
                </a:lnTo>
                <a:lnTo>
                  <a:pt x="2622470" y="4657689"/>
                </a:lnTo>
                <a:lnTo>
                  <a:pt x="2622470" y="4695824"/>
                </a:lnTo>
                <a:close/>
              </a:path>
              <a:path w="13820775" h="4695825">
                <a:moveTo>
                  <a:pt x="2355756" y="4695824"/>
                </a:moveTo>
                <a:lnTo>
                  <a:pt x="2127143" y="4695824"/>
                </a:lnTo>
                <a:lnTo>
                  <a:pt x="2127143" y="4657689"/>
                </a:lnTo>
                <a:lnTo>
                  <a:pt x="2355756" y="4657689"/>
                </a:lnTo>
                <a:lnTo>
                  <a:pt x="2355756" y="4695824"/>
                </a:lnTo>
                <a:close/>
              </a:path>
              <a:path w="13820775" h="4695825">
                <a:moveTo>
                  <a:pt x="2089041" y="4695824"/>
                </a:moveTo>
                <a:lnTo>
                  <a:pt x="1860429" y="4695824"/>
                </a:lnTo>
                <a:lnTo>
                  <a:pt x="1860429" y="4657689"/>
                </a:lnTo>
                <a:lnTo>
                  <a:pt x="2089041" y="4657689"/>
                </a:lnTo>
                <a:lnTo>
                  <a:pt x="2089041" y="4695824"/>
                </a:lnTo>
                <a:close/>
              </a:path>
              <a:path w="13820775" h="4695825">
                <a:moveTo>
                  <a:pt x="1822327" y="4695824"/>
                </a:moveTo>
                <a:lnTo>
                  <a:pt x="1593715" y="4695824"/>
                </a:lnTo>
                <a:lnTo>
                  <a:pt x="1593715" y="4657689"/>
                </a:lnTo>
                <a:lnTo>
                  <a:pt x="1822327" y="4657689"/>
                </a:lnTo>
                <a:lnTo>
                  <a:pt x="1822327" y="4695824"/>
                </a:lnTo>
                <a:close/>
              </a:path>
              <a:path w="13820775" h="4695825">
                <a:moveTo>
                  <a:pt x="1555613" y="4695824"/>
                </a:moveTo>
                <a:lnTo>
                  <a:pt x="1327000" y="4695824"/>
                </a:lnTo>
                <a:lnTo>
                  <a:pt x="1327000" y="4657689"/>
                </a:lnTo>
                <a:lnTo>
                  <a:pt x="1555613" y="4657689"/>
                </a:lnTo>
                <a:lnTo>
                  <a:pt x="1555613" y="4695824"/>
                </a:lnTo>
                <a:close/>
              </a:path>
              <a:path w="13820775" h="4695825">
                <a:moveTo>
                  <a:pt x="1288898" y="4695824"/>
                </a:moveTo>
                <a:lnTo>
                  <a:pt x="1060286" y="4695824"/>
                </a:lnTo>
                <a:lnTo>
                  <a:pt x="1060286" y="4657689"/>
                </a:lnTo>
                <a:lnTo>
                  <a:pt x="1288898" y="4657689"/>
                </a:lnTo>
                <a:lnTo>
                  <a:pt x="1288898" y="4695824"/>
                </a:lnTo>
                <a:close/>
              </a:path>
              <a:path w="13820775" h="4695825">
                <a:moveTo>
                  <a:pt x="1022184" y="4695824"/>
                </a:moveTo>
                <a:lnTo>
                  <a:pt x="793572" y="4695824"/>
                </a:lnTo>
                <a:lnTo>
                  <a:pt x="793572" y="4657689"/>
                </a:lnTo>
                <a:lnTo>
                  <a:pt x="1022184" y="4657689"/>
                </a:lnTo>
                <a:lnTo>
                  <a:pt x="1022184" y="4695824"/>
                </a:lnTo>
                <a:close/>
              </a:path>
              <a:path w="13820775" h="4695825">
                <a:moveTo>
                  <a:pt x="755470" y="4695824"/>
                </a:moveTo>
                <a:lnTo>
                  <a:pt x="526857" y="4695824"/>
                </a:lnTo>
                <a:lnTo>
                  <a:pt x="526857" y="4657689"/>
                </a:lnTo>
                <a:lnTo>
                  <a:pt x="755470" y="4657689"/>
                </a:lnTo>
                <a:lnTo>
                  <a:pt x="755470" y="4695824"/>
                </a:lnTo>
                <a:close/>
              </a:path>
              <a:path w="13820775" h="4695825">
                <a:moveTo>
                  <a:pt x="488755" y="4695824"/>
                </a:moveTo>
                <a:lnTo>
                  <a:pt x="485785" y="4695824"/>
                </a:lnTo>
                <a:lnTo>
                  <a:pt x="437777" y="4693446"/>
                </a:lnTo>
                <a:lnTo>
                  <a:pt x="390576" y="4686396"/>
                </a:lnTo>
                <a:lnTo>
                  <a:pt x="344506" y="4674808"/>
                </a:lnTo>
                <a:lnTo>
                  <a:pt x="299887" y="4658813"/>
                </a:lnTo>
                <a:lnTo>
                  <a:pt x="268085" y="4643770"/>
                </a:lnTo>
                <a:lnTo>
                  <a:pt x="284976" y="4610081"/>
                </a:lnTo>
                <a:lnTo>
                  <a:pt x="333069" y="4630909"/>
                </a:lnTo>
                <a:lnTo>
                  <a:pt x="382569" y="4645787"/>
                </a:lnTo>
                <a:lnTo>
                  <a:pt x="433477" y="4654713"/>
                </a:lnTo>
                <a:lnTo>
                  <a:pt x="485792" y="4657689"/>
                </a:lnTo>
                <a:lnTo>
                  <a:pt x="488755" y="4657689"/>
                </a:lnTo>
                <a:lnTo>
                  <a:pt x="488755" y="4695824"/>
                </a:lnTo>
                <a:close/>
              </a:path>
              <a:path w="13820775" h="4695825">
                <a:moveTo>
                  <a:pt x="234782" y="4625216"/>
                </a:moveTo>
                <a:lnTo>
                  <a:pt x="177917" y="4585711"/>
                </a:lnTo>
                <a:lnTo>
                  <a:pt x="142285" y="4553412"/>
                </a:lnTo>
                <a:lnTo>
                  <a:pt x="110014" y="4517748"/>
                </a:lnTo>
                <a:lnTo>
                  <a:pt x="81618" y="4479356"/>
                </a:lnTo>
                <a:lnTo>
                  <a:pt x="73497" y="4465771"/>
                </a:lnTo>
                <a:lnTo>
                  <a:pt x="105431" y="4445931"/>
                </a:lnTo>
                <a:lnTo>
                  <a:pt x="119636" y="4467438"/>
                </a:lnTo>
                <a:lnTo>
                  <a:pt x="135004" y="4488026"/>
                </a:lnTo>
                <a:lnTo>
                  <a:pt x="169227" y="4526446"/>
                </a:lnTo>
                <a:lnTo>
                  <a:pt x="209694" y="4562345"/>
                </a:lnTo>
                <a:lnTo>
                  <a:pt x="254194" y="4593073"/>
                </a:lnTo>
                <a:lnTo>
                  <a:pt x="234782" y="4625216"/>
                </a:lnTo>
                <a:close/>
              </a:path>
              <a:path w="13820775" h="4695825">
                <a:moveTo>
                  <a:pt x="54462" y="4432696"/>
                </a:moveTo>
                <a:lnTo>
                  <a:pt x="36978" y="4395668"/>
                </a:lnTo>
                <a:lnTo>
                  <a:pt x="20998" y="4351009"/>
                </a:lnTo>
                <a:lnTo>
                  <a:pt x="9420" y="4304898"/>
                </a:lnTo>
                <a:lnTo>
                  <a:pt x="2377" y="4257654"/>
                </a:lnTo>
                <a:lnTo>
                  <a:pt x="138" y="4212402"/>
                </a:lnTo>
                <a:lnTo>
                  <a:pt x="38109" y="4212183"/>
                </a:lnTo>
                <a:lnTo>
                  <a:pt x="41464" y="4265214"/>
                </a:lnTo>
                <a:lnTo>
                  <a:pt x="50909" y="4316746"/>
                </a:lnTo>
                <a:lnTo>
                  <a:pt x="66444" y="4366779"/>
                </a:lnTo>
                <a:lnTo>
                  <a:pt x="88069" y="4415314"/>
                </a:lnTo>
                <a:lnTo>
                  <a:pt x="54462" y="4432696"/>
                </a:lnTo>
                <a:close/>
              </a:path>
              <a:path w="13820775" h="4695825">
                <a:moveTo>
                  <a:pt x="38101" y="4174239"/>
                </a:moveTo>
                <a:lnTo>
                  <a:pt x="0" y="4174239"/>
                </a:lnTo>
                <a:lnTo>
                  <a:pt x="0" y="3945422"/>
                </a:lnTo>
                <a:lnTo>
                  <a:pt x="38101" y="3945422"/>
                </a:lnTo>
                <a:lnTo>
                  <a:pt x="38101" y="4174239"/>
                </a:lnTo>
                <a:close/>
              </a:path>
              <a:path w="13820775" h="4695825">
                <a:moveTo>
                  <a:pt x="38101" y="3907286"/>
                </a:moveTo>
                <a:lnTo>
                  <a:pt x="0" y="3907286"/>
                </a:lnTo>
                <a:lnTo>
                  <a:pt x="0" y="3678468"/>
                </a:lnTo>
                <a:lnTo>
                  <a:pt x="38101" y="3678468"/>
                </a:lnTo>
                <a:lnTo>
                  <a:pt x="38101" y="3907286"/>
                </a:lnTo>
                <a:close/>
              </a:path>
              <a:path w="13820775" h="4695825">
                <a:moveTo>
                  <a:pt x="38101" y="3640332"/>
                </a:moveTo>
                <a:lnTo>
                  <a:pt x="0" y="3640332"/>
                </a:lnTo>
                <a:lnTo>
                  <a:pt x="0" y="3411514"/>
                </a:lnTo>
                <a:lnTo>
                  <a:pt x="38101" y="3411514"/>
                </a:lnTo>
                <a:lnTo>
                  <a:pt x="38101" y="3640332"/>
                </a:lnTo>
                <a:close/>
              </a:path>
              <a:path w="13820775" h="4695825">
                <a:moveTo>
                  <a:pt x="38101" y="3373378"/>
                </a:moveTo>
                <a:lnTo>
                  <a:pt x="0" y="3373378"/>
                </a:lnTo>
                <a:lnTo>
                  <a:pt x="0" y="3144561"/>
                </a:lnTo>
                <a:lnTo>
                  <a:pt x="38101" y="3144561"/>
                </a:lnTo>
                <a:lnTo>
                  <a:pt x="38101" y="3373378"/>
                </a:lnTo>
                <a:close/>
              </a:path>
              <a:path w="13820775" h="4695825">
                <a:moveTo>
                  <a:pt x="38101" y="3106424"/>
                </a:moveTo>
                <a:lnTo>
                  <a:pt x="0" y="3106424"/>
                </a:lnTo>
                <a:lnTo>
                  <a:pt x="0" y="2877607"/>
                </a:lnTo>
                <a:lnTo>
                  <a:pt x="38101" y="2877607"/>
                </a:lnTo>
                <a:lnTo>
                  <a:pt x="38101" y="3106424"/>
                </a:lnTo>
                <a:close/>
              </a:path>
              <a:path w="13820775" h="4695825">
                <a:moveTo>
                  <a:pt x="38101" y="2839471"/>
                </a:moveTo>
                <a:lnTo>
                  <a:pt x="0" y="2839471"/>
                </a:lnTo>
                <a:lnTo>
                  <a:pt x="0" y="2610653"/>
                </a:lnTo>
                <a:lnTo>
                  <a:pt x="38101" y="2610653"/>
                </a:lnTo>
                <a:lnTo>
                  <a:pt x="38101" y="2839471"/>
                </a:lnTo>
                <a:close/>
              </a:path>
              <a:path w="13820775" h="4695825">
                <a:moveTo>
                  <a:pt x="38101" y="2572517"/>
                </a:moveTo>
                <a:lnTo>
                  <a:pt x="0" y="2572517"/>
                </a:lnTo>
                <a:lnTo>
                  <a:pt x="0" y="2343699"/>
                </a:lnTo>
                <a:lnTo>
                  <a:pt x="38101" y="2343699"/>
                </a:lnTo>
                <a:lnTo>
                  <a:pt x="38101" y="2572517"/>
                </a:lnTo>
                <a:close/>
              </a:path>
              <a:path w="13820775" h="4695825">
                <a:moveTo>
                  <a:pt x="38101" y="2305563"/>
                </a:moveTo>
                <a:lnTo>
                  <a:pt x="0" y="2305563"/>
                </a:lnTo>
                <a:lnTo>
                  <a:pt x="0" y="2076746"/>
                </a:lnTo>
                <a:lnTo>
                  <a:pt x="38101" y="2076746"/>
                </a:lnTo>
                <a:lnTo>
                  <a:pt x="38101" y="2305563"/>
                </a:lnTo>
                <a:close/>
              </a:path>
              <a:path w="13820775" h="4695825">
                <a:moveTo>
                  <a:pt x="38101" y="2038610"/>
                </a:moveTo>
                <a:lnTo>
                  <a:pt x="0" y="2038610"/>
                </a:lnTo>
                <a:lnTo>
                  <a:pt x="0" y="1809792"/>
                </a:lnTo>
                <a:lnTo>
                  <a:pt x="38101" y="1809792"/>
                </a:lnTo>
                <a:lnTo>
                  <a:pt x="38101" y="2038610"/>
                </a:lnTo>
                <a:close/>
              </a:path>
              <a:path w="13820775" h="4695825">
                <a:moveTo>
                  <a:pt x="38101" y="1771656"/>
                </a:moveTo>
                <a:lnTo>
                  <a:pt x="0" y="1771656"/>
                </a:lnTo>
                <a:lnTo>
                  <a:pt x="0" y="1542838"/>
                </a:lnTo>
                <a:lnTo>
                  <a:pt x="38101" y="1542838"/>
                </a:lnTo>
                <a:lnTo>
                  <a:pt x="38101" y="1771656"/>
                </a:lnTo>
                <a:close/>
              </a:path>
              <a:path w="13820775" h="4695825">
                <a:moveTo>
                  <a:pt x="38101" y="1504702"/>
                </a:moveTo>
                <a:lnTo>
                  <a:pt x="0" y="1504702"/>
                </a:lnTo>
                <a:lnTo>
                  <a:pt x="0" y="1275884"/>
                </a:lnTo>
                <a:lnTo>
                  <a:pt x="38101" y="1275884"/>
                </a:lnTo>
                <a:lnTo>
                  <a:pt x="38101" y="1504702"/>
                </a:lnTo>
                <a:close/>
              </a:path>
              <a:path w="13820775" h="4695825">
                <a:moveTo>
                  <a:pt x="38101" y="1237748"/>
                </a:moveTo>
                <a:lnTo>
                  <a:pt x="0" y="1237748"/>
                </a:lnTo>
                <a:lnTo>
                  <a:pt x="0" y="1008931"/>
                </a:lnTo>
                <a:lnTo>
                  <a:pt x="38101" y="1008931"/>
                </a:lnTo>
                <a:lnTo>
                  <a:pt x="38101" y="1237748"/>
                </a:lnTo>
                <a:close/>
              </a:path>
              <a:path w="13820775" h="4695825">
                <a:moveTo>
                  <a:pt x="38101" y="970795"/>
                </a:moveTo>
                <a:lnTo>
                  <a:pt x="0" y="970795"/>
                </a:lnTo>
                <a:lnTo>
                  <a:pt x="0" y="741977"/>
                </a:lnTo>
                <a:lnTo>
                  <a:pt x="38101" y="741977"/>
                </a:lnTo>
                <a:lnTo>
                  <a:pt x="38101" y="970795"/>
                </a:lnTo>
                <a:close/>
              </a:path>
              <a:path w="13820775" h="4695825">
                <a:moveTo>
                  <a:pt x="38101" y="703841"/>
                </a:moveTo>
                <a:lnTo>
                  <a:pt x="0" y="703841"/>
                </a:lnTo>
                <a:lnTo>
                  <a:pt x="0" y="486228"/>
                </a:lnTo>
                <a:lnTo>
                  <a:pt x="558" y="474936"/>
                </a:lnTo>
                <a:lnTo>
                  <a:pt x="38222" y="475812"/>
                </a:lnTo>
                <a:lnTo>
                  <a:pt x="38101" y="703841"/>
                </a:lnTo>
                <a:close/>
              </a:path>
              <a:path w="13820775" h="4695825">
                <a:moveTo>
                  <a:pt x="40427" y="440600"/>
                </a:moveTo>
                <a:lnTo>
                  <a:pt x="2592" y="436726"/>
                </a:lnTo>
                <a:lnTo>
                  <a:pt x="9420" y="390927"/>
                </a:lnTo>
                <a:lnTo>
                  <a:pt x="20998" y="344816"/>
                </a:lnTo>
                <a:lnTo>
                  <a:pt x="36978" y="300156"/>
                </a:lnTo>
                <a:lnTo>
                  <a:pt x="57229" y="257268"/>
                </a:lnTo>
                <a:lnTo>
                  <a:pt x="77833" y="222801"/>
                </a:lnTo>
                <a:lnTo>
                  <a:pt x="109595" y="243309"/>
                </a:lnTo>
                <a:lnTo>
                  <a:pt x="83433" y="289522"/>
                </a:lnTo>
                <a:lnTo>
                  <a:pt x="63185" y="337808"/>
                </a:lnTo>
                <a:lnTo>
                  <a:pt x="48850" y="388168"/>
                </a:lnTo>
                <a:lnTo>
                  <a:pt x="40427" y="440600"/>
                </a:lnTo>
                <a:close/>
              </a:path>
              <a:path w="13820775" h="4695825">
                <a:moveTo>
                  <a:pt x="129731" y="214602"/>
                </a:moveTo>
                <a:lnTo>
                  <a:pt x="99856" y="191811"/>
                </a:lnTo>
                <a:lnTo>
                  <a:pt x="110014" y="178077"/>
                </a:lnTo>
                <a:lnTo>
                  <a:pt x="142285" y="142413"/>
                </a:lnTo>
                <a:lnTo>
                  <a:pt x="177917" y="110113"/>
                </a:lnTo>
                <a:lnTo>
                  <a:pt x="216274" y="81692"/>
                </a:lnTo>
                <a:lnTo>
                  <a:pt x="257037" y="57280"/>
                </a:lnTo>
                <a:lnTo>
                  <a:pt x="275693" y="48456"/>
                </a:lnTo>
                <a:lnTo>
                  <a:pt x="291944" y="82319"/>
                </a:lnTo>
                <a:lnTo>
                  <a:pt x="258487" y="100158"/>
                </a:lnTo>
                <a:lnTo>
                  <a:pt x="226882" y="120615"/>
                </a:lnTo>
                <a:lnTo>
                  <a:pt x="169227" y="169379"/>
                </a:lnTo>
                <a:lnTo>
                  <a:pt x="139033" y="202801"/>
                </a:lnTo>
                <a:lnTo>
                  <a:pt x="129731" y="214602"/>
                </a:lnTo>
                <a:close/>
              </a:path>
            </a:pathLst>
          </a:custGeom>
          <a:solidFill>
            <a:srgbClr val="2EBFE1"/>
          </a:solidFill>
        </p:spPr>
        <p:txBody>
          <a:bodyPr wrap="square" lIns="0" tIns="0" rIns="0" bIns="0" rtlCol="0"/>
          <a:lstStyle/>
          <a:p>
            <a:endParaRPr/>
          </a:p>
        </p:txBody>
      </p:sp>
      <p:sp>
        <p:nvSpPr>
          <p:cNvPr id="207" name="object 3">
            <a:extLst>
              <a:ext uri="{FF2B5EF4-FFF2-40B4-BE49-F238E27FC236}">
                <a16:creationId xmlns:a16="http://schemas.microsoft.com/office/drawing/2014/main" id="{5F570BBB-7790-5693-A40B-7EE01984C453}"/>
              </a:ext>
            </a:extLst>
          </p:cNvPr>
          <p:cNvSpPr txBox="1"/>
          <p:nvPr/>
        </p:nvSpPr>
        <p:spPr>
          <a:xfrm>
            <a:off x="7226189" y="3560889"/>
            <a:ext cx="3138261" cy="297725"/>
          </a:xfrm>
          <a:prstGeom prst="rect">
            <a:avLst/>
          </a:prstGeom>
          <a:solidFill>
            <a:srgbClr val="2EBFE1"/>
          </a:solidFill>
        </p:spPr>
        <p:txBody>
          <a:bodyPr vert="horz" wrap="square" lIns="0" tIns="104775" rIns="0" bIns="0" rtlCol="0">
            <a:spAutoFit/>
          </a:bodyPr>
          <a:lstStyle/>
          <a:p>
            <a:pPr marL="411480">
              <a:lnSpc>
                <a:spcPct val="100000"/>
              </a:lnSpc>
              <a:spcBef>
                <a:spcPts val="825"/>
              </a:spcBef>
            </a:pPr>
            <a:r>
              <a:rPr lang="en-IN" sz="1200" spc="35">
                <a:solidFill>
                  <a:srgbClr val="FFFFFF"/>
                </a:solidFill>
                <a:latin typeface="Lucida Sans Unicode"/>
                <a:cs typeface="Lucida Sans Unicode"/>
              </a:rPr>
              <a:t>REVENUE FROM ADVERTISEMENTS </a:t>
            </a:r>
            <a:endParaRPr sz="1200">
              <a:latin typeface="Lucida Sans Unicode"/>
              <a:cs typeface="Lucida Sans Unicode"/>
            </a:endParaRPr>
          </a:p>
        </p:txBody>
      </p:sp>
      <p:sp>
        <p:nvSpPr>
          <p:cNvPr id="208" name="TextBox 207">
            <a:extLst>
              <a:ext uri="{FF2B5EF4-FFF2-40B4-BE49-F238E27FC236}">
                <a16:creationId xmlns:a16="http://schemas.microsoft.com/office/drawing/2014/main" id="{D0B0FF9A-F613-C3A1-BDF0-BEA39B14B6C2}"/>
              </a:ext>
            </a:extLst>
          </p:cNvPr>
          <p:cNvSpPr txBox="1"/>
          <p:nvPr/>
        </p:nvSpPr>
        <p:spPr>
          <a:xfrm>
            <a:off x="6175569" y="3901479"/>
            <a:ext cx="5998712" cy="1231106"/>
          </a:xfrm>
          <a:prstGeom prst="rect">
            <a:avLst/>
          </a:prstGeom>
          <a:noFill/>
        </p:spPr>
        <p:txBody>
          <a:bodyPr wrap="square" rtlCol="0">
            <a:spAutoFit/>
          </a:bodyPr>
          <a:lstStyle/>
          <a:p>
            <a:pPr marL="285750" indent="-285750">
              <a:buFont typeface="Wingdings" panose="05000000000000000000" pitchFamily="2" charset="2"/>
              <a:buChar char="q"/>
            </a:pPr>
            <a:r>
              <a:rPr lang="en-US" sz="1400" b="1"/>
              <a:t>Estimated ad revenue = Ad revenue per user * Number of users * Commission rate</a:t>
            </a:r>
          </a:p>
          <a:p>
            <a:pPr marL="285750" indent="-285750">
              <a:buFont typeface="Wingdings" panose="05000000000000000000" pitchFamily="2" charset="2"/>
              <a:buChar char="q"/>
            </a:pPr>
            <a:r>
              <a:rPr lang="en-US" sz="1400"/>
              <a:t> Estimated ad revenue = $0.2 * 200 million users * 0.5</a:t>
            </a:r>
          </a:p>
          <a:p>
            <a:pPr marL="285750" indent="-285750">
              <a:buFont typeface="Wingdings" panose="05000000000000000000" pitchFamily="2" charset="2"/>
              <a:buChar char="q"/>
            </a:pPr>
            <a:r>
              <a:rPr lang="en-US" sz="1400"/>
              <a:t>Estimated ad revenue = </a:t>
            </a:r>
            <a:r>
              <a:rPr lang="en-US" sz="1400" b="1"/>
              <a:t>$20 million</a:t>
            </a:r>
          </a:p>
          <a:p>
            <a:pPr marL="285750" indent="-285750">
              <a:buFont typeface="Wingdings" panose="05000000000000000000" pitchFamily="2" charset="2"/>
              <a:buChar char="q"/>
            </a:pPr>
            <a:endParaRPr lang="en-IN"/>
          </a:p>
        </p:txBody>
      </p:sp>
      <p:grpSp>
        <p:nvGrpSpPr>
          <p:cNvPr id="216" name="Group 215">
            <a:extLst>
              <a:ext uri="{FF2B5EF4-FFF2-40B4-BE49-F238E27FC236}">
                <a16:creationId xmlns:a16="http://schemas.microsoft.com/office/drawing/2014/main" id="{E73F6D14-1FA1-5484-90B2-83C429A383B5}"/>
              </a:ext>
            </a:extLst>
          </p:cNvPr>
          <p:cNvGrpSpPr/>
          <p:nvPr/>
        </p:nvGrpSpPr>
        <p:grpSpPr>
          <a:xfrm>
            <a:off x="5990144" y="4883660"/>
            <a:ext cx="6066578" cy="1834961"/>
            <a:chOff x="316526" y="890835"/>
            <a:chExt cx="6800427" cy="1365665"/>
          </a:xfrm>
        </p:grpSpPr>
        <p:sp>
          <p:nvSpPr>
            <p:cNvPr id="217" name="TextBox 216">
              <a:extLst>
                <a:ext uri="{FF2B5EF4-FFF2-40B4-BE49-F238E27FC236}">
                  <a16:creationId xmlns:a16="http://schemas.microsoft.com/office/drawing/2014/main" id="{0D74595D-B33F-596C-ADC9-26DEBDF26C73}"/>
                </a:ext>
              </a:extLst>
            </p:cNvPr>
            <p:cNvSpPr txBox="1"/>
            <p:nvPr/>
          </p:nvSpPr>
          <p:spPr>
            <a:xfrm>
              <a:off x="598685" y="1123092"/>
              <a:ext cx="5524518" cy="21544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IN" sz="800">
                <a:latin typeface="Times New Roman" panose="02020603050405020304" pitchFamily="18" charset="0"/>
                <a:cs typeface="Times New Roman" panose="02020603050405020304" pitchFamily="18" charset="0"/>
              </a:endParaRPr>
            </a:p>
          </p:txBody>
        </p:sp>
        <p:sp>
          <p:nvSpPr>
            <p:cNvPr id="218" name="Rectangle 217">
              <a:extLst>
                <a:ext uri="{FF2B5EF4-FFF2-40B4-BE49-F238E27FC236}">
                  <a16:creationId xmlns:a16="http://schemas.microsoft.com/office/drawing/2014/main" id="{B2BC3689-FAA5-5D57-430C-96D30B571B50}"/>
                </a:ext>
              </a:extLst>
            </p:cNvPr>
            <p:cNvSpPr/>
            <p:nvPr/>
          </p:nvSpPr>
          <p:spPr>
            <a:xfrm>
              <a:off x="609259" y="1343541"/>
              <a:ext cx="2662126" cy="736646"/>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b="1" i="0">
                  <a:effectLst/>
                  <a:latin typeface="Times New Roman" panose="02020603050405020304" pitchFamily="18" charset="0"/>
                  <a:cs typeface="Times New Roman" panose="02020603050405020304" pitchFamily="18" charset="0"/>
                </a:rPr>
                <a:t>Operating GPT-4 incurs a daily cost of $700,000, totaling $260 million annually</a:t>
              </a:r>
              <a:r>
                <a:rPr lang="en-US" sz="1400" b="1" i="0">
                  <a:effectLst/>
                  <a:latin typeface="Times New Roman" panose="02020603050405020304" pitchFamily="18" charset="0"/>
                  <a:cs typeface="Times New Roman" panose="02020603050405020304" pitchFamily="18" charset="0"/>
                </a:rPr>
                <a:t>.</a:t>
              </a:r>
              <a:endParaRPr lang="en-IN" sz="800" b="1">
                <a:latin typeface="Times New Roman" panose="02020603050405020304" pitchFamily="18" charset="0"/>
                <a:cs typeface="Times New Roman" panose="02020603050405020304" pitchFamily="18" charset="0"/>
              </a:endParaRPr>
            </a:p>
          </p:txBody>
        </p:sp>
        <p:sp>
          <p:nvSpPr>
            <p:cNvPr id="219" name="Rectangle 218">
              <a:extLst>
                <a:ext uri="{FF2B5EF4-FFF2-40B4-BE49-F238E27FC236}">
                  <a16:creationId xmlns:a16="http://schemas.microsoft.com/office/drawing/2014/main" id="{8524ACE3-CCF4-DFD2-1760-C03E50F5F2EC}"/>
                </a:ext>
              </a:extLst>
            </p:cNvPr>
            <p:cNvSpPr/>
            <p:nvPr/>
          </p:nvSpPr>
          <p:spPr>
            <a:xfrm>
              <a:off x="4195181" y="1369702"/>
              <a:ext cx="2558845" cy="636227"/>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b="1" i="0">
                  <a:effectLst/>
                  <a:latin typeface="Times New Roman" panose="02020603050405020304" pitchFamily="18" charset="0"/>
                  <a:cs typeface="Times New Roman" panose="02020603050405020304" pitchFamily="18" charset="0"/>
                </a:rPr>
                <a:t>Based on the data from comparable companies, we estimate the fixed costs to be around $200 million</a:t>
              </a:r>
              <a:endParaRPr lang="en-IN" b="1">
                <a:latin typeface="Times New Roman" panose="02020603050405020304" pitchFamily="18" charset="0"/>
                <a:cs typeface="Times New Roman" panose="02020603050405020304" pitchFamily="18" charset="0"/>
              </a:endParaRPr>
            </a:p>
          </p:txBody>
        </p:sp>
        <p:sp>
          <p:nvSpPr>
            <p:cNvPr id="220" name="Plus Sign 219">
              <a:extLst>
                <a:ext uri="{FF2B5EF4-FFF2-40B4-BE49-F238E27FC236}">
                  <a16:creationId xmlns:a16="http://schemas.microsoft.com/office/drawing/2014/main" id="{CDCDAD29-0261-5312-424C-C45B90D5BF1E}"/>
                </a:ext>
              </a:extLst>
            </p:cNvPr>
            <p:cNvSpPr/>
            <p:nvPr/>
          </p:nvSpPr>
          <p:spPr>
            <a:xfrm>
              <a:off x="3353624" y="1258690"/>
              <a:ext cx="728508" cy="736646"/>
            </a:xfrm>
            <a:prstGeom prst="mathPlus">
              <a:avLst/>
            </a:prstGeom>
          </p:spPr>
          <p:style>
            <a:lnRef idx="3">
              <a:schemeClr val="lt1"/>
            </a:lnRef>
            <a:fillRef idx="1">
              <a:schemeClr val="accent3"/>
            </a:fillRef>
            <a:effectRef idx="1">
              <a:schemeClr val="accent3"/>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IN" sz="800">
                <a:latin typeface="Times New Roman" panose="02020603050405020304" pitchFamily="18" charset="0"/>
                <a:cs typeface="Times New Roman" panose="02020603050405020304" pitchFamily="18" charset="0"/>
              </a:endParaRPr>
            </a:p>
          </p:txBody>
        </p:sp>
        <p:sp>
          <p:nvSpPr>
            <p:cNvPr id="221" name="Rectangle: Rounded Corners 220">
              <a:extLst>
                <a:ext uri="{FF2B5EF4-FFF2-40B4-BE49-F238E27FC236}">
                  <a16:creationId xmlns:a16="http://schemas.microsoft.com/office/drawing/2014/main" id="{22D25491-3546-7953-29F8-6B26D501BECA}"/>
                </a:ext>
              </a:extLst>
            </p:cNvPr>
            <p:cNvSpPr/>
            <p:nvPr/>
          </p:nvSpPr>
          <p:spPr>
            <a:xfrm>
              <a:off x="316526" y="905943"/>
              <a:ext cx="6800427" cy="1350557"/>
            </a:xfrm>
            <a:prstGeom prst="roundRect">
              <a:avLst>
                <a:gd name="adj" fmla="val 7472"/>
              </a:avLst>
            </a:prstGeom>
            <a:noFill/>
            <a:ln w="28575">
              <a:solidFill>
                <a:srgbClr val="31859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2" name="TextBox 221">
              <a:extLst>
                <a:ext uri="{FF2B5EF4-FFF2-40B4-BE49-F238E27FC236}">
                  <a16:creationId xmlns:a16="http://schemas.microsoft.com/office/drawing/2014/main" id="{6BF30089-F004-5E77-9182-2FF0617BD976}"/>
                </a:ext>
              </a:extLst>
            </p:cNvPr>
            <p:cNvSpPr txBox="1"/>
            <p:nvPr/>
          </p:nvSpPr>
          <p:spPr>
            <a:xfrm>
              <a:off x="1515831" y="890835"/>
              <a:ext cx="4518881" cy="229062"/>
            </a:xfrm>
            <a:prstGeom prst="rect">
              <a:avLst/>
            </a:prstGeom>
            <a:solidFill>
              <a:schemeClr val="accent5">
                <a:lumMod val="75000"/>
              </a:schemeClr>
            </a:solidFill>
          </p:spPr>
          <p:txBody>
            <a:bodyPr wrap="square" rtlCol="0">
              <a:spAutoFit/>
            </a:bodyPr>
            <a:lstStyle/>
            <a:p>
              <a:pPr algn="ctr"/>
              <a:r>
                <a:rPr lang="en-GB" sz="1400" b="1">
                  <a:solidFill>
                    <a:schemeClr val="bg1"/>
                  </a:solidFill>
                  <a:latin typeface="Times New Roman" panose="02020603050405020304" pitchFamily="18" charset="0"/>
                  <a:cs typeface="Times New Roman" panose="02020603050405020304" pitchFamily="18" charset="0"/>
                </a:rPr>
                <a:t>Expenditure and Operation Cost</a:t>
              </a:r>
              <a:endParaRPr lang="en-IN" sz="1400" b="1">
                <a:solidFill>
                  <a:schemeClr val="bg1"/>
                </a:solidFill>
                <a:latin typeface="Times New Roman" panose="02020603050405020304" pitchFamily="18" charset="0"/>
                <a:cs typeface="Times New Roman" panose="02020603050405020304" pitchFamily="18" charset="0"/>
              </a:endParaRPr>
            </a:p>
          </p:txBody>
        </p:sp>
      </p:grpSp>
      <p:sp>
        <p:nvSpPr>
          <p:cNvPr id="2" name="TextBox 1">
            <a:extLst>
              <a:ext uri="{FF2B5EF4-FFF2-40B4-BE49-F238E27FC236}">
                <a16:creationId xmlns:a16="http://schemas.microsoft.com/office/drawing/2014/main" id="{9E075E22-68C1-FFAB-62A8-52666BE57046}"/>
              </a:ext>
            </a:extLst>
          </p:cNvPr>
          <p:cNvSpPr txBox="1"/>
          <p:nvPr/>
        </p:nvSpPr>
        <p:spPr>
          <a:xfrm>
            <a:off x="0" y="6493672"/>
            <a:ext cx="6153803" cy="338554"/>
          </a:xfrm>
          <a:prstGeom prst="rect">
            <a:avLst/>
          </a:prstGeom>
          <a:noFill/>
        </p:spPr>
        <p:txBody>
          <a:bodyPr wrap="square" rtlCol="0">
            <a:spAutoFit/>
          </a:bodyPr>
          <a:lstStyle/>
          <a:p>
            <a:r>
              <a:rPr lang="en-IN" sz="800"/>
              <a:t>Source - https://www.thinkimpact.com/openai-statistics/https://www.businessinsider.in/tech/news/chatgpt-could-cost-over-700000-per-day-to-operate-microsoft-is-reportedly-trying-to-make-it-cheaper-/articleshow/99637548.cmshttps://explodingtopics.com/blog/chatgpt-users</a:t>
            </a:r>
          </a:p>
        </p:txBody>
      </p:sp>
    </p:spTree>
    <p:extLst>
      <p:ext uri="{BB962C8B-B14F-4D97-AF65-F5344CB8AC3E}">
        <p14:creationId xmlns:p14="http://schemas.microsoft.com/office/powerpoint/2010/main" val="2955254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1B80C07A-BD38-88C2-DF69-F102113C117D}"/>
              </a:ext>
            </a:extLst>
          </p:cNvPr>
          <p:cNvSpPr/>
          <p:nvPr/>
        </p:nvSpPr>
        <p:spPr>
          <a:xfrm>
            <a:off x="137160" y="504629"/>
            <a:ext cx="11926699" cy="1183444"/>
          </a:xfrm>
          <a:prstGeom prst="roundRect">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IN" sz="1600" b="1" i="1" spc="23">
              <a:solidFill>
                <a:srgbClr val="FFFFFF"/>
              </a:solidFill>
              <a:latin typeface="Lucida Sans Unicode"/>
              <a:cs typeface="Lucida Sans Unicode"/>
            </a:endParaRPr>
          </a:p>
          <a:p>
            <a:pPr algn="ctr"/>
            <a:r>
              <a:rPr lang="en-IN" sz="1600" b="1" i="1" spc="23">
                <a:solidFill>
                  <a:srgbClr val="FFFFFF"/>
                </a:solidFill>
                <a:latin typeface="Times New Roman" panose="02020603050405020304" pitchFamily="18" charset="0"/>
                <a:cs typeface="Times New Roman" panose="02020603050405020304" pitchFamily="18" charset="0"/>
              </a:rPr>
              <a:t>REVENUE FROM CONSUMERS + REVENUE FROM DEVELOPERS+ REVENUE FROM ENTERPRISE + REVENUE FROM ADVERTISEMENTS</a:t>
            </a:r>
            <a:r>
              <a:rPr lang="en-IN" sz="1600" b="1" i="1">
                <a:latin typeface="Times New Roman" panose="02020603050405020304" pitchFamily="18" charset="0"/>
                <a:cs typeface="Times New Roman" panose="02020603050405020304" pitchFamily="18" charset="0"/>
              </a:rPr>
              <a:t>  - EXPENDITURE  =  (3.6 + 1.8) BILLIONS + 480 MILLIONS + 441.5 MILLIONS + 20 MILLIONS – (260+200) MILLIONS =  $5.88 Billions </a:t>
            </a:r>
          </a:p>
          <a:p>
            <a:pPr algn="ctr"/>
            <a:endParaRPr lang="en-IN" sz="800"/>
          </a:p>
        </p:txBody>
      </p:sp>
      <p:grpSp>
        <p:nvGrpSpPr>
          <p:cNvPr id="18" name="Group 17">
            <a:extLst>
              <a:ext uri="{FF2B5EF4-FFF2-40B4-BE49-F238E27FC236}">
                <a16:creationId xmlns:a16="http://schemas.microsoft.com/office/drawing/2014/main" id="{B7843F01-6EA8-DF30-702D-AA629B504C70}"/>
              </a:ext>
            </a:extLst>
          </p:cNvPr>
          <p:cNvGrpSpPr/>
          <p:nvPr/>
        </p:nvGrpSpPr>
        <p:grpSpPr>
          <a:xfrm>
            <a:off x="6989640" y="2351107"/>
            <a:ext cx="5306934" cy="3775371"/>
            <a:chOff x="6096081" y="2862362"/>
            <a:chExt cx="6289265" cy="3854796"/>
          </a:xfrm>
        </p:grpSpPr>
        <p:grpSp>
          <p:nvGrpSpPr>
            <p:cNvPr id="60" name="Google Shape;60;p14"/>
            <p:cNvGrpSpPr/>
            <p:nvPr/>
          </p:nvGrpSpPr>
          <p:grpSpPr>
            <a:xfrm rot="683113">
              <a:off x="7570063" y="3123496"/>
              <a:ext cx="3612472" cy="3269268"/>
              <a:chOff x="2582131" y="644925"/>
              <a:chExt cx="4429544" cy="3967200"/>
            </a:xfrm>
          </p:grpSpPr>
          <p:sp>
            <p:nvSpPr>
              <p:cNvPr id="61" name="Google Shape;61;p14"/>
              <p:cNvSpPr/>
              <p:nvPr/>
            </p:nvSpPr>
            <p:spPr>
              <a:xfrm>
                <a:off x="2681475" y="644925"/>
                <a:ext cx="4330200" cy="3967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sz="2400"/>
              </a:p>
            </p:txBody>
          </p:sp>
          <p:sp>
            <p:nvSpPr>
              <p:cNvPr id="62" name="Google Shape;62;p14"/>
              <p:cNvSpPr/>
              <p:nvPr/>
            </p:nvSpPr>
            <p:spPr>
              <a:xfrm>
                <a:off x="3645225" y="1495875"/>
                <a:ext cx="2402700" cy="2265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sz="2400"/>
              </a:p>
            </p:txBody>
          </p:sp>
          <p:grpSp>
            <p:nvGrpSpPr>
              <p:cNvPr id="63" name="Google Shape;63;p14"/>
              <p:cNvGrpSpPr/>
              <p:nvPr/>
            </p:nvGrpSpPr>
            <p:grpSpPr>
              <a:xfrm>
                <a:off x="3507412" y="694976"/>
                <a:ext cx="1138887" cy="1323252"/>
                <a:chOff x="1054537" y="1007851"/>
                <a:chExt cx="1138887" cy="1323252"/>
              </a:xfrm>
            </p:grpSpPr>
            <p:sp>
              <p:nvSpPr>
                <p:cNvPr id="64" name="Google Shape;64;p14"/>
                <p:cNvSpPr/>
                <p:nvPr/>
              </p:nvSpPr>
              <p:spPr>
                <a:xfrm rot="1252758">
                  <a:off x="1054537" y="1007851"/>
                  <a:ext cx="1138887" cy="600502"/>
                </a:xfrm>
                <a:prstGeom prst="mathMin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sz="2400"/>
                </a:p>
              </p:txBody>
            </p:sp>
            <p:sp>
              <p:nvSpPr>
                <p:cNvPr id="65" name="Google Shape;65;p14"/>
                <p:cNvSpPr/>
                <p:nvPr/>
              </p:nvSpPr>
              <p:spPr>
                <a:xfrm rot="6574843">
                  <a:off x="1282071" y="1461507"/>
                  <a:ext cx="1138648" cy="600543"/>
                </a:xfrm>
                <a:prstGeom prst="mathMin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sz="2400"/>
                </a:p>
              </p:txBody>
            </p:sp>
          </p:grpSp>
          <p:grpSp>
            <p:nvGrpSpPr>
              <p:cNvPr id="66" name="Google Shape;66;p14"/>
              <p:cNvGrpSpPr/>
              <p:nvPr/>
            </p:nvGrpSpPr>
            <p:grpSpPr>
              <a:xfrm rot="3636456">
                <a:off x="5439830" y="865060"/>
                <a:ext cx="1138915" cy="1323283"/>
                <a:chOff x="1054537" y="1007851"/>
                <a:chExt cx="1138887" cy="1323252"/>
              </a:xfrm>
            </p:grpSpPr>
            <p:sp>
              <p:nvSpPr>
                <p:cNvPr id="67" name="Google Shape;67;p14"/>
                <p:cNvSpPr/>
                <p:nvPr/>
              </p:nvSpPr>
              <p:spPr>
                <a:xfrm rot="1252758">
                  <a:off x="1054537" y="1007851"/>
                  <a:ext cx="1138887" cy="600502"/>
                </a:xfrm>
                <a:prstGeom prst="mathMin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sz="2400"/>
                </a:p>
              </p:txBody>
            </p:sp>
            <p:sp>
              <p:nvSpPr>
                <p:cNvPr id="68" name="Google Shape;68;p14"/>
                <p:cNvSpPr/>
                <p:nvPr/>
              </p:nvSpPr>
              <p:spPr>
                <a:xfrm rot="6574843">
                  <a:off x="1282071" y="1461507"/>
                  <a:ext cx="1138648" cy="600543"/>
                </a:xfrm>
                <a:prstGeom prst="mathMin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sz="2400"/>
                </a:p>
              </p:txBody>
            </p:sp>
          </p:grpSp>
          <p:grpSp>
            <p:nvGrpSpPr>
              <p:cNvPr id="69" name="Google Shape;69;p14"/>
              <p:cNvGrpSpPr/>
              <p:nvPr/>
            </p:nvGrpSpPr>
            <p:grpSpPr>
              <a:xfrm rot="8702985">
                <a:off x="5771018" y="2527049"/>
                <a:ext cx="1138957" cy="1323334"/>
                <a:chOff x="1054537" y="1007851"/>
                <a:chExt cx="1138887" cy="1323252"/>
              </a:xfrm>
            </p:grpSpPr>
            <p:sp>
              <p:nvSpPr>
                <p:cNvPr id="70" name="Google Shape;70;p14"/>
                <p:cNvSpPr/>
                <p:nvPr/>
              </p:nvSpPr>
              <p:spPr>
                <a:xfrm rot="1252758">
                  <a:off x="1054537" y="1007851"/>
                  <a:ext cx="1138887" cy="600502"/>
                </a:xfrm>
                <a:prstGeom prst="mathMin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sz="2400"/>
                </a:p>
              </p:txBody>
            </p:sp>
            <p:sp>
              <p:nvSpPr>
                <p:cNvPr id="71" name="Google Shape;71;p14"/>
                <p:cNvSpPr/>
                <p:nvPr/>
              </p:nvSpPr>
              <p:spPr>
                <a:xfrm rot="6574843">
                  <a:off x="1282071" y="1461507"/>
                  <a:ext cx="1138648" cy="600543"/>
                </a:xfrm>
                <a:prstGeom prst="mathMin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sz="2400"/>
                </a:p>
              </p:txBody>
            </p:sp>
          </p:grpSp>
          <p:grpSp>
            <p:nvGrpSpPr>
              <p:cNvPr id="72" name="Google Shape;72;p14"/>
              <p:cNvGrpSpPr/>
              <p:nvPr/>
            </p:nvGrpSpPr>
            <p:grpSpPr>
              <a:xfrm rot="-7527545">
                <a:off x="3741065" y="3345343"/>
                <a:ext cx="1138845" cy="1323204"/>
                <a:chOff x="1054537" y="1007851"/>
                <a:chExt cx="1138887" cy="1323252"/>
              </a:xfrm>
            </p:grpSpPr>
            <p:sp>
              <p:nvSpPr>
                <p:cNvPr id="73" name="Google Shape;73;p14"/>
                <p:cNvSpPr/>
                <p:nvPr/>
              </p:nvSpPr>
              <p:spPr>
                <a:xfrm rot="1252758">
                  <a:off x="1054537" y="1007851"/>
                  <a:ext cx="1138887" cy="600502"/>
                </a:xfrm>
                <a:prstGeom prst="mathMin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sz="2400"/>
                </a:p>
              </p:txBody>
            </p:sp>
            <p:sp>
              <p:nvSpPr>
                <p:cNvPr id="74" name="Google Shape;74;p14"/>
                <p:cNvSpPr/>
                <p:nvPr/>
              </p:nvSpPr>
              <p:spPr>
                <a:xfrm rot="6574843">
                  <a:off x="1282071" y="1461507"/>
                  <a:ext cx="1138648" cy="600543"/>
                </a:xfrm>
                <a:prstGeom prst="mathMin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sz="2400"/>
                </a:p>
              </p:txBody>
            </p:sp>
          </p:grpSp>
          <p:grpSp>
            <p:nvGrpSpPr>
              <p:cNvPr id="75" name="Google Shape;75;p14"/>
              <p:cNvGrpSpPr/>
              <p:nvPr/>
            </p:nvGrpSpPr>
            <p:grpSpPr>
              <a:xfrm rot="-4836387">
                <a:off x="2674306" y="2102563"/>
                <a:ext cx="1138782" cy="1323131"/>
                <a:chOff x="1054537" y="1007851"/>
                <a:chExt cx="1138887" cy="1323252"/>
              </a:xfrm>
            </p:grpSpPr>
            <p:sp>
              <p:nvSpPr>
                <p:cNvPr id="76" name="Google Shape;76;p14"/>
                <p:cNvSpPr/>
                <p:nvPr/>
              </p:nvSpPr>
              <p:spPr>
                <a:xfrm rot="1252758">
                  <a:off x="1054537" y="1007851"/>
                  <a:ext cx="1138887" cy="600502"/>
                </a:xfrm>
                <a:prstGeom prst="mathMin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sz="2400"/>
                </a:p>
              </p:txBody>
            </p:sp>
            <p:sp>
              <p:nvSpPr>
                <p:cNvPr id="77" name="Google Shape;77;p14"/>
                <p:cNvSpPr/>
                <p:nvPr/>
              </p:nvSpPr>
              <p:spPr>
                <a:xfrm rot="6574843">
                  <a:off x="1282071" y="1461507"/>
                  <a:ext cx="1138648" cy="600543"/>
                </a:xfrm>
                <a:prstGeom prst="mathMin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sz="2400"/>
                </a:p>
              </p:txBody>
            </p:sp>
          </p:grpSp>
        </p:grpSp>
        <p:sp>
          <p:nvSpPr>
            <p:cNvPr id="78" name="Google Shape;78;p14"/>
            <p:cNvSpPr txBox="1"/>
            <p:nvPr/>
          </p:nvSpPr>
          <p:spPr>
            <a:xfrm>
              <a:off x="6096081" y="3354809"/>
              <a:ext cx="2407920" cy="396509"/>
            </a:xfrm>
            <a:prstGeom prst="rect">
              <a:avLst/>
            </a:prstGeom>
            <a:noFill/>
            <a:ln>
              <a:noFill/>
            </a:ln>
          </p:spPr>
          <p:txBody>
            <a:bodyPr spcFirstLastPara="1" wrap="square" lIns="121900" tIns="121900" rIns="121900" bIns="121900" anchor="t"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 sz="1867">
                  <a:solidFill>
                    <a:schemeClr val="dk2"/>
                  </a:solidFill>
                </a:rPr>
                <a:t>First Movers Advantage</a:t>
              </a:r>
              <a:endParaRPr sz="1867">
                <a:solidFill>
                  <a:schemeClr val="dk2"/>
                </a:solidFill>
              </a:endParaRPr>
            </a:p>
          </p:txBody>
        </p:sp>
        <p:sp>
          <p:nvSpPr>
            <p:cNvPr id="79" name="Google Shape;79;p14"/>
            <p:cNvSpPr txBox="1"/>
            <p:nvPr/>
          </p:nvSpPr>
          <p:spPr>
            <a:xfrm>
              <a:off x="10751559" y="4892613"/>
              <a:ext cx="1633787" cy="588172"/>
            </a:xfrm>
            <a:prstGeom prst="rect">
              <a:avLst/>
            </a:prstGeom>
            <a:noFill/>
            <a:ln>
              <a:noFill/>
            </a:ln>
          </p:spPr>
          <p:txBody>
            <a:bodyPr spcFirstLastPara="1" wrap="square" lIns="121900" tIns="121900" rIns="121900" bIns="121900" anchor="t"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 sz="1867">
                  <a:solidFill>
                    <a:schemeClr val="dk2"/>
                  </a:solidFill>
                </a:rPr>
                <a:t>Media Coverage</a:t>
              </a:r>
              <a:endParaRPr sz="1867">
                <a:solidFill>
                  <a:schemeClr val="dk2"/>
                </a:solidFill>
              </a:endParaRPr>
            </a:p>
          </p:txBody>
        </p:sp>
        <p:sp>
          <p:nvSpPr>
            <p:cNvPr id="80" name="Google Shape;80;p14"/>
            <p:cNvSpPr txBox="1"/>
            <p:nvPr/>
          </p:nvSpPr>
          <p:spPr>
            <a:xfrm>
              <a:off x="9638017" y="6142897"/>
              <a:ext cx="2699313" cy="371493"/>
            </a:xfrm>
            <a:prstGeom prst="rect">
              <a:avLst/>
            </a:prstGeom>
            <a:noFill/>
            <a:ln>
              <a:noFill/>
            </a:ln>
          </p:spPr>
          <p:txBody>
            <a:bodyPr spcFirstLastPara="1" wrap="square" lIns="121900" tIns="121900" rIns="121900" bIns="121900" anchor="t"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 sz="1867">
                  <a:solidFill>
                    <a:schemeClr val="dk2"/>
                  </a:solidFill>
                </a:rPr>
                <a:t>Massive User Base</a:t>
              </a:r>
              <a:endParaRPr sz="1867">
                <a:solidFill>
                  <a:schemeClr val="dk2"/>
                </a:solidFill>
              </a:endParaRPr>
            </a:p>
          </p:txBody>
        </p:sp>
        <p:sp>
          <p:nvSpPr>
            <p:cNvPr id="81" name="Google Shape;81;p14"/>
            <p:cNvSpPr txBox="1"/>
            <p:nvPr/>
          </p:nvSpPr>
          <p:spPr>
            <a:xfrm>
              <a:off x="6419396" y="5315688"/>
              <a:ext cx="1790006" cy="242265"/>
            </a:xfrm>
            <a:prstGeom prst="rect">
              <a:avLst/>
            </a:prstGeom>
            <a:noFill/>
            <a:ln>
              <a:noFill/>
            </a:ln>
          </p:spPr>
          <p:txBody>
            <a:bodyPr spcFirstLastPara="1" wrap="square" lIns="121900" tIns="121900" rIns="121900" bIns="121900" anchor="t"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 sz="1867">
                  <a:solidFill>
                    <a:schemeClr val="dk2"/>
                  </a:solidFill>
                </a:rPr>
                <a:t>Community Building</a:t>
              </a:r>
              <a:endParaRPr sz="1867">
                <a:solidFill>
                  <a:schemeClr val="dk2"/>
                </a:solidFill>
              </a:endParaRPr>
            </a:p>
          </p:txBody>
        </p:sp>
        <p:sp>
          <p:nvSpPr>
            <p:cNvPr id="82" name="Google Shape;82;p14"/>
            <p:cNvSpPr txBox="1"/>
            <p:nvPr/>
          </p:nvSpPr>
          <p:spPr>
            <a:xfrm>
              <a:off x="10473966" y="3203613"/>
              <a:ext cx="1731111" cy="357033"/>
            </a:xfrm>
            <a:prstGeom prst="rect">
              <a:avLst/>
            </a:prstGeom>
            <a:noFill/>
            <a:ln>
              <a:noFill/>
            </a:ln>
          </p:spPr>
          <p:txBody>
            <a:bodyPr spcFirstLastPara="1" wrap="square" lIns="121900" tIns="121900" rIns="121900" bIns="121900" anchor="t"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 sz="1867">
                  <a:solidFill>
                    <a:schemeClr val="dk2"/>
                  </a:solidFill>
                </a:rPr>
                <a:t>Investor Backing</a:t>
              </a:r>
              <a:endParaRPr sz="1867">
                <a:solidFill>
                  <a:schemeClr val="dk2"/>
                </a:solidFill>
              </a:endParaRPr>
            </a:p>
          </p:txBody>
        </p:sp>
        <p:pic>
          <p:nvPicPr>
            <p:cNvPr id="83" name="Google Shape;83;p14"/>
            <p:cNvPicPr preferRelativeResize="0"/>
            <p:nvPr/>
          </p:nvPicPr>
          <p:blipFill>
            <a:blip r:embed="rId3">
              <a:alphaModFix/>
            </a:blip>
            <a:stretch>
              <a:fillRect/>
            </a:stretch>
          </p:blipFill>
          <p:spPr>
            <a:xfrm>
              <a:off x="8274570" y="3478162"/>
              <a:ext cx="614147" cy="500062"/>
            </a:xfrm>
            <a:prstGeom prst="rect">
              <a:avLst/>
            </a:prstGeom>
            <a:noFill/>
            <a:ln>
              <a:noFill/>
            </a:ln>
          </p:spPr>
        </p:pic>
        <p:pic>
          <p:nvPicPr>
            <p:cNvPr id="84" name="Google Shape;84;p14"/>
            <p:cNvPicPr preferRelativeResize="0"/>
            <p:nvPr/>
          </p:nvPicPr>
          <p:blipFill>
            <a:blip r:embed="rId4">
              <a:alphaModFix/>
            </a:blip>
            <a:stretch>
              <a:fillRect/>
            </a:stretch>
          </p:blipFill>
          <p:spPr>
            <a:xfrm>
              <a:off x="9666197" y="3191349"/>
              <a:ext cx="635503" cy="582391"/>
            </a:xfrm>
            <a:prstGeom prst="rect">
              <a:avLst/>
            </a:prstGeom>
            <a:noFill/>
            <a:ln>
              <a:noFill/>
            </a:ln>
          </p:spPr>
        </p:pic>
        <p:pic>
          <p:nvPicPr>
            <p:cNvPr id="85" name="Google Shape;85;p14"/>
            <p:cNvPicPr preferRelativeResize="0"/>
            <p:nvPr/>
          </p:nvPicPr>
          <p:blipFill>
            <a:blip r:embed="rId5">
              <a:alphaModFix/>
            </a:blip>
            <a:stretch>
              <a:fillRect/>
            </a:stretch>
          </p:blipFill>
          <p:spPr>
            <a:xfrm>
              <a:off x="10469056" y="4607969"/>
              <a:ext cx="671969" cy="609907"/>
            </a:xfrm>
            <a:prstGeom prst="rect">
              <a:avLst/>
            </a:prstGeom>
            <a:noFill/>
            <a:ln>
              <a:noFill/>
            </a:ln>
          </p:spPr>
        </p:pic>
        <p:pic>
          <p:nvPicPr>
            <p:cNvPr id="86" name="Google Shape;86;p14"/>
            <p:cNvPicPr preferRelativeResize="0"/>
            <p:nvPr/>
          </p:nvPicPr>
          <p:blipFill>
            <a:blip r:embed="rId6">
              <a:alphaModFix/>
            </a:blip>
            <a:stretch>
              <a:fillRect/>
            </a:stretch>
          </p:blipFill>
          <p:spPr>
            <a:xfrm>
              <a:off x="9318846" y="5710359"/>
              <a:ext cx="526747" cy="680112"/>
            </a:xfrm>
            <a:prstGeom prst="rect">
              <a:avLst/>
            </a:prstGeom>
            <a:noFill/>
            <a:ln>
              <a:noFill/>
            </a:ln>
          </p:spPr>
        </p:pic>
        <p:pic>
          <p:nvPicPr>
            <p:cNvPr id="87" name="Google Shape;87;p14"/>
            <p:cNvPicPr preferRelativeResize="0"/>
            <p:nvPr/>
          </p:nvPicPr>
          <p:blipFill>
            <a:blip r:embed="rId7">
              <a:alphaModFix/>
            </a:blip>
            <a:stretch>
              <a:fillRect/>
            </a:stretch>
          </p:blipFill>
          <p:spPr>
            <a:xfrm>
              <a:off x="7838219" y="4745424"/>
              <a:ext cx="472688" cy="571200"/>
            </a:xfrm>
            <a:prstGeom prst="rect">
              <a:avLst/>
            </a:prstGeom>
            <a:noFill/>
            <a:ln>
              <a:noFill/>
            </a:ln>
          </p:spPr>
        </p:pic>
        <p:cxnSp>
          <p:nvCxnSpPr>
            <p:cNvPr id="88" name="Google Shape;88;p14"/>
            <p:cNvCxnSpPr>
              <a:cxnSpLocks/>
            </p:cNvCxnSpPr>
            <p:nvPr/>
          </p:nvCxnSpPr>
          <p:spPr>
            <a:xfrm>
              <a:off x="6934096" y="3387278"/>
              <a:ext cx="1620435" cy="28169"/>
            </a:xfrm>
            <a:prstGeom prst="straightConnector1">
              <a:avLst/>
            </a:prstGeom>
            <a:noFill/>
            <a:ln w="9525" cap="flat" cmpd="sng">
              <a:solidFill>
                <a:schemeClr val="dk2"/>
              </a:solidFill>
              <a:prstDash val="dash"/>
              <a:round/>
              <a:headEnd type="none" w="med" len="med"/>
              <a:tailEnd type="none" w="med" len="med"/>
            </a:ln>
          </p:spPr>
        </p:cxnSp>
        <p:cxnSp>
          <p:nvCxnSpPr>
            <p:cNvPr id="89" name="Google Shape;89;p14"/>
            <p:cNvCxnSpPr>
              <a:cxnSpLocks/>
            </p:cNvCxnSpPr>
            <p:nvPr/>
          </p:nvCxnSpPr>
          <p:spPr>
            <a:xfrm>
              <a:off x="6846626" y="5409264"/>
              <a:ext cx="1022750" cy="16179"/>
            </a:xfrm>
            <a:prstGeom prst="straightConnector1">
              <a:avLst/>
            </a:prstGeom>
            <a:noFill/>
            <a:ln w="9525" cap="flat" cmpd="sng">
              <a:solidFill>
                <a:schemeClr val="dk2"/>
              </a:solidFill>
              <a:prstDash val="dash"/>
              <a:round/>
              <a:headEnd type="none" w="med" len="med"/>
              <a:tailEnd type="none" w="med" len="med"/>
            </a:ln>
          </p:spPr>
        </p:cxnSp>
        <p:cxnSp>
          <p:nvCxnSpPr>
            <p:cNvPr id="90" name="Google Shape;90;p14"/>
            <p:cNvCxnSpPr>
              <a:cxnSpLocks/>
            </p:cNvCxnSpPr>
            <p:nvPr/>
          </p:nvCxnSpPr>
          <p:spPr>
            <a:xfrm>
              <a:off x="9877319" y="6173930"/>
              <a:ext cx="1807981" cy="9149"/>
            </a:xfrm>
            <a:prstGeom prst="straightConnector1">
              <a:avLst/>
            </a:prstGeom>
            <a:noFill/>
            <a:ln w="9525" cap="flat" cmpd="sng">
              <a:solidFill>
                <a:schemeClr val="dk2"/>
              </a:solidFill>
              <a:prstDash val="dash"/>
              <a:round/>
              <a:headEnd type="none" w="med" len="med"/>
              <a:tailEnd type="none" w="med" len="med"/>
            </a:ln>
          </p:spPr>
        </p:cxnSp>
        <p:cxnSp>
          <p:nvCxnSpPr>
            <p:cNvPr id="91" name="Google Shape;91;p14"/>
            <p:cNvCxnSpPr>
              <a:cxnSpLocks/>
            </p:cNvCxnSpPr>
            <p:nvPr/>
          </p:nvCxnSpPr>
          <p:spPr>
            <a:xfrm>
              <a:off x="11066933" y="5025083"/>
              <a:ext cx="933947" cy="0"/>
            </a:xfrm>
            <a:prstGeom prst="straightConnector1">
              <a:avLst/>
            </a:prstGeom>
            <a:noFill/>
            <a:ln w="9525" cap="flat" cmpd="sng">
              <a:solidFill>
                <a:schemeClr val="dk2"/>
              </a:solidFill>
              <a:prstDash val="dash"/>
              <a:round/>
              <a:headEnd type="none" w="med" len="med"/>
              <a:tailEnd type="none" w="med" len="med"/>
            </a:ln>
          </p:spPr>
        </p:cxnSp>
        <p:cxnSp>
          <p:nvCxnSpPr>
            <p:cNvPr id="92" name="Google Shape;92;p14"/>
            <p:cNvCxnSpPr>
              <a:cxnSpLocks/>
            </p:cNvCxnSpPr>
            <p:nvPr/>
          </p:nvCxnSpPr>
          <p:spPr>
            <a:xfrm>
              <a:off x="10162505" y="3293092"/>
              <a:ext cx="1796239" cy="6209"/>
            </a:xfrm>
            <a:prstGeom prst="straightConnector1">
              <a:avLst/>
            </a:prstGeom>
            <a:noFill/>
            <a:ln w="9525" cap="flat" cmpd="sng">
              <a:solidFill>
                <a:schemeClr val="dk2"/>
              </a:solidFill>
              <a:prstDash val="dash"/>
              <a:round/>
              <a:headEnd type="none" w="med" len="med"/>
              <a:tailEnd type="none" w="med" len="med"/>
            </a:ln>
          </p:spPr>
        </p:cxnSp>
        <p:pic>
          <p:nvPicPr>
            <p:cNvPr id="93" name="Google Shape;93;p14" descr="OpenAI Logo PNG Images with Transparent Background"/>
            <p:cNvPicPr preferRelativeResize="0"/>
            <p:nvPr/>
          </p:nvPicPr>
          <p:blipFill>
            <a:blip r:embed="rId8">
              <a:alphaModFix/>
            </a:blip>
            <a:stretch>
              <a:fillRect/>
            </a:stretch>
          </p:blipFill>
          <p:spPr>
            <a:xfrm>
              <a:off x="8499919" y="4457112"/>
              <a:ext cx="1778319" cy="453557"/>
            </a:xfrm>
            <a:prstGeom prst="rect">
              <a:avLst/>
            </a:prstGeom>
            <a:noFill/>
            <a:ln>
              <a:noFill/>
            </a:ln>
          </p:spPr>
        </p:pic>
        <p:sp>
          <p:nvSpPr>
            <p:cNvPr id="3" name="Rectangle: Rounded Corners 2">
              <a:extLst>
                <a:ext uri="{FF2B5EF4-FFF2-40B4-BE49-F238E27FC236}">
                  <a16:creationId xmlns:a16="http://schemas.microsoft.com/office/drawing/2014/main" id="{E6A57AD5-BAA3-3861-C623-068FE5B5A740}"/>
                </a:ext>
              </a:extLst>
            </p:cNvPr>
            <p:cNvSpPr/>
            <p:nvPr/>
          </p:nvSpPr>
          <p:spPr>
            <a:xfrm>
              <a:off x="6589117" y="2862362"/>
              <a:ext cx="5427472" cy="3854796"/>
            </a:xfrm>
            <a:prstGeom prst="roundRect">
              <a:avLst>
                <a:gd name="adj" fmla="val 7472"/>
              </a:avLst>
            </a:prstGeom>
            <a:noFill/>
            <a:ln w="28575">
              <a:solidFill>
                <a:srgbClr val="4285F4"/>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 name="Rectangle 4">
            <a:extLst>
              <a:ext uri="{FF2B5EF4-FFF2-40B4-BE49-F238E27FC236}">
                <a16:creationId xmlns:a16="http://schemas.microsoft.com/office/drawing/2014/main" id="{D557A5C5-BF27-7182-77C1-E338F7188765}"/>
              </a:ext>
            </a:extLst>
          </p:cNvPr>
          <p:cNvSpPr/>
          <p:nvPr/>
        </p:nvSpPr>
        <p:spPr>
          <a:xfrm>
            <a:off x="4554544" y="501361"/>
            <a:ext cx="3577336" cy="28428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000" b="1">
                <a:latin typeface="Algerian" panose="04020705040A02060702" pitchFamily="82" charset="0"/>
              </a:rPr>
              <a:t>ESTIMATED REVENUE</a:t>
            </a:r>
          </a:p>
        </p:txBody>
      </p:sp>
      <p:sp>
        <p:nvSpPr>
          <p:cNvPr id="10" name="TextBox 9">
            <a:extLst>
              <a:ext uri="{FF2B5EF4-FFF2-40B4-BE49-F238E27FC236}">
                <a16:creationId xmlns:a16="http://schemas.microsoft.com/office/drawing/2014/main" id="{152F8823-01B5-DE18-8B1D-7F5F72DCD0A9}"/>
              </a:ext>
            </a:extLst>
          </p:cNvPr>
          <p:cNvSpPr txBox="1"/>
          <p:nvPr/>
        </p:nvSpPr>
        <p:spPr>
          <a:xfrm>
            <a:off x="517345" y="1640959"/>
            <a:ext cx="6349313" cy="461665"/>
          </a:xfrm>
          <a:prstGeom prst="rect">
            <a:avLst/>
          </a:prstGeom>
          <a:noFill/>
        </p:spPr>
        <p:txBody>
          <a:bodyPr wrap="square" rtlCol="0">
            <a:spAutoFit/>
          </a:bodyPr>
          <a:lstStyle/>
          <a:p>
            <a:pPr algn="ctr"/>
            <a:r>
              <a:rPr lang="en-IN" sz="2400" b="1">
                <a:latin typeface="Times New Roman" panose="02020603050405020304" pitchFamily="18" charset="0"/>
                <a:cs typeface="Times New Roman" panose="02020603050405020304" pitchFamily="18" charset="0"/>
              </a:rPr>
              <a:t>Marketing Channel Distribution </a:t>
            </a:r>
          </a:p>
        </p:txBody>
      </p:sp>
      <p:sp>
        <p:nvSpPr>
          <p:cNvPr id="11" name="Rectangle: Rounded Corners 10">
            <a:extLst>
              <a:ext uri="{FF2B5EF4-FFF2-40B4-BE49-F238E27FC236}">
                <a16:creationId xmlns:a16="http://schemas.microsoft.com/office/drawing/2014/main" id="{9246A308-53F0-3986-83AE-30E63F86021D}"/>
              </a:ext>
            </a:extLst>
          </p:cNvPr>
          <p:cNvSpPr/>
          <p:nvPr/>
        </p:nvSpPr>
        <p:spPr>
          <a:xfrm>
            <a:off x="93103" y="2334825"/>
            <a:ext cx="2308247" cy="4420306"/>
          </a:xfrm>
          <a:prstGeom prst="roundRect">
            <a:avLst>
              <a:gd name="adj" fmla="val 7472"/>
            </a:avLst>
          </a:prstGeom>
          <a:noFill/>
          <a:ln w="9525">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C7D1183C-5CFB-8782-46B0-C28974273E7D}"/>
              </a:ext>
            </a:extLst>
          </p:cNvPr>
          <p:cNvSpPr/>
          <p:nvPr/>
        </p:nvSpPr>
        <p:spPr>
          <a:xfrm>
            <a:off x="193008" y="2424512"/>
            <a:ext cx="2067966" cy="19524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4240CF9C-D679-8C64-2A5D-D7C81538AD1F}"/>
              </a:ext>
            </a:extLst>
          </p:cNvPr>
          <p:cNvSpPr txBox="1"/>
          <p:nvPr/>
        </p:nvSpPr>
        <p:spPr>
          <a:xfrm>
            <a:off x="199708" y="2669133"/>
            <a:ext cx="2218723" cy="1569660"/>
          </a:xfrm>
          <a:prstGeom prst="rect">
            <a:avLst/>
          </a:prstGeom>
          <a:noFill/>
        </p:spPr>
        <p:txBody>
          <a:bodyPr wrap="square" rtlCol="0">
            <a:spAutoFit/>
          </a:bodyPr>
          <a:lstStyle/>
          <a:p>
            <a:pPr marL="400050" indent="-400050">
              <a:buFont typeface="+mj-lt"/>
              <a:buAutoNum type="romanUcPeriod"/>
            </a:pPr>
            <a:r>
              <a:rPr lang="en-IN" sz="1200"/>
              <a:t>Early access programs</a:t>
            </a:r>
          </a:p>
          <a:p>
            <a:pPr marL="400050" indent="-400050">
              <a:buFont typeface="+mj-lt"/>
              <a:buAutoNum type="romanUcPeriod"/>
            </a:pPr>
            <a:r>
              <a:rPr lang="en-IN" sz="1200"/>
              <a:t>Hackathons and challenges</a:t>
            </a:r>
          </a:p>
          <a:p>
            <a:pPr marL="400050" indent="-400050">
              <a:buFont typeface="+mj-lt"/>
              <a:buAutoNum type="romanUcPeriod"/>
            </a:pPr>
            <a:r>
              <a:rPr lang="en-IN" sz="1200"/>
              <a:t>Comprehensive documentation and tutorials</a:t>
            </a:r>
          </a:p>
          <a:p>
            <a:pPr marL="400050" indent="-400050">
              <a:buFont typeface="+mj-lt"/>
              <a:buAutoNum type="romanUcPeriod"/>
            </a:pPr>
            <a:r>
              <a:rPr lang="en-IN" sz="1200"/>
              <a:t>Competitive revenue sharing model</a:t>
            </a:r>
          </a:p>
        </p:txBody>
      </p:sp>
      <p:sp>
        <p:nvSpPr>
          <p:cNvPr id="16" name="Rectangle 15">
            <a:extLst>
              <a:ext uri="{FF2B5EF4-FFF2-40B4-BE49-F238E27FC236}">
                <a16:creationId xmlns:a16="http://schemas.microsoft.com/office/drawing/2014/main" id="{F018046F-6652-EDB9-96BF-214AC14AD563}"/>
              </a:ext>
            </a:extLst>
          </p:cNvPr>
          <p:cNvSpPr/>
          <p:nvPr/>
        </p:nvSpPr>
        <p:spPr>
          <a:xfrm>
            <a:off x="199708" y="4581483"/>
            <a:ext cx="2067966" cy="195242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7" name="Rectangle 16">
            <a:extLst>
              <a:ext uri="{FF2B5EF4-FFF2-40B4-BE49-F238E27FC236}">
                <a16:creationId xmlns:a16="http://schemas.microsoft.com/office/drawing/2014/main" id="{859FC360-923E-63AD-293B-C044AD09A8E7}"/>
              </a:ext>
            </a:extLst>
          </p:cNvPr>
          <p:cNvSpPr/>
          <p:nvPr/>
        </p:nvSpPr>
        <p:spPr>
          <a:xfrm>
            <a:off x="470256" y="2476831"/>
            <a:ext cx="1545481" cy="20868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1400" b="1"/>
              <a:t>DEVELOPERS</a:t>
            </a:r>
          </a:p>
        </p:txBody>
      </p:sp>
      <p:sp>
        <p:nvSpPr>
          <p:cNvPr id="19" name="Rectangle 18">
            <a:extLst>
              <a:ext uri="{FF2B5EF4-FFF2-40B4-BE49-F238E27FC236}">
                <a16:creationId xmlns:a16="http://schemas.microsoft.com/office/drawing/2014/main" id="{6381AF82-22B1-AA45-B5E5-8DABF7B90ADF}"/>
              </a:ext>
            </a:extLst>
          </p:cNvPr>
          <p:cNvSpPr/>
          <p:nvPr/>
        </p:nvSpPr>
        <p:spPr>
          <a:xfrm>
            <a:off x="470257" y="4642143"/>
            <a:ext cx="1545481" cy="20868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1400" b="1"/>
              <a:t>GENERAL USERS</a:t>
            </a:r>
          </a:p>
        </p:txBody>
      </p:sp>
      <p:sp>
        <p:nvSpPr>
          <p:cNvPr id="21" name="TextBox 20">
            <a:extLst>
              <a:ext uri="{FF2B5EF4-FFF2-40B4-BE49-F238E27FC236}">
                <a16:creationId xmlns:a16="http://schemas.microsoft.com/office/drawing/2014/main" id="{F919FA01-A4F8-5B5B-8525-69CA3FFD467D}"/>
              </a:ext>
            </a:extLst>
          </p:cNvPr>
          <p:cNvSpPr txBox="1"/>
          <p:nvPr/>
        </p:nvSpPr>
        <p:spPr>
          <a:xfrm>
            <a:off x="186773" y="4994035"/>
            <a:ext cx="2025330" cy="1384995"/>
          </a:xfrm>
          <a:prstGeom prst="rect">
            <a:avLst/>
          </a:prstGeom>
          <a:noFill/>
        </p:spPr>
        <p:txBody>
          <a:bodyPr wrap="square" rtlCol="0">
            <a:spAutoFit/>
          </a:bodyPr>
          <a:lstStyle/>
          <a:p>
            <a:pPr marL="400050" indent="-400050">
              <a:buFont typeface="+mj-lt"/>
              <a:buAutoNum type="romanLcPeriod"/>
            </a:pPr>
            <a:r>
              <a:rPr lang="en-IN" sz="1200"/>
              <a:t>Focus on problem-solving</a:t>
            </a:r>
          </a:p>
          <a:p>
            <a:pPr marL="400050" indent="-400050">
              <a:buFont typeface="+mj-lt"/>
              <a:buAutoNum type="romanLcPeriod"/>
            </a:pPr>
            <a:r>
              <a:rPr lang="en-IN" sz="1200"/>
              <a:t>Intuitive user interface</a:t>
            </a:r>
          </a:p>
          <a:p>
            <a:pPr marL="400050" indent="-400050">
              <a:buFont typeface="+mj-lt"/>
              <a:buAutoNum type="romanLcPeriod"/>
            </a:pPr>
            <a:r>
              <a:rPr lang="en-IN" sz="1200"/>
              <a:t>Freemium model</a:t>
            </a:r>
          </a:p>
          <a:p>
            <a:pPr marL="400050" indent="-400050">
              <a:buFont typeface="+mj-lt"/>
              <a:buAutoNum type="romanLcPeriod"/>
            </a:pPr>
            <a:r>
              <a:rPr lang="en-IN" sz="1200"/>
              <a:t>Curated collections</a:t>
            </a:r>
          </a:p>
          <a:p>
            <a:pPr marL="400050" indent="-400050">
              <a:buFont typeface="+mj-lt"/>
              <a:buAutoNum type="romanLcPeriod"/>
            </a:pPr>
            <a:r>
              <a:rPr lang="en-US" sz="1200"/>
              <a:t>Educational content and case studies</a:t>
            </a:r>
            <a:endParaRPr lang="en-IN" sz="1200"/>
          </a:p>
        </p:txBody>
      </p:sp>
      <p:sp>
        <p:nvSpPr>
          <p:cNvPr id="22" name="TextBox 21">
            <a:extLst>
              <a:ext uri="{FF2B5EF4-FFF2-40B4-BE49-F238E27FC236}">
                <a16:creationId xmlns:a16="http://schemas.microsoft.com/office/drawing/2014/main" id="{6C7D44A8-BDC5-39E1-6A14-651953F7CDBE}"/>
              </a:ext>
            </a:extLst>
          </p:cNvPr>
          <p:cNvSpPr txBox="1"/>
          <p:nvPr/>
        </p:nvSpPr>
        <p:spPr>
          <a:xfrm>
            <a:off x="4176318" y="4636428"/>
            <a:ext cx="1039949" cy="1370961"/>
          </a:xfrm>
          <a:prstGeom prst="rect">
            <a:avLst/>
          </a:prstGeom>
          <a:noFill/>
        </p:spPr>
        <p:txBody>
          <a:bodyPr wrap="square" rtlCol="0">
            <a:spAutoFit/>
          </a:bodyPr>
          <a:lstStyle/>
          <a:p>
            <a:pPr algn="l"/>
            <a:endParaRPr lang="en-US"/>
          </a:p>
        </p:txBody>
      </p:sp>
      <p:grpSp>
        <p:nvGrpSpPr>
          <p:cNvPr id="23" name="Google Shape;7432;p61">
            <a:extLst>
              <a:ext uri="{FF2B5EF4-FFF2-40B4-BE49-F238E27FC236}">
                <a16:creationId xmlns:a16="http://schemas.microsoft.com/office/drawing/2014/main" id="{118E6062-4411-E929-9CEF-27DAC5A0C471}"/>
              </a:ext>
            </a:extLst>
          </p:cNvPr>
          <p:cNvGrpSpPr/>
          <p:nvPr/>
        </p:nvGrpSpPr>
        <p:grpSpPr>
          <a:xfrm>
            <a:off x="2766087" y="2152968"/>
            <a:ext cx="4259648" cy="2268458"/>
            <a:chOff x="2394177" y="2913581"/>
            <a:chExt cx="870215" cy="574671"/>
          </a:xfrm>
        </p:grpSpPr>
        <p:sp>
          <p:nvSpPr>
            <p:cNvPr id="114" name="Google Shape;7434;p61">
              <a:extLst>
                <a:ext uri="{FF2B5EF4-FFF2-40B4-BE49-F238E27FC236}">
                  <a16:creationId xmlns:a16="http://schemas.microsoft.com/office/drawing/2014/main" id="{DE73C662-6DF3-5BFC-6AE2-30497E460D51}"/>
                </a:ext>
              </a:extLst>
            </p:cNvPr>
            <p:cNvSpPr/>
            <p:nvPr/>
          </p:nvSpPr>
          <p:spPr>
            <a:xfrm>
              <a:off x="2530550" y="2913581"/>
              <a:ext cx="530449" cy="94473"/>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IN" sz="2400"/>
                <a:t>    Key Tactics </a:t>
              </a:r>
              <a:endParaRPr sz="2400"/>
            </a:p>
          </p:txBody>
        </p:sp>
        <p:grpSp>
          <p:nvGrpSpPr>
            <p:cNvPr id="30" name="Google Shape;7462;p61">
              <a:extLst>
                <a:ext uri="{FF2B5EF4-FFF2-40B4-BE49-F238E27FC236}">
                  <a16:creationId xmlns:a16="http://schemas.microsoft.com/office/drawing/2014/main" id="{BDAA596B-CA40-38A9-D21B-9D7341BCAD97}"/>
                </a:ext>
              </a:extLst>
            </p:cNvPr>
            <p:cNvGrpSpPr/>
            <p:nvPr/>
          </p:nvGrpSpPr>
          <p:grpSpPr>
            <a:xfrm>
              <a:off x="2394177" y="3018660"/>
              <a:ext cx="870215" cy="469592"/>
              <a:chOff x="2394177" y="3018660"/>
              <a:chExt cx="870215" cy="469592"/>
            </a:xfrm>
          </p:grpSpPr>
          <p:grpSp>
            <p:nvGrpSpPr>
              <p:cNvPr id="31" name="Google Shape;7463;p61">
                <a:extLst>
                  <a:ext uri="{FF2B5EF4-FFF2-40B4-BE49-F238E27FC236}">
                    <a16:creationId xmlns:a16="http://schemas.microsoft.com/office/drawing/2014/main" id="{495ECEFB-89AF-2A7D-6DB2-97FE75DEE262}"/>
                  </a:ext>
                </a:extLst>
              </p:cNvPr>
              <p:cNvGrpSpPr/>
              <p:nvPr/>
            </p:nvGrpSpPr>
            <p:grpSpPr>
              <a:xfrm>
                <a:off x="2693009" y="3020277"/>
                <a:ext cx="266214" cy="467975"/>
                <a:chOff x="2693009" y="3020277"/>
                <a:chExt cx="266214" cy="467975"/>
              </a:xfrm>
            </p:grpSpPr>
            <p:grpSp>
              <p:nvGrpSpPr>
                <p:cNvPr id="49" name="Google Shape;7464;p61">
                  <a:extLst>
                    <a:ext uri="{FF2B5EF4-FFF2-40B4-BE49-F238E27FC236}">
                      <a16:creationId xmlns:a16="http://schemas.microsoft.com/office/drawing/2014/main" id="{E6BDB17A-1FBF-99E2-8BB8-02C567DBFED4}"/>
                    </a:ext>
                  </a:extLst>
                </p:cNvPr>
                <p:cNvGrpSpPr/>
                <p:nvPr/>
              </p:nvGrpSpPr>
              <p:grpSpPr>
                <a:xfrm>
                  <a:off x="2788079" y="3020277"/>
                  <a:ext cx="15360" cy="95320"/>
                  <a:chOff x="2788079" y="3020277"/>
                  <a:chExt cx="15360" cy="95320"/>
                </a:xfrm>
              </p:grpSpPr>
              <p:sp>
                <p:nvSpPr>
                  <p:cNvPr id="53" name="Google Shape;7465;p61">
                    <a:extLst>
                      <a:ext uri="{FF2B5EF4-FFF2-40B4-BE49-F238E27FC236}">
                        <a16:creationId xmlns:a16="http://schemas.microsoft.com/office/drawing/2014/main" id="{C19D4130-0D35-95B8-BA96-60456108EFC3}"/>
                      </a:ext>
                    </a:extLst>
                  </p:cNvPr>
                  <p:cNvSpPr/>
                  <p:nvPr/>
                </p:nvSpPr>
                <p:spPr>
                  <a:xfrm>
                    <a:off x="2794743" y="3020277"/>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54" name="Google Shape;7466;p61">
                    <a:extLst>
                      <a:ext uri="{FF2B5EF4-FFF2-40B4-BE49-F238E27FC236}">
                        <a16:creationId xmlns:a16="http://schemas.microsoft.com/office/drawing/2014/main" id="{3E4DB53B-93E2-740A-C355-AD2A8AAD08E0}"/>
                      </a:ext>
                    </a:extLst>
                  </p:cNvPr>
                  <p:cNvSpPr/>
                  <p:nvPr/>
                </p:nvSpPr>
                <p:spPr>
                  <a:xfrm>
                    <a:off x="2788079" y="3020426"/>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55" name="Google Shape;7467;p61">
                    <a:extLst>
                      <a:ext uri="{FF2B5EF4-FFF2-40B4-BE49-F238E27FC236}">
                        <a16:creationId xmlns:a16="http://schemas.microsoft.com/office/drawing/2014/main" id="{3924226F-DF87-CE6B-69C0-927ED23B0F30}"/>
                      </a:ext>
                    </a:extLst>
                  </p:cNvPr>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51" name="Google Shape;7469;p61">
                  <a:extLst>
                    <a:ext uri="{FF2B5EF4-FFF2-40B4-BE49-F238E27FC236}">
                      <a16:creationId xmlns:a16="http://schemas.microsoft.com/office/drawing/2014/main" id="{26E299FC-94CA-B016-C0BE-6DD07BBFF150}"/>
                    </a:ext>
                  </a:extLst>
                </p:cNvPr>
                <p:cNvSpPr/>
                <p:nvPr/>
              </p:nvSpPr>
              <p:spPr>
                <a:xfrm>
                  <a:off x="2693009" y="3113723"/>
                  <a:ext cx="266214" cy="374529"/>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grpSp>
            <p:nvGrpSpPr>
              <p:cNvPr id="33" name="Google Shape;7471;p61">
                <a:extLst>
                  <a:ext uri="{FF2B5EF4-FFF2-40B4-BE49-F238E27FC236}">
                    <a16:creationId xmlns:a16="http://schemas.microsoft.com/office/drawing/2014/main" id="{F7141841-3690-9FE9-E908-6FC4DB74B312}"/>
                  </a:ext>
                </a:extLst>
              </p:cNvPr>
              <p:cNvGrpSpPr/>
              <p:nvPr/>
            </p:nvGrpSpPr>
            <p:grpSpPr>
              <a:xfrm>
                <a:off x="2394177" y="3022333"/>
                <a:ext cx="365676" cy="462200"/>
                <a:chOff x="2394177" y="3022333"/>
                <a:chExt cx="365676" cy="462200"/>
              </a:xfrm>
            </p:grpSpPr>
            <p:grpSp>
              <p:nvGrpSpPr>
                <p:cNvPr id="42" name="Google Shape;7472;p61">
                  <a:extLst>
                    <a:ext uri="{FF2B5EF4-FFF2-40B4-BE49-F238E27FC236}">
                      <a16:creationId xmlns:a16="http://schemas.microsoft.com/office/drawing/2014/main" id="{A7146298-997C-7EC2-6AA9-83A013213BBC}"/>
                    </a:ext>
                  </a:extLst>
                </p:cNvPr>
                <p:cNvGrpSpPr/>
                <p:nvPr/>
              </p:nvGrpSpPr>
              <p:grpSpPr>
                <a:xfrm>
                  <a:off x="2500616" y="3022333"/>
                  <a:ext cx="259237" cy="103731"/>
                  <a:chOff x="2500616" y="3022333"/>
                  <a:chExt cx="259237" cy="103731"/>
                </a:xfrm>
              </p:grpSpPr>
              <p:sp>
                <p:nvSpPr>
                  <p:cNvPr id="46" name="Google Shape;7473;p61">
                    <a:extLst>
                      <a:ext uri="{FF2B5EF4-FFF2-40B4-BE49-F238E27FC236}">
                        <a16:creationId xmlns:a16="http://schemas.microsoft.com/office/drawing/2014/main" id="{74F5188B-F613-25B0-A3D3-995256F70A1A}"/>
                      </a:ext>
                    </a:extLst>
                  </p:cNvPr>
                  <p:cNvSpPr/>
                  <p:nvPr/>
                </p:nvSpPr>
                <p:spPr>
                  <a:xfrm>
                    <a:off x="2507424" y="3028599"/>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47" name="Google Shape;7474;p61">
                    <a:extLst>
                      <a:ext uri="{FF2B5EF4-FFF2-40B4-BE49-F238E27FC236}">
                        <a16:creationId xmlns:a16="http://schemas.microsoft.com/office/drawing/2014/main" id="{60C33585-41C7-0A87-52B4-CA3A133391C0}"/>
                      </a:ext>
                    </a:extLst>
                  </p:cNvPr>
                  <p:cNvSpPr/>
                  <p:nvPr/>
                </p:nvSpPr>
                <p:spPr>
                  <a:xfrm>
                    <a:off x="2500616" y="3110704"/>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48" name="Google Shape;7475;p61">
                    <a:extLst>
                      <a:ext uri="{FF2B5EF4-FFF2-40B4-BE49-F238E27FC236}">
                        <a16:creationId xmlns:a16="http://schemas.microsoft.com/office/drawing/2014/main" id="{B5671BB3-8BF0-9EA8-A901-4EC1BB64A708}"/>
                      </a:ext>
                    </a:extLst>
                  </p:cNvPr>
                  <p:cNvSpPr/>
                  <p:nvPr/>
                </p:nvSpPr>
                <p:spPr>
                  <a:xfrm>
                    <a:off x="2744502" y="3022333"/>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44" name="Google Shape;7477;p61">
                  <a:extLst>
                    <a:ext uri="{FF2B5EF4-FFF2-40B4-BE49-F238E27FC236}">
                      <a16:creationId xmlns:a16="http://schemas.microsoft.com/office/drawing/2014/main" id="{AA35E9C0-A9F9-22DB-CA4D-1711AA19CA96}"/>
                    </a:ext>
                  </a:extLst>
                </p:cNvPr>
                <p:cNvSpPr/>
                <p:nvPr/>
              </p:nvSpPr>
              <p:spPr>
                <a:xfrm>
                  <a:off x="2394177" y="3124760"/>
                  <a:ext cx="269427" cy="359773"/>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grpSp>
            <p:nvGrpSpPr>
              <p:cNvPr id="34" name="Google Shape;7479;p61">
                <a:extLst>
                  <a:ext uri="{FF2B5EF4-FFF2-40B4-BE49-F238E27FC236}">
                    <a16:creationId xmlns:a16="http://schemas.microsoft.com/office/drawing/2014/main" id="{D190BBA4-E196-B0AD-DE16-8F980FC705E1}"/>
                  </a:ext>
                </a:extLst>
              </p:cNvPr>
              <p:cNvGrpSpPr/>
              <p:nvPr/>
            </p:nvGrpSpPr>
            <p:grpSpPr>
              <a:xfrm>
                <a:off x="2829277" y="3018660"/>
                <a:ext cx="435115" cy="465874"/>
                <a:chOff x="2829277" y="3018660"/>
                <a:chExt cx="435115" cy="465874"/>
              </a:xfrm>
            </p:grpSpPr>
            <p:grpSp>
              <p:nvGrpSpPr>
                <p:cNvPr id="35" name="Google Shape;7480;p61">
                  <a:extLst>
                    <a:ext uri="{FF2B5EF4-FFF2-40B4-BE49-F238E27FC236}">
                      <a16:creationId xmlns:a16="http://schemas.microsoft.com/office/drawing/2014/main" id="{8015EFD0-A303-84BA-0CB9-7D182456FAC3}"/>
                    </a:ext>
                  </a:extLst>
                </p:cNvPr>
                <p:cNvGrpSpPr/>
                <p:nvPr/>
              </p:nvGrpSpPr>
              <p:grpSpPr>
                <a:xfrm>
                  <a:off x="2829277" y="3018660"/>
                  <a:ext cx="261494" cy="110422"/>
                  <a:chOff x="2829277" y="3018660"/>
                  <a:chExt cx="261494" cy="110422"/>
                </a:xfrm>
              </p:grpSpPr>
              <p:sp>
                <p:nvSpPr>
                  <p:cNvPr id="39" name="Google Shape;7481;p61">
                    <a:extLst>
                      <a:ext uri="{FF2B5EF4-FFF2-40B4-BE49-F238E27FC236}">
                        <a16:creationId xmlns:a16="http://schemas.microsoft.com/office/drawing/2014/main" id="{731AC4D2-1909-9D09-A853-B87C405C243B}"/>
                      </a:ext>
                    </a:extLst>
                  </p:cNvPr>
                  <p:cNvSpPr/>
                  <p:nvPr/>
                </p:nvSpPr>
                <p:spPr>
                  <a:xfrm>
                    <a:off x="2830951" y="3037661"/>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40" name="Google Shape;7482;p61">
                    <a:extLst>
                      <a:ext uri="{FF2B5EF4-FFF2-40B4-BE49-F238E27FC236}">
                        <a16:creationId xmlns:a16="http://schemas.microsoft.com/office/drawing/2014/main" id="{C6792A78-C5E1-5512-4B53-1FCBCF26A4D3}"/>
                      </a:ext>
                    </a:extLst>
                  </p:cNvPr>
                  <p:cNvSpPr/>
                  <p:nvPr/>
                </p:nvSpPr>
                <p:spPr>
                  <a:xfrm>
                    <a:off x="3075411" y="3113722"/>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41" name="Google Shape;7483;p61">
                    <a:extLst>
                      <a:ext uri="{FF2B5EF4-FFF2-40B4-BE49-F238E27FC236}">
                        <a16:creationId xmlns:a16="http://schemas.microsoft.com/office/drawing/2014/main" id="{D9568696-68E7-21ED-BB60-F44F35919F5A}"/>
                      </a:ext>
                    </a:extLst>
                  </p:cNvPr>
                  <p:cNvSpPr/>
                  <p:nvPr/>
                </p:nvSpPr>
                <p:spPr>
                  <a:xfrm>
                    <a:off x="2829277" y="301866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37" name="Google Shape;7485;p61">
                  <a:extLst>
                    <a:ext uri="{FF2B5EF4-FFF2-40B4-BE49-F238E27FC236}">
                      <a16:creationId xmlns:a16="http://schemas.microsoft.com/office/drawing/2014/main" id="{30036EE2-0AB0-E4D6-3CDC-715E5C0FF299}"/>
                    </a:ext>
                  </a:extLst>
                </p:cNvPr>
                <p:cNvSpPr/>
                <p:nvPr/>
              </p:nvSpPr>
              <p:spPr>
                <a:xfrm>
                  <a:off x="2996564" y="3124760"/>
                  <a:ext cx="267828" cy="359774"/>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grpSp>
      </p:grpSp>
      <p:sp>
        <p:nvSpPr>
          <p:cNvPr id="117" name="TextBox 116">
            <a:extLst>
              <a:ext uri="{FF2B5EF4-FFF2-40B4-BE49-F238E27FC236}">
                <a16:creationId xmlns:a16="http://schemas.microsoft.com/office/drawing/2014/main" id="{52A8679B-0DA1-E21E-95D7-74447871BCF4}"/>
              </a:ext>
            </a:extLst>
          </p:cNvPr>
          <p:cNvSpPr txBox="1"/>
          <p:nvPr/>
        </p:nvSpPr>
        <p:spPr>
          <a:xfrm>
            <a:off x="2708077" y="3067990"/>
            <a:ext cx="1545567" cy="1384995"/>
          </a:xfrm>
          <a:prstGeom prst="rect">
            <a:avLst/>
          </a:prstGeom>
          <a:noFill/>
        </p:spPr>
        <p:txBody>
          <a:bodyPr wrap="square" rtlCol="0">
            <a:spAutoFit/>
          </a:bodyPr>
          <a:lstStyle/>
          <a:p>
            <a:pPr marL="171450" indent="-171450">
              <a:buFont typeface="Arial" panose="020B0604020202020204" pitchFamily="34" charset="0"/>
              <a:buChar char="•"/>
            </a:pPr>
            <a:r>
              <a:rPr lang="en-US" sz="1200"/>
              <a:t>Forum and Q&amp;A platforms</a:t>
            </a:r>
          </a:p>
          <a:p>
            <a:pPr marL="171450" indent="-171450">
              <a:buFont typeface="Arial" panose="020B0604020202020204" pitchFamily="34" charset="0"/>
              <a:buChar char="•"/>
            </a:pPr>
            <a:r>
              <a:rPr lang="en-IN" sz="1200"/>
              <a:t>User-generated content contests</a:t>
            </a:r>
          </a:p>
          <a:p>
            <a:pPr marL="171450" indent="-171450">
              <a:buFont typeface="Arial" panose="020B0604020202020204" pitchFamily="34" charset="0"/>
              <a:buChar char="•"/>
            </a:pPr>
            <a:r>
              <a:rPr lang="en-US" sz="1200"/>
              <a:t>Regular updates and roadmap transparency</a:t>
            </a:r>
            <a:endParaRPr lang="en-IN" sz="1200"/>
          </a:p>
        </p:txBody>
      </p:sp>
      <p:sp>
        <p:nvSpPr>
          <p:cNvPr id="120" name="Rectangle 119">
            <a:extLst>
              <a:ext uri="{FF2B5EF4-FFF2-40B4-BE49-F238E27FC236}">
                <a16:creationId xmlns:a16="http://schemas.microsoft.com/office/drawing/2014/main" id="{E411B2BC-1B8C-6C44-6AC8-CD3A165C1BDB}"/>
              </a:ext>
            </a:extLst>
          </p:cNvPr>
          <p:cNvSpPr/>
          <p:nvPr/>
        </p:nvSpPr>
        <p:spPr>
          <a:xfrm>
            <a:off x="2686767" y="2894924"/>
            <a:ext cx="1511835" cy="18687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1200" b="1"/>
              <a:t>Community Building</a:t>
            </a:r>
          </a:p>
        </p:txBody>
      </p:sp>
      <p:sp>
        <p:nvSpPr>
          <p:cNvPr id="121" name="TextBox 120">
            <a:extLst>
              <a:ext uri="{FF2B5EF4-FFF2-40B4-BE49-F238E27FC236}">
                <a16:creationId xmlns:a16="http://schemas.microsoft.com/office/drawing/2014/main" id="{AE41E973-13CA-7FBF-A796-C5E083AA966D}"/>
              </a:ext>
            </a:extLst>
          </p:cNvPr>
          <p:cNvSpPr txBox="1"/>
          <p:nvPr/>
        </p:nvSpPr>
        <p:spPr>
          <a:xfrm>
            <a:off x="4243510" y="3464802"/>
            <a:ext cx="1315756" cy="1015663"/>
          </a:xfrm>
          <a:prstGeom prst="rect">
            <a:avLst/>
          </a:prstGeom>
          <a:noFill/>
        </p:spPr>
        <p:txBody>
          <a:bodyPr wrap="square" rtlCol="0">
            <a:spAutoFit/>
          </a:bodyPr>
          <a:lstStyle/>
          <a:p>
            <a:pPr marL="171450" indent="-171450">
              <a:buFont typeface="Arial" panose="020B0604020202020204" pitchFamily="34" charset="0"/>
              <a:buChar char="•"/>
            </a:pPr>
            <a:r>
              <a:rPr lang="en-US" sz="1200"/>
              <a:t>Transparent usage metrics </a:t>
            </a:r>
          </a:p>
          <a:p>
            <a:pPr marL="171450" indent="-171450">
              <a:buFont typeface="Arial" panose="020B0604020202020204" pitchFamily="34" charset="0"/>
              <a:buChar char="•"/>
            </a:pPr>
            <a:r>
              <a:rPr lang="en-US" sz="1200"/>
              <a:t>Clear user reviews and rating systems</a:t>
            </a:r>
            <a:endParaRPr lang="en-IN" sz="1200"/>
          </a:p>
        </p:txBody>
      </p:sp>
      <p:sp>
        <p:nvSpPr>
          <p:cNvPr id="123" name="TextBox 122">
            <a:extLst>
              <a:ext uri="{FF2B5EF4-FFF2-40B4-BE49-F238E27FC236}">
                <a16:creationId xmlns:a16="http://schemas.microsoft.com/office/drawing/2014/main" id="{CA0970E3-0C0D-D5F8-EC7E-E73D42942001}"/>
              </a:ext>
            </a:extLst>
          </p:cNvPr>
          <p:cNvSpPr txBox="1"/>
          <p:nvPr/>
        </p:nvSpPr>
        <p:spPr>
          <a:xfrm>
            <a:off x="5739208" y="3070352"/>
            <a:ext cx="1488235" cy="1384995"/>
          </a:xfrm>
          <a:prstGeom prst="rect">
            <a:avLst/>
          </a:prstGeom>
          <a:noFill/>
        </p:spPr>
        <p:txBody>
          <a:bodyPr wrap="square" rtlCol="0">
            <a:spAutoFit/>
          </a:bodyPr>
          <a:lstStyle/>
          <a:p>
            <a:pPr marL="171450" indent="-171450">
              <a:buFont typeface="Arial" panose="020B0604020202020204" pitchFamily="34" charset="0"/>
              <a:buChar char="•"/>
            </a:pPr>
            <a:r>
              <a:rPr lang="en-US" sz="1200"/>
              <a:t>Clearly communicate data usage and privacy policies</a:t>
            </a:r>
          </a:p>
          <a:p>
            <a:pPr marL="171450" indent="-171450">
              <a:buFont typeface="Arial" panose="020B0604020202020204" pitchFamily="34" charset="0"/>
              <a:buChar char="•"/>
            </a:pPr>
            <a:r>
              <a:rPr lang="en-IN" sz="1200"/>
              <a:t>Offer multiple deployment options</a:t>
            </a:r>
          </a:p>
        </p:txBody>
      </p:sp>
      <p:sp>
        <p:nvSpPr>
          <p:cNvPr id="124" name="Rectangle 123">
            <a:extLst>
              <a:ext uri="{FF2B5EF4-FFF2-40B4-BE49-F238E27FC236}">
                <a16:creationId xmlns:a16="http://schemas.microsoft.com/office/drawing/2014/main" id="{EBC8A44D-39D6-72FD-2D95-9E3274E59EEF}"/>
              </a:ext>
            </a:extLst>
          </p:cNvPr>
          <p:cNvSpPr/>
          <p:nvPr/>
        </p:nvSpPr>
        <p:spPr>
          <a:xfrm>
            <a:off x="4311039" y="3029142"/>
            <a:ext cx="1165732" cy="1480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1200" b="1"/>
              <a:t>Performance </a:t>
            </a:r>
          </a:p>
        </p:txBody>
      </p:sp>
      <p:sp>
        <p:nvSpPr>
          <p:cNvPr id="125" name="Rectangle 124">
            <a:extLst>
              <a:ext uri="{FF2B5EF4-FFF2-40B4-BE49-F238E27FC236}">
                <a16:creationId xmlns:a16="http://schemas.microsoft.com/office/drawing/2014/main" id="{BF395864-4E1E-2554-242D-E59CBA64F64E}"/>
              </a:ext>
            </a:extLst>
          </p:cNvPr>
          <p:cNvSpPr/>
          <p:nvPr/>
        </p:nvSpPr>
        <p:spPr>
          <a:xfrm>
            <a:off x="5621438" y="2820218"/>
            <a:ext cx="1511835" cy="18687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1200" b="1"/>
              <a:t>Data Privacy</a:t>
            </a:r>
          </a:p>
        </p:txBody>
      </p:sp>
      <p:cxnSp>
        <p:nvCxnSpPr>
          <p:cNvPr id="127" name="Straight Connector 126">
            <a:extLst>
              <a:ext uri="{FF2B5EF4-FFF2-40B4-BE49-F238E27FC236}">
                <a16:creationId xmlns:a16="http://schemas.microsoft.com/office/drawing/2014/main" id="{655193F7-EDE0-080D-DB59-F427BF8AF7B6}"/>
              </a:ext>
            </a:extLst>
          </p:cNvPr>
          <p:cNvCxnSpPr>
            <a:cxnSpLocks/>
          </p:cNvCxnSpPr>
          <p:nvPr/>
        </p:nvCxnSpPr>
        <p:spPr>
          <a:xfrm>
            <a:off x="2548891" y="4685261"/>
            <a:ext cx="4532968" cy="0"/>
          </a:xfrm>
          <a:prstGeom prst="line">
            <a:avLst/>
          </a:prstGeom>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4900C6A7-587B-C7F7-FDD0-C65BE1CBA884}"/>
              </a:ext>
            </a:extLst>
          </p:cNvPr>
          <p:cNvSpPr/>
          <p:nvPr/>
        </p:nvSpPr>
        <p:spPr>
          <a:xfrm>
            <a:off x="2600084" y="4562721"/>
            <a:ext cx="4441295" cy="9605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a:t>Bounce Rate Analysis : </a:t>
            </a:r>
          </a:p>
          <a:p>
            <a:pPr marL="285750" indent="-285750" algn="ctr">
              <a:buFont typeface="Wingdings" panose="05000000000000000000" pitchFamily="2" charset="2"/>
              <a:buChar char="§"/>
            </a:pPr>
            <a:r>
              <a:rPr lang="en-US" sz="1200"/>
              <a:t>Track bounce rates on different store sections (landing pages, pricing, user dashboards).</a:t>
            </a:r>
          </a:p>
          <a:p>
            <a:pPr marL="285750" indent="-285750" algn="ctr">
              <a:buFont typeface="Wingdings" panose="05000000000000000000" pitchFamily="2" charset="2"/>
              <a:buChar char="§"/>
            </a:pPr>
            <a:r>
              <a:rPr lang="en-US" sz="1200"/>
              <a:t> Analyze drop-off points for both developers and users (e.g., complex registration, unclear value proposition).</a:t>
            </a:r>
            <a:endParaRPr lang="en-IN" sz="1200"/>
          </a:p>
        </p:txBody>
      </p:sp>
      <p:sp>
        <p:nvSpPr>
          <p:cNvPr id="133" name="Rectangle: Rounded Corners 132">
            <a:extLst>
              <a:ext uri="{FF2B5EF4-FFF2-40B4-BE49-F238E27FC236}">
                <a16:creationId xmlns:a16="http://schemas.microsoft.com/office/drawing/2014/main" id="{034C69B4-1091-014C-FA79-B2F01CDFF377}"/>
              </a:ext>
            </a:extLst>
          </p:cNvPr>
          <p:cNvSpPr/>
          <p:nvPr/>
        </p:nvSpPr>
        <p:spPr>
          <a:xfrm>
            <a:off x="2615174" y="5726150"/>
            <a:ext cx="4402404" cy="1028981"/>
          </a:xfrm>
          <a:prstGeom prst="roundRect">
            <a:avLst>
              <a:gd name="adj" fmla="val 7472"/>
            </a:avLst>
          </a:prstGeom>
          <a:no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TextBox 133">
            <a:extLst>
              <a:ext uri="{FF2B5EF4-FFF2-40B4-BE49-F238E27FC236}">
                <a16:creationId xmlns:a16="http://schemas.microsoft.com/office/drawing/2014/main" id="{EABACF4D-421D-99F2-560F-0450172D82FC}"/>
              </a:ext>
            </a:extLst>
          </p:cNvPr>
          <p:cNvSpPr txBox="1"/>
          <p:nvPr/>
        </p:nvSpPr>
        <p:spPr>
          <a:xfrm>
            <a:off x="2562405" y="5871233"/>
            <a:ext cx="4578642" cy="954107"/>
          </a:xfrm>
          <a:prstGeom prst="rect">
            <a:avLst/>
          </a:prstGeom>
          <a:noFill/>
        </p:spPr>
        <p:txBody>
          <a:bodyPr wrap="square" rtlCol="0">
            <a:spAutoFit/>
          </a:bodyPr>
          <a:lstStyle/>
          <a:p>
            <a:pPr marL="400050" indent="-400050">
              <a:buFont typeface="+mj-lt"/>
              <a:buAutoNum type="romanLcPeriod"/>
            </a:pPr>
            <a:r>
              <a:rPr lang="en-IN" sz="1400"/>
              <a:t>Active developers and users </a:t>
            </a:r>
          </a:p>
          <a:p>
            <a:pPr marL="400050" indent="-400050">
              <a:buFont typeface="+mj-lt"/>
              <a:buAutoNum type="romanLcPeriod"/>
            </a:pPr>
            <a:r>
              <a:rPr lang="en-US" sz="1400"/>
              <a:t>Number of uploaded GPTs and plugins</a:t>
            </a:r>
          </a:p>
          <a:p>
            <a:pPr marL="400050" indent="-400050">
              <a:buFont typeface="+mj-lt"/>
              <a:buAutoNum type="romanLcPeriod"/>
            </a:pPr>
            <a:r>
              <a:rPr lang="en-US" sz="1400"/>
              <a:t>Revenue generated from purchases and subscriptions</a:t>
            </a:r>
          </a:p>
          <a:p>
            <a:pPr marL="400050" indent="-400050">
              <a:buFont typeface="+mj-lt"/>
              <a:buAutoNum type="romanLcPeriod"/>
            </a:pPr>
            <a:r>
              <a:rPr lang="en-IN" sz="1400"/>
              <a:t>User reviews and feedback</a:t>
            </a:r>
            <a:endParaRPr lang="en-US" sz="1400"/>
          </a:p>
        </p:txBody>
      </p:sp>
      <p:sp>
        <p:nvSpPr>
          <p:cNvPr id="135" name="Rectangle 134">
            <a:extLst>
              <a:ext uri="{FF2B5EF4-FFF2-40B4-BE49-F238E27FC236}">
                <a16:creationId xmlns:a16="http://schemas.microsoft.com/office/drawing/2014/main" id="{4500443C-A359-BDB1-188B-9C2266DCDE41}"/>
              </a:ext>
            </a:extLst>
          </p:cNvPr>
          <p:cNvSpPr/>
          <p:nvPr/>
        </p:nvSpPr>
        <p:spPr>
          <a:xfrm>
            <a:off x="3745409" y="5684815"/>
            <a:ext cx="2066735" cy="1862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1400" b="1"/>
              <a:t>Calibrating Success</a:t>
            </a:r>
          </a:p>
        </p:txBody>
      </p:sp>
      <p:graphicFrame>
        <p:nvGraphicFramePr>
          <p:cNvPr id="7" name="Diagram 6">
            <a:extLst>
              <a:ext uri="{FF2B5EF4-FFF2-40B4-BE49-F238E27FC236}">
                <a16:creationId xmlns:a16="http://schemas.microsoft.com/office/drawing/2014/main" id="{AAFE8588-826F-96D5-F4B9-A2D527DBA3BC}"/>
              </a:ext>
            </a:extLst>
          </p:cNvPr>
          <p:cNvGraphicFramePr/>
          <p:nvPr/>
        </p:nvGraphicFramePr>
        <p:xfrm>
          <a:off x="0" y="0"/>
          <a:ext cx="12192000" cy="44298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 name="Rectangle: Rounded Corners 3">
            <a:extLst>
              <a:ext uri="{FF2B5EF4-FFF2-40B4-BE49-F238E27FC236}">
                <a16:creationId xmlns:a16="http://schemas.microsoft.com/office/drawing/2014/main" id="{9C904360-4946-F879-C359-5101AB9B48AA}"/>
              </a:ext>
            </a:extLst>
          </p:cNvPr>
          <p:cNvSpPr/>
          <p:nvPr/>
        </p:nvSpPr>
        <p:spPr>
          <a:xfrm>
            <a:off x="75060" y="2047426"/>
            <a:ext cx="7233885" cy="4810574"/>
          </a:xfrm>
          <a:prstGeom prst="roundRect">
            <a:avLst>
              <a:gd name="adj" fmla="val 4050"/>
            </a:avLst>
          </a:prstGeom>
          <a:solidFill>
            <a:schemeClr val="tx2">
              <a:lumMod val="20000"/>
              <a:lumOff val="80000"/>
              <a:alpha val="13000"/>
            </a:schemeClr>
          </a:solidFill>
          <a:ln w="38100">
            <a:solidFill>
              <a:srgbClr val="7583B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75648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ED7D01A8-195B-9E3F-ACC3-6D42F6C0F1C0}"/>
              </a:ext>
            </a:extLst>
          </p:cNvPr>
          <p:cNvSpPr/>
          <p:nvPr/>
        </p:nvSpPr>
        <p:spPr>
          <a:xfrm>
            <a:off x="8315545" y="3004381"/>
            <a:ext cx="3614421" cy="1569660"/>
          </a:xfrm>
          <a:prstGeom prst="roundRect">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IN" sz="800"/>
          </a:p>
        </p:txBody>
      </p:sp>
      <p:sp>
        <p:nvSpPr>
          <p:cNvPr id="8" name="Rectangle: Rounded Corners 7">
            <a:extLst>
              <a:ext uri="{FF2B5EF4-FFF2-40B4-BE49-F238E27FC236}">
                <a16:creationId xmlns:a16="http://schemas.microsoft.com/office/drawing/2014/main" id="{E27AD6D1-1AC0-DD8B-BF98-443CAF5B20B7}"/>
              </a:ext>
            </a:extLst>
          </p:cNvPr>
          <p:cNvSpPr/>
          <p:nvPr/>
        </p:nvSpPr>
        <p:spPr>
          <a:xfrm>
            <a:off x="3867385" y="2999524"/>
            <a:ext cx="4001291" cy="1569660"/>
          </a:xfrm>
          <a:prstGeom prst="roundRect">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IN" sz="800"/>
          </a:p>
        </p:txBody>
      </p:sp>
      <p:sp>
        <p:nvSpPr>
          <p:cNvPr id="36" name="object 36"/>
          <p:cNvSpPr txBox="1"/>
          <p:nvPr/>
        </p:nvSpPr>
        <p:spPr>
          <a:xfrm>
            <a:off x="3536698" y="3851870"/>
            <a:ext cx="1943523" cy="213734"/>
          </a:xfrm>
          <a:prstGeom prst="rect">
            <a:avLst/>
          </a:prstGeom>
        </p:spPr>
        <p:txBody>
          <a:bodyPr vert="horz" wrap="square" lIns="0" tIns="8467" rIns="0" bIns="0"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8467">
              <a:lnSpc>
                <a:spcPct val="100000"/>
              </a:lnSpc>
              <a:spcBef>
                <a:spcPts val="67"/>
              </a:spcBef>
            </a:pPr>
            <a:r>
              <a:rPr sz="1333" b="1" spc="-3">
                <a:latin typeface="Roboto"/>
                <a:cs typeface="Roboto"/>
              </a:rPr>
              <a:t>:</a:t>
            </a:r>
            <a:endParaRPr sz="1333">
              <a:latin typeface="Roboto"/>
              <a:cs typeface="Roboto"/>
            </a:endParaRPr>
          </a:p>
        </p:txBody>
      </p:sp>
      <p:sp>
        <p:nvSpPr>
          <p:cNvPr id="44" name="object 44"/>
          <p:cNvSpPr txBox="1"/>
          <p:nvPr/>
        </p:nvSpPr>
        <p:spPr>
          <a:xfrm>
            <a:off x="3833103" y="1609690"/>
            <a:ext cx="3797525" cy="439437"/>
          </a:xfrm>
          <a:prstGeom prst="rect">
            <a:avLst/>
          </a:prstGeom>
        </p:spPr>
        <p:txBody>
          <a:bodyPr vert="horz" wrap="square" lIns="0" tIns="8467" rIns="0" bIns="0"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8467" algn="ctr">
              <a:lnSpc>
                <a:spcPct val="100000"/>
              </a:lnSpc>
              <a:spcBef>
                <a:spcPts val="67"/>
              </a:spcBef>
            </a:pPr>
            <a:r>
              <a:rPr lang="en-US" sz="1400" b="1">
                <a:latin typeface="Times New Roman" panose="02020603050405020304" pitchFamily="18" charset="0"/>
                <a:cs typeface="Times New Roman" panose="02020603050405020304" pitchFamily="18" charset="0"/>
              </a:rPr>
              <a:t>Evaluating Model Engagement through User Interaction Analysis</a:t>
            </a:r>
          </a:p>
        </p:txBody>
      </p:sp>
      <p:sp>
        <p:nvSpPr>
          <p:cNvPr id="46" name="object 46"/>
          <p:cNvSpPr txBox="1"/>
          <p:nvPr/>
        </p:nvSpPr>
        <p:spPr>
          <a:xfrm>
            <a:off x="4003255" y="2133954"/>
            <a:ext cx="3511297" cy="747213"/>
          </a:xfrm>
          <a:prstGeom prst="rect">
            <a:avLst/>
          </a:prstGeom>
        </p:spPr>
        <p:txBody>
          <a:bodyPr vert="horz" wrap="square" lIns="0" tIns="8467" rIns="0" bIns="0"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8467">
              <a:spcBef>
                <a:spcPts val="67"/>
              </a:spcBef>
            </a:pPr>
            <a:r>
              <a:rPr lang="en-IN">
                <a:solidFill>
                  <a:srgbClr val="00B0F0"/>
                </a:solidFill>
                <a:latin typeface="Times New Roman" panose="02020603050405020304" pitchFamily="18" charset="0"/>
                <a:cs typeface="Times New Roman" panose="02020603050405020304" pitchFamily="18" charset="0"/>
              </a:rPr>
              <a:t>Explanation: </a:t>
            </a:r>
            <a:r>
              <a:rPr lang="en-US">
                <a:latin typeface="Times New Roman" panose="02020603050405020304" pitchFamily="18" charset="0"/>
                <a:cs typeface="Times New Roman" panose="02020603050405020304" pitchFamily="18" charset="0"/>
              </a:rPr>
              <a:t>OpenAI will conduct quarterly evaluations for each model by assessing the ratio of the total number of questions asked to the number of users who utilized that specific model. </a:t>
            </a:r>
          </a:p>
        </p:txBody>
      </p:sp>
      <p:sp>
        <p:nvSpPr>
          <p:cNvPr id="65" name="TextBox 64">
            <a:extLst>
              <a:ext uri="{FF2B5EF4-FFF2-40B4-BE49-F238E27FC236}">
                <a16:creationId xmlns:a16="http://schemas.microsoft.com/office/drawing/2014/main" id="{A47DDC94-1476-4DB9-4681-70B332E13009}"/>
              </a:ext>
            </a:extLst>
          </p:cNvPr>
          <p:cNvSpPr txBox="1"/>
          <p:nvPr/>
        </p:nvSpPr>
        <p:spPr>
          <a:xfrm>
            <a:off x="90669" y="1660114"/>
            <a:ext cx="3498241" cy="307777"/>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400" b="1">
                <a:latin typeface="Times New Roman" panose="02020603050405020304" pitchFamily="18" charset="0"/>
                <a:cs typeface="Times New Roman" panose="02020603050405020304" pitchFamily="18" charset="0"/>
              </a:rPr>
              <a:t>Formation of the Review Committee</a:t>
            </a:r>
            <a:endParaRPr lang="en-IN" sz="1400" b="1">
              <a:latin typeface="Times New Roman" panose="02020603050405020304" pitchFamily="18" charset="0"/>
              <a:cs typeface="Times New Roman" panose="02020603050405020304" pitchFamily="18" charset="0"/>
            </a:endParaRPr>
          </a:p>
        </p:txBody>
      </p:sp>
      <p:sp>
        <p:nvSpPr>
          <p:cNvPr id="72" name="TextBox 71">
            <a:extLst>
              <a:ext uri="{FF2B5EF4-FFF2-40B4-BE49-F238E27FC236}">
                <a16:creationId xmlns:a16="http://schemas.microsoft.com/office/drawing/2014/main" id="{33B5D1EF-F5E1-7D44-66F6-704C4572BB85}"/>
              </a:ext>
            </a:extLst>
          </p:cNvPr>
          <p:cNvSpPr txBox="1"/>
          <p:nvPr/>
        </p:nvSpPr>
        <p:spPr>
          <a:xfrm>
            <a:off x="3924637" y="3025584"/>
            <a:ext cx="4001290" cy="1569660"/>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For instance, if two models have the same number of users, let's say 100. However, for Model A, the total number of questions asked is 2000, and for Model B, it's 100. This indicates that, in the case of Model A, a user is asking 20 questions and receiving correct answers, leading to frequent use. Conversely, for Model B, users are not obtaining correct answers, resulting in less usage. Based on these evaluations, models with a rating below 2 will be removed.</a:t>
            </a:r>
            <a:endParaRPr lang="en-IN">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DE3B6E5A-1C4F-C4AD-4907-23BF721804EC}"/>
              </a:ext>
            </a:extLst>
          </p:cNvPr>
          <p:cNvSpPr txBox="1"/>
          <p:nvPr/>
        </p:nvSpPr>
        <p:spPr>
          <a:xfrm>
            <a:off x="8076052" y="1926744"/>
            <a:ext cx="4125777" cy="1015663"/>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IN">
                <a:solidFill>
                  <a:srgbClr val="00B0F0"/>
                </a:solidFill>
                <a:latin typeface="Times New Roman" panose="02020603050405020304" pitchFamily="18" charset="0"/>
                <a:cs typeface="Times New Roman" panose="02020603050405020304" pitchFamily="18" charset="0"/>
              </a:rPr>
              <a:t>Explanation:</a:t>
            </a:r>
            <a:r>
              <a:rPr lang="en-US">
                <a:latin typeface="Times New Roman" panose="02020603050405020304" pitchFamily="18" charset="0"/>
                <a:cs typeface="Times New Roman" panose="02020603050405020304" pitchFamily="18" charset="0"/>
              </a:rPr>
              <a:t> To enhance the evaluation process, a user review mechanism will be implemented, incorporating a weighted scoring system to mitigate potential biases. The score will consider both star ratings and the number of users, ensuring credibility and reflecting broader consensus.</a:t>
            </a:r>
            <a:endParaRPr lang="en-IN">
              <a:latin typeface="Times New Roman" panose="02020603050405020304" pitchFamily="18" charset="0"/>
              <a:cs typeface="Times New Roman" panose="02020603050405020304" pitchFamily="18" charset="0"/>
            </a:endParaRPr>
          </a:p>
        </p:txBody>
      </p:sp>
      <p:sp>
        <p:nvSpPr>
          <p:cNvPr id="75" name="TextBox 74">
            <a:extLst>
              <a:ext uri="{FF2B5EF4-FFF2-40B4-BE49-F238E27FC236}">
                <a16:creationId xmlns:a16="http://schemas.microsoft.com/office/drawing/2014/main" id="{9CD58B3F-E4EA-B6B5-6EEA-BBB9DE18FDB7}"/>
              </a:ext>
            </a:extLst>
          </p:cNvPr>
          <p:cNvSpPr txBox="1"/>
          <p:nvPr/>
        </p:nvSpPr>
        <p:spPr>
          <a:xfrm>
            <a:off x="8341311" y="3046463"/>
            <a:ext cx="3735545" cy="1492716"/>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1300">
                <a:latin typeface="Times New Roman" panose="02020603050405020304" pitchFamily="18" charset="0"/>
                <a:cs typeface="Times New Roman" panose="02020603050405020304" pitchFamily="18" charset="0"/>
              </a:rPr>
              <a:t>A plugin with a 5-star rating from 3 users would receive a score of 5 (rating) + 1.5 (user base) = 6.5. </a:t>
            </a:r>
          </a:p>
          <a:p>
            <a:br>
              <a:rPr lang="en-US" sz="1300">
                <a:latin typeface="Times New Roman" panose="02020603050405020304" pitchFamily="18" charset="0"/>
                <a:cs typeface="Times New Roman" panose="02020603050405020304" pitchFamily="18" charset="0"/>
              </a:rPr>
            </a:br>
            <a:r>
              <a:rPr lang="en-US" sz="1300">
                <a:latin typeface="Times New Roman" panose="02020603050405020304" pitchFamily="18" charset="0"/>
                <a:cs typeface="Times New Roman" panose="02020603050405020304" pitchFamily="18" charset="0"/>
              </a:rPr>
              <a:t>Conversely, a plugin with a 4-star rating from 5000 users would receive a score of 4 (rating) + 4.5 (user base) = 8.5, indicating its broader appeal and potential effectiveness</a:t>
            </a:r>
            <a:endParaRPr lang="en-IN" sz="1300">
              <a:latin typeface="Times New Roman" panose="02020603050405020304" pitchFamily="18" charset="0"/>
              <a:cs typeface="Times New Roman" panose="02020603050405020304" pitchFamily="18" charset="0"/>
            </a:endParaRPr>
          </a:p>
        </p:txBody>
      </p:sp>
      <p:sp>
        <p:nvSpPr>
          <p:cNvPr id="83" name="TextBox 82">
            <a:extLst>
              <a:ext uri="{FF2B5EF4-FFF2-40B4-BE49-F238E27FC236}">
                <a16:creationId xmlns:a16="http://schemas.microsoft.com/office/drawing/2014/main" id="{12DF0C6A-1469-529F-AB01-E6C8465495F5}"/>
              </a:ext>
            </a:extLst>
          </p:cNvPr>
          <p:cNvSpPr txBox="1"/>
          <p:nvPr/>
        </p:nvSpPr>
        <p:spPr>
          <a:xfrm>
            <a:off x="4485049" y="4686197"/>
            <a:ext cx="2547711" cy="369332"/>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IN" sz="1800" b="1">
                <a:solidFill>
                  <a:schemeClr val="accent3">
                    <a:lumMod val="75000"/>
                  </a:schemeClr>
                </a:solidFill>
                <a:latin typeface="Times New Roman" panose="02020603050405020304" pitchFamily="18" charset="0"/>
                <a:cs typeface="Times New Roman" panose="02020603050405020304" pitchFamily="18" charset="0"/>
              </a:rPr>
              <a:t>Advantages</a:t>
            </a:r>
            <a:r>
              <a:rPr lang="en-IN">
                <a:solidFill>
                  <a:srgbClr val="92D050"/>
                </a:solidFill>
                <a:latin typeface="Times New Roman" panose="02020603050405020304" pitchFamily="18" charset="0"/>
                <a:cs typeface="Times New Roman" panose="02020603050405020304" pitchFamily="18" charset="0"/>
              </a:rPr>
              <a:t> </a:t>
            </a:r>
          </a:p>
        </p:txBody>
      </p:sp>
      <p:sp>
        <p:nvSpPr>
          <p:cNvPr id="86" name="TextBox 85">
            <a:extLst>
              <a:ext uri="{FF2B5EF4-FFF2-40B4-BE49-F238E27FC236}">
                <a16:creationId xmlns:a16="http://schemas.microsoft.com/office/drawing/2014/main" id="{AC9C2EFE-FE40-1D59-92E8-33BCAECC3455}"/>
              </a:ext>
            </a:extLst>
          </p:cNvPr>
          <p:cNvSpPr txBox="1"/>
          <p:nvPr/>
        </p:nvSpPr>
        <p:spPr>
          <a:xfrm>
            <a:off x="3843860" y="5067823"/>
            <a:ext cx="4038075" cy="1200329"/>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90510" indent="-190510">
              <a:buFont typeface="Wingdings" panose="05000000000000000000" pitchFamily="2" charset="2"/>
              <a:buChar char="Ø"/>
            </a:pPr>
            <a:r>
              <a:rPr lang="en-US" b="1">
                <a:latin typeface="Times New Roman" panose="02020603050405020304" pitchFamily="18" charset="0"/>
                <a:cs typeface="Times New Roman" panose="02020603050405020304" pitchFamily="18" charset="0"/>
              </a:rPr>
              <a:t>Objective Performance Evaluation</a:t>
            </a:r>
            <a:r>
              <a:rPr lang="en-US">
                <a:latin typeface="Times New Roman" panose="02020603050405020304" pitchFamily="18" charset="0"/>
                <a:cs typeface="Times New Roman" panose="02020603050405020304" pitchFamily="18" charset="0"/>
              </a:rPr>
              <a:t>: The method relies on quantitative data, providing an objective assessment of model performance.</a:t>
            </a:r>
          </a:p>
          <a:p>
            <a:pPr marL="190510" indent="-190510">
              <a:buFont typeface="Wingdings" panose="05000000000000000000" pitchFamily="2" charset="2"/>
              <a:buChar char="Ø"/>
            </a:pPr>
            <a:r>
              <a:rPr lang="en-US" b="1">
                <a:latin typeface="Times New Roman" panose="02020603050405020304" pitchFamily="18" charset="0"/>
                <a:cs typeface="Times New Roman" panose="02020603050405020304" pitchFamily="18" charset="0"/>
              </a:rPr>
              <a:t>User-Centric Focus</a:t>
            </a:r>
          </a:p>
          <a:p>
            <a:pPr marL="190510" indent="-190510">
              <a:buFont typeface="Wingdings" panose="05000000000000000000" pitchFamily="2" charset="2"/>
              <a:buChar char="Ø"/>
            </a:pPr>
            <a:r>
              <a:rPr lang="en-IN" b="1">
                <a:latin typeface="Times New Roman" panose="02020603050405020304" pitchFamily="18" charset="0"/>
                <a:cs typeface="Times New Roman" panose="02020603050405020304" pitchFamily="18" charset="0"/>
              </a:rPr>
              <a:t>Resource Optimization</a:t>
            </a:r>
            <a:endParaRPr lang="en-US" b="1">
              <a:latin typeface="Times New Roman" panose="02020603050405020304" pitchFamily="18" charset="0"/>
              <a:cs typeface="Times New Roman" panose="02020603050405020304" pitchFamily="18" charset="0"/>
            </a:endParaRPr>
          </a:p>
          <a:p>
            <a:pPr marL="190510" indent="-190510">
              <a:buFont typeface="Wingdings" panose="05000000000000000000" pitchFamily="2" charset="2"/>
              <a:buChar char="Ø"/>
            </a:pPr>
            <a:r>
              <a:rPr lang="en-IN" b="1">
                <a:latin typeface="Times New Roman" panose="02020603050405020304" pitchFamily="18" charset="0"/>
                <a:cs typeface="Times New Roman" panose="02020603050405020304" pitchFamily="18" charset="0"/>
              </a:rPr>
              <a:t>Continuous Improvement</a:t>
            </a:r>
          </a:p>
        </p:txBody>
      </p:sp>
      <p:pic>
        <p:nvPicPr>
          <p:cNvPr id="88" name="Graphic 87" descr="Checkmark with solid fill">
            <a:extLst>
              <a:ext uri="{FF2B5EF4-FFF2-40B4-BE49-F238E27FC236}">
                <a16:creationId xmlns:a16="http://schemas.microsoft.com/office/drawing/2014/main" id="{0D03BD04-F959-2982-0262-50FC8FAC97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4738" y="1509203"/>
            <a:ext cx="609600" cy="609600"/>
          </a:xfrm>
          <a:prstGeom prst="rect">
            <a:avLst/>
          </a:prstGeom>
        </p:spPr>
      </p:pic>
      <p:pic>
        <p:nvPicPr>
          <p:cNvPr id="89" name="Graphic 88" descr="Checkmark with solid fill">
            <a:extLst>
              <a:ext uri="{FF2B5EF4-FFF2-40B4-BE49-F238E27FC236}">
                <a16:creationId xmlns:a16="http://schemas.microsoft.com/office/drawing/2014/main" id="{0DB031DB-0688-3532-E001-48CE3D5029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94311" y="1482417"/>
            <a:ext cx="609600" cy="609600"/>
          </a:xfrm>
          <a:prstGeom prst="rect">
            <a:avLst/>
          </a:prstGeom>
        </p:spPr>
      </p:pic>
      <p:sp>
        <p:nvSpPr>
          <p:cNvPr id="91" name="TextBox 90">
            <a:extLst>
              <a:ext uri="{FF2B5EF4-FFF2-40B4-BE49-F238E27FC236}">
                <a16:creationId xmlns:a16="http://schemas.microsoft.com/office/drawing/2014/main" id="{FFE16F17-34B6-2F91-E498-2B5DEEA077B3}"/>
              </a:ext>
            </a:extLst>
          </p:cNvPr>
          <p:cNvSpPr txBox="1"/>
          <p:nvPr/>
        </p:nvSpPr>
        <p:spPr>
          <a:xfrm>
            <a:off x="8861173" y="1593860"/>
            <a:ext cx="2492367" cy="307777"/>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IN" sz="1400" b="1">
                <a:latin typeface="Times New Roman" panose="02020603050405020304" pitchFamily="18" charset="0"/>
                <a:cs typeface="Times New Roman" panose="02020603050405020304" pitchFamily="18" charset="0"/>
              </a:rPr>
              <a:t>Quantifying User Interaction</a:t>
            </a:r>
          </a:p>
        </p:txBody>
      </p:sp>
      <p:pic>
        <p:nvPicPr>
          <p:cNvPr id="93" name="Graphic 92" descr="Close with solid fill">
            <a:extLst>
              <a:ext uri="{FF2B5EF4-FFF2-40B4-BE49-F238E27FC236}">
                <a16:creationId xmlns:a16="http://schemas.microsoft.com/office/drawing/2014/main" id="{C60E38A5-3415-6F41-6F81-4B254A3926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15467" y="1450513"/>
            <a:ext cx="609600" cy="609600"/>
          </a:xfrm>
          <a:prstGeom prst="rect">
            <a:avLst/>
          </a:prstGeom>
        </p:spPr>
      </p:pic>
      <p:sp>
        <p:nvSpPr>
          <p:cNvPr id="6" name="TextBox 5">
            <a:extLst>
              <a:ext uri="{FF2B5EF4-FFF2-40B4-BE49-F238E27FC236}">
                <a16:creationId xmlns:a16="http://schemas.microsoft.com/office/drawing/2014/main" id="{926A88A9-ABC4-2B6A-C375-5B5909A8FC7E}"/>
              </a:ext>
            </a:extLst>
          </p:cNvPr>
          <p:cNvSpPr txBox="1"/>
          <p:nvPr/>
        </p:nvSpPr>
        <p:spPr>
          <a:xfrm>
            <a:off x="476228" y="601846"/>
            <a:ext cx="11308274" cy="830997"/>
          </a:xfrm>
          <a:prstGeom prst="rect">
            <a:avLst/>
          </a:prstGeom>
          <a:solidFill>
            <a:schemeClr val="accent5">
              <a:lumMod val="50000"/>
            </a:schemeClr>
          </a:solidFill>
          <a:effectLst>
            <a:glow rad="139700">
              <a:schemeClr val="accent5">
                <a:satMod val="175000"/>
                <a:alpha val="40000"/>
              </a:schemeClr>
            </a:glow>
          </a:effectLst>
        </p:spPr>
        <p:txBody>
          <a:bodyPr wrap="square" rtlCol="0">
            <a:spAutoFit/>
          </a:bodyPr>
          <a:lstStyle/>
          <a:p>
            <a:r>
              <a:rPr lang="en-US" sz="1600" b="1" i="1">
                <a:solidFill>
                  <a:schemeClr val="bg1"/>
                </a:solidFill>
                <a:latin typeface="Times New Roman" panose="02020603050405020304" pitchFamily="18" charset="0"/>
                <a:cs typeface="Times New Roman" panose="02020603050405020304" pitchFamily="18" charset="0"/>
              </a:rPr>
              <a:t>The GPT builder could make it relatively easy for anyone to create and upload a GPT, even if it is low-quality or unoriginal. This could lead to a flood of low-quality GPTs in the store, making it difficult for users to find good ones. To overcome this problem of oversaturation we have the following recommendations</a:t>
            </a:r>
            <a:endParaRPr lang="en-IN" sz="1600" b="1" i="1">
              <a:solidFill>
                <a:schemeClr val="bg1"/>
              </a:solidFill>
              <a:latin typeface="Times New Roman" panose="02020603050405020304" pitchFamily="18" charset="0"/>
              <a:cs typeface="Times New Roman" panose="02020603050405020304" pitchFamily="18" charset="0"/>
            </a:endParaRPr>
          </a:p>
        </p:txBody>
      </p:sp>
      <p:sp>
        <p:nvSpPr>
          <p:cNvPr id="66" name="TextBox 65">
            <a:extLst>
              <a:ext uri="{FF2B5EF4-FFF2-40B4-BE49-F238E27FC236}">
                <a16:creationId xmlns:a16="http://schemas.microsoft.com/office/drawing/2014/main" id="{2716B6F9-3281-D319-AFB4-B99AAED57B97}"/>
              </a:ext>
            </a:extLst>
          </p:cNvPr>
          <p:cNvSpPr txBox="1"/>
          <p:nvPr/>
        </p:nvSpPr>
        <p:spPr>
          <a:xfrm>
            <a:off x="226282" y="2177062"/>
            <a:ext cx="3261878" cy="646331"/>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IN">
                <a:solidFill>
                  <a:srgbClr val="00B0F0"/>
                </a:solidFill>
                <a:latin typeface="Times New Roman" panose="02020603050405020304" pitchFamily="18" charset="0"/>
                <a:cs typeface="Times New Roman" panose="02020603050405020304" pitchFamily="18" charset="0"/>
              </a:rPr>
              <a:t>Explanation: </a:t>
            </a:r>
            <a:r>
              <a:rPr lang="en-US">
                <a:latin typeface="Times New Roman" panose="02020603050405020304" pitchFamily="18" charset="0"/>
                <a:cs typeface="Times New Roman" panose="02020603050405020304" pitchFamily="18" charset="0"/>
              </a:rPr>
              <a:t>A review committee from OpenAI side will examine all models prior to the publication of any specific plugin or model.</a:t>
            </a:r>
            <a:endParaRPr lang="en-IN">
              <a:latin typeface="Times New Roman" panose="02020603050405020304" pitchFamily="18" charset="0"/>
              <a:cs typeface="Times New Roman" panose="02020603050405020304" pitchFamily="18" charset="0"/>
            </a:endParaRPr>
          </a:p>
        </p:txBody>
      </p:sp>
      <p:sp>
        <p:nvSpPr>
          <p:cNvPr id="67" name="Rectangle: Rounded Corners 66">
            <a:extLst>
              <a:ext uri="{FF2B5EF4-FFF2-40B4-BE49-F238E27FC236}">
                <a16:creationId xmlns:a16="http://schemas.microsoft.com/office/drawing/2014/main" id="{3B03EE8E-139F-0C8E-2D41-5A1EBDF5A50C}"/>
              </a:ext>
            </a:extLst>
          </p:cNvPr>
          <p:cNvSpPr/>
          <p:nvPr/>
        </p:nvSpPr>
        <p:spPr>
          <a:xfrm>
            <a:off x="226281" y="3052286"/>
            <a:ext cx="3259040" cy="1482121"/>
          </a:xfrm>
          <a:prstGeom prst="roundRect">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IN" sz="800"/>
          </a:p>
        </p:txBody>
      </p:sp>
      <p:sp>
        <p:nvSpPr>
          <p:cNvPr id="68" name="TextBox 67">
            <a:extLst>
              <a:ext uri="{FF2B5EF4-FFF2-40B4-BE49-F238E27FC236}">
                <a16:creationId xmlns:a16="http://schemas.microsoft.com/office/drawing/2014/main" id="{BBC44685-AF05-71B3-21C6-2C5FF2466889}"/>
              </a:ext>
            </a:extLst>
          </p:cNvPr>
          <p:cNvSpPr txBox="1"/>
          <p:nvPr/>
        </p:nvSpPr>
        <p:spPr>
          <a:xfrm>
            <a:off x="366966" y="3151186"/>
            <a:ext cx="3036973" cy="13230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1300">
                <a:latin typeface="Times New Roman" panose="02020603050405020304" pitchFamily="18" charset="0"/>
                <a:cs typeface="Times New Roman" panose="02020603050405020304" pitchFamily="18" charset="0"/>
              </a:rPr>
              <a:t>Example:  If a developer creates a model without plagiarism and follows the guidelines effectively, and initially pays $10 for uploading, they will receive an $8 refund. However, if plagiarism is detected, no refund will be issued. </a:t>
            </a:r>
            <a:endParaRPr lang="en-IN" sz="130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38601577-AEFE-9210-A605-6E70E4F19FD6}"/>
              </a:ext>
            </a:extLst>
          </p:cNvPr>
          <p:cNvSpPr txBox="1"/>
          <p:nvPr/>
        </p:nvSpPr>
        <p:spPr>
          <a:xfrm>
            <a:off x="1040381" y="4721767"/>
            <a:ext cx="1696564"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IN" sz="1600" b="1">
                <a:solidFill>
                  <a:srgbClr val="FF0000"/>
                </a:solidFill>
                <a:latin typeface="Times New Roman" panose="02020603050405020304" pitchFamily="18" charset="0"/>
                <a:cs typeface="Times New Roman" panose="02020603050405020304" pitchFamily="18" charset="0"/>
              </a:rPr>
              <a:t>Limitations</a:t>
            </a:r>
            <a:endParaRPr lang="en-IN" sz="1600" b="1">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1DB66287-5DE7-4F0D-ABB9-1CE67D2461F7}"/>
              </a:ext>
            </a:extLst>
          </p:cNvPr>
          <p:cNvSpPr txBox="1"/>
          <p:nvPr/>
        </p:nvSpPr>
        <p:spPr>
          <a:xfrm>
            <a:off x="226281" y="5010115"/>
            <a:ext cx="3370016" cy="1292662"/>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90510" indent="-108000">
              <a:buFont typeface="Arial" panose="020B0604020202020204" pitchFamily="34" charset="0"/>
              <a:buChar char="•"/>
            </a:pPr>
            <a:r>
              <a:rPr lang="en-US" sz="1300">
                <a:latin typeface="Times New Roman" panose="02020603050405020304" pitchFamily="18" charset="0"/>
                <a:cs typeface="Times New Roman" panose="02020603050405020304" pitchFamily="18" charset="0"/>
              </a:rPr>
              <a:t>additional cost for OpenAI in terms of paying their salaries</a:t>
            </a:r>
          </a:p>
          <a:p>
            <a:pPr marL="190510" indent="-108000">
              <a:buFont typeface="Arial" panose="020B0604020202020204" pitchFamily="34" charset="0"/>
              <a:buChar char="•"/>
            </a:pPr>
            <a:r>
              <a:rPr lang="en-US" sz="1300">
                <a:latin typeface="Times New Roman" panose="02020603050405020304" pitchFamily="18" charset="0"/>
                <a:cs typeface="Times New Roman" panose="02020603050405020304" pitchFamily="18" charset="0"/>
              </a:rPr>
              <a:t>potential risk of bias among these reviewers towards specific groups of people.</a:t>
            </a:r>
          </a:p>
          <a:p>
            <a:pPr marL="190510" indent="-108000">
              <a:buFont typeface="Arial" panose="020B0604020202020204" pitchFamily="34" charset="0"/>
              <a:buChar char="•"/>
            </a:pPr>
            <a:r>
              <a:rPr lang="en-US" sz="1300" b="0" i="0">
                <a:effectLst/>
                <a:latin typeface="Times New Roman" panose="02020603050405020304" pitchFamily="18" charset="0"/>
                <a:cs typeface="Times New Roman" panose="02020603050405020304" pitchFamily="18" charset="0"/>
              </a:rPr>
              <a:t>This procedure will require a significant amount of time.</a:t>
            </a:r>
            <a:endParaRPr lang="en-IN" sz="130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6EFC9B2B-65B2-4DC3-9DF3-33C6ACBE8204}"/>
              </a:ext>
            </a:extLst>
          </p:cNvPr>
          <p:cNvSpPr/>
          <p:nvPr/>
        </p:nvSpPr>
        <p:spPr>
          <a:xfrm>
            <a:off x="84644" y="1551027"/>
            <a:ext cx="3515515" cy="5036829"/>
          </a:xfrm>
          <a:prstGeom prst="roundRect">
            <a:avLst>
              <a:gd name="adj" fmla="val 7472"/>
            </a:avLst>
          </a:prstGeom>
          <a:noFill/>
          <a:ln w="28575">
            <a:solidFill>
              <a:srgbClr val="4285F4"/>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E5E47DCA-9F74-3CF5-7C8E-E9979C7D6D73}"/>
              </a:ext>
            </a:extLst>
          </p:cNvPr>
          <p:cNvSpPr/>
          <p:nvPr/>
        </p:nvSpPr>
        <p:spPr>
          <a:xfrm>
            <a:off x="226281" y="4697078"/>
            <a:ext cx="3228379" cy="1668285"/>
          </a:xfrm>
          <a:prstGeom prst="roundRect">
            <a:avLst/>
          </a:prstGeom>
          <a:noFill/>
          <a:ln w="190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270172EB-86CB-8063-FA6D-B3DCA6E31947}"/>
              </a:ext>
            </a:extLst>
          </p:cNvPr>
          <p:cNvSpPr/>
          <p:nvPr/>
        </p:nvSpPr>
        <p:spPr>
          <a:xfrm>
            <a:off x="3867385" y="4710886"/>
            <a:ext cx="3969300" cy="1643597"/>
          </a:xfrm>
          <a:prstGeom prst="roundRect">
            <a:avLst/>
          </a:prstGeom>
          <a:noFill/>
          <a:ln w="19050">
            <a:solidFill>
              <a:srgbClr val="21596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7F7B10C-036F-62F8-1F24-4419ABA6E388}"/>
              </a:ext>
            </a:extLst>
          </p:cNvPr>
          <p:cNvSpPr txBox="1"/>
          <p:nvPr/>
        </p:nvSpPr>
        <p:spPr>
          <a:xfrm>
            <a:off x="8315545" y="5201975"/>
            <a:ext cx="4038075" cy="1015663"/>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90510" indent="-190510">
              <a:buFont typeface="Wingdings" panose="05000000000000000000" pitchFamily="2" charset="2"/>
              <a:buChar char="Ø"/>
            </a:pPr>
            <a:r>
              <a:rPr lang="en-US" sz="1200"/>
              <a:t>Reduce bias by considering both rating and user base.</a:t>
            </a:r>
          </a:p>
          <a:p>
            <a:pPr marL="190510" indent="-190510">
              <a:buFont typeface="Wingdings" panose="05000000000000000000" pitchFamily="2" charset="2"/>
              <a:buChar char="Ø"/>
            </a:pPr>
            <a:r>
              <a:rPr lang="en-US" sz="1200"/>
              <a:t>Promote authentic assessments by emphasizing widespread adoption.</a:t>
            </a:r>
          </a:p>
          <a:p>
            <a:pPr marL="190510" indent="-190510">
              <a:buFont typeface="Wingdings" panose="05000000000000000000" pitchFamily="2" charset="2"/>
              <a:buChar char="Ø"/>
            </a:pPr>
            <a:r>
              <a:rPr lang="en-US" sz="1200"/>
              <a:t>Facilitate informed decision-making by providing comprehensive scores.</a:t>
            </a:r>
            <a:endParaRPr lang="en-IN" sz="1200"/>
          </a:p>
        </p:txBody>
      </p:sp>
      <p:sp>
        <p:nvSpPr>
          <p:cNvPr id="12" name="TextBox 11">
            <a:extLst>
              <a:ext uri="{FF2B5EF4-FFF2-40B4-BE49-F238E27FC236}">
                <a16:creationId xmlns:a16="http://schemas.microsoft.com/office/drawing/2014/main" id="{5045C442-4878-2870-20CE-C5D7897EFCE8}"/>
              </a:ext>
            </a:extLst>
          </p:cNvPr>
          <p:cNvSpPr txBox="1"/>
          <p:nvPr/>
        </p:nvSpPr>
        <p:spPr>
          <a:xfrm>
            <a:off x="8833502" y="4698647"/>
            <a:ext cx="2547711" cy="369332"/>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IN" sz="1800" b="1">
                <a:solidFill>
                  <a:schemeClr val="accent3">
                    <a:lumMod val="75000"/>
                  </a:schemeClr>
                </a:solidFill>
                <a:latin typeface="Times New Roman" panose="02020603050405020304" pitchFamily="18" charset="0"/>
                <a:cs typeface="Times New Roman" panose="02020603050405020304" pitchFamily="18" charset="0"/>
              </a:rPr>
              <a:t>Advantages</a:t>
            </a:r>
            <a:r>
              <a:rPr lang="en-IN">
                <a:solidFill>
                  <a:srgbClr val="92D050"/>
                </a:solidFill>
                <a:latin typeface="Times New Roman" panose="02020603050405020304" pitchFamily="18" charset="0"/>
                <a:cs typeface="Times New Roman" panose="02020603050405020304" pitchFamily="18" charset="0"/>
              </a:rPr>
              <a:t> </a:t>
            </a:r>
          </a:p>
        </p:txBody>
      </p:sp>
      <p:sp>
        <p:nvSpPr>
          <p:cNvPr id="13" name="Rectangle: Rounded Corners 12">
            <a:extLst>
              <a:ext uri="{FF2B5EF4-FFF2-40B4-BE49-F238E27FC236}">
                <a16:creationId xmlns:a16="http://schemas.microsoft.com/office/drawing/2014/main" id="{265979DB-3197-98ED-7B28-CED6748F7F64}"/>
              </a:ext>
            </a:extLst>
          </p:cNvPr>
          <p:cNvSpPr/>
          <p:nvPr/>
        </p:nvSpPr>
        <p:spPr>
          <a:xfrm>
            <a:off x="8183848" y="4723336"/>
            <a:ext cx="3866190" cy="1643597"/>
          </a:xfrm>
          <a:prstGeom prst="roundRect">
            <a:avLst/>
          </a:prstGeom>
          <a:noFill/>
          <a:ln w="19050">
            <a:solidFill>
              <a:srgbClr val="21596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19324A42-6185-CB1B-1495-AA99E436A9B9}"/>
              </a:ext>
            </a:extLst>
          </p:cNvPr>
          <p:cNvSpPr/>
          <p:nvPr/>
        </p:nvSpPr>
        <p:spPr>
          <a:xfrm>
            <a:off x="3765416" y="1551027"/>
            <a:ext cx="4191340" cy="5044505"/>
          </a:xfrm>
          <a:prstGeom prst="roundRect">
            <a:avLst>
              <a:gd name="adj" fmla="val 7472"/>
            </a:avLst>
          </a:prstGeom>
          <a:noFill/>
          <a:ln w="28575">
            <a:solidFill>
              <a:srgbClr val="4285F4"/>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F098C2CD-C1CE-E93E-4163-502EC8D5BF13}"/>
              </a:ext>
            </a:extLst>
          </p:cNvPr>
          <p:cNvSpPr/>
          <p:nvPr/>
        </p:nvSpPr>
        <p:spPr>
          <a:xfrm>
            <a:off x="8107773" y="1543352"/>
            <a:ext cx="3888415" cy="5044504"/>
          </a:xfrm>
          <a:prstGeom prst="roundRect">
            <a:avLst>
              <a:gd name="adj" fmla="val 7472"/>
            </a:avLst>
          </a:prstGeom>
          <a:noFill/>
          <a:ln w="28575">
            <a:solidFill>
              <a:srgbClr val="4285F4"/>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Diagram 2">
            <a:extLst>
              <a:ext uri="{FF2B5EF4-FFF2-40B4-BE49-F238E27FC236}">
                <a16:creationId xmlns:a16="http://schemas.microsoft.com/office/drawing/2014/main" id="{4EC77278-771F-EFE1-9A3F-EC13712EB314}"/>
              </a:ext>
            </a:extLst>
          </p:cNvPr>
          <p:cNvGraphicFramePr/>
          <p:nvPr/>
        </p:nvGraphicFramePr>
        <p:xfrm>
          <a:off x="0" y="0"/>
          <a:ext cx="12192000" cy="4429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51461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82600A5-2672-371B-DE45-1B7941E3DA6A}"/>
              </a:ext>
            </a:extLst>
          </p:cNvPr>
          <p:cNvGrpSpPr/>
          <p:nvPr/>
        </p:nvGrpSpPr>
        <p:grpSpPr>
          <a:xfrm>
            <a:off x="229432" y="3062734"/>
            <a:ext cx="3726836" cy="2152117"/>
            <a:chOff x="258719" y="3395760"/>
            <a:chExt cx="3726836" cy="2152117"/>
          </a:xfrm>
        </p:grpSpPr>
        <p:sp>
          <p:nvSpPr>
            <p:cNvPr id="6" name="TextBox 5">
              <a:extLst>
                <a:ext uri="{FF2B5EF4-FFF2-40B4-BE49-F238E27FC236}">
                  <a16:creationId xmlns:a16="http://schemas.microsoft.com/office/drawing/2014/main" id="{5D202F43-2E66-6866-3FCE-715F5111A8BC}"/>
                </a:ext>
              </a:extLst>
            </p:cNvPr>
            <p:cNvSpPr txBox="1"/>
            <p:nvPr/>
          </p:nvSpPr>
          <p:spPr>
            <a:xfrm>
              <a:off x="262470" y="3395760"/>
              <a:ext cx="3723085" cy="892552"/>
            </a:xfrm>
            <a:prstGeom prst="rect">
              <a:avLst/>
            </a:prstGeom>
            <a:noFill/>
          </p:spPr>
          <p:txBody>
            <a:bodyPr wrap="square" rtlCol="0">
              <a:spAutoFit/>
            </a:bodyPr>
            <a:lstStyle/>
            <a:p>
              <a:pPr algn="just"/>
              <a:r>
                <a:rPr lang="en-GB" sz="1300">
                  <a:latin typeface="Times New Roman" panose="02020603050405020304" pitchFamily="18" charset="0"/>
                  <a:cs typeface="Times New Roman" panose="02020603050405020304" pitchFamily="18" charset="0"/>
                </a:rPr>
                <a:t>AI-related semiconductors will see growth of about </a:t>
              </a:r>
              <a:r>
                <a:rPr lang="en-GB" sz="1300" b="1">
                  <a:latin typeface="Times New Roman" panose="02020603050405020304" pitchFamily="18" charset="0"/>
                  <a:cs typeface="Times New Roman" panose="02020603050405020304" pitchFamily="18" charset="0"/>
                </a:rPr>
                <a:t>18%</a:t>
              </a:r>
              <a:r>
                <a:rPr lang="en-GB" sz="1300">
                  <a:latin typeface="Times New Roman" panose="02020603050405020304" pitchFamily="18" charset="0"/>
                  <a:cs typeface="Times New Roman" panose="02020603050405020304" pitchFamily="18" charset="0"/>
                </a:rPr>
                <a:t> annually over the next few years—</a:t>
              </a:r>
              <a:r>
                <a:rPr lang="en-GB" sz="1300" b="1">
                  <a:latin typeface="Times New Roman" panose="02020603050405020304" pitchFamily="18" charset="0"/>
                  <a:cs typeface="Times New Roman" panose="02020603050405020304" pitchFamily="18" charset="0"/>
                </a:rPr>
                <a:t>5X</a:t>
              </a:r>
              <a:r>
                <a:rPr lang="en-GB" sz="1300">
                  <a:latin typeface="Times New Roman" panose="02020603050405020304" pitchFamily="18" charset="0"/>
                  <a:cs typeface="Times New Roman" panose="02020603050405020304" pitchFamily="18" charset="0"/>
                </a:rPr>
                <a:t> greater than the rate for semiconductors used in non-AI applications</a:t>
              </a:r>
              <a:endParaRPr lang="en-IN" sz="130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2150137E-D09F-8E8F-E498-3F6F4FAA260F}"/>
                </a:ext>
              </a:extLst>
            </p:cNvPr>
            <p:cNvSpPr txBox="1"/>
            <p:nvPr/>
          </p:nvSpPr>
          <p:spPr>
            <a:xfrm>
              <a:off x="258719" y="4339837"/>
              <a:ext cx="3723086" cy="692497"/>
            </a:xfrm>
            <a:prstGeom prst="rect">
              <a:avLst/>
            </a:prstGeom>
            <a:noFill/>
          </p:spPr>
          <p:txBody>
            <a:bodyPr wrap="square" rtlCol="0">
              <a:spAutoFit/>
            </a:bodyPr>
            <a:lstStyle/>
            <a:p>
              <a:pPr algn="just"/>
              <a:r>
                <a:rPr lang="en-GB" sz="1300">
                  <a:latin typeface="Times New Roman" panose="02020603050405020304" pitchFamily="18" charset="0"/>
                  <a:cs typeface="Times New Roman" panose="02020603050405020304" pitchFamily="18" charset="0"/>
                </a:rPr>
                <a:t>AI-related semiconductors could account for almost </a:t>
              </a:r>
              <a:r>
                <a:rPr lang="en-GB" sz="1300" b="1">
                  <a:latin typeface="Times New Roman" panose="02020603050405020304" pitchFamily="18" charset="0"/>
                  <a:cs typeface="Times New Roman" panose="02020603050405020304" pitchFamily="18" charset="0"/>
                </a:rPr>
                <a:t>20% </a:t>
              </a:r>
              <a:r>
                <a:rPr lang="en-GB" sz="1300">
                  <a:latin typeface="Times New Roman" panose="02020603050405020304" pitchFamily="18" charset="0"/>
                  <a:cs typeface="Times New Roman" panose="02020603050405020304" pitchFamily="18" charset="0"/>
                </a:rPr>
                <a:t>of all demand which would translate into about </a:t>
              </a:r>
              <a:r>
                <a:rPr lang="en-GB" sz="1300" b="1">
                  <a:latin typeface="Times New Roman" panose="02020603050405020304" pitchFamily="18" charset="0"/>
                  <a:cs typeface="Times New Roman" panose="02020603050405020304" pitchFamily="18" charset="0"/>
                </a:rPr>
                <a:t>$67 billion </a:t>
              </a:r>
              <a:r>
                <a:rPr lang="en-GB" sz="1300">
                  <a:latin typeface="Times New Roman" panose="02020603050405020304" pitchFamily="18" charset="0"/>
                  <a:cs typeface="Times New Roman" panose="02020603050405020304" pitchFamily="18" charset="0"/>
                </a:rPr>
                <a:t>in revenue</a:t>
              </a:r>
              <a:endParaRPr lang="en-IN" sz="130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C85E065C-8CAD-0832-D211-D1CB94EC6C7D}"/>
                </a:ext>
              </a:extLst>
            </p:cNvPr>
            <p:cNvSpPr txBox="1"/>
            <p:nvPr/>
          </p:nvSpPr>
          <p:spPr>
            <a:xfrm>
              <a:off x="258719" y="5055434"/>
              <a:ext cx="3723085" cy="492443"/>
            </a:xfrm>
            <a:prstGeom prst="rect">
              <a:avLst/>
            </a:prstGeom>
            <a:noFill/>
          </p:spPr>
          <p:txBody>
            <a:bodyPr wrap="square" rtlCol="0">
              <a:spAutoFit/>
            </a:bodyPr>
            <a:lstStyle/>
            <a:p>
              <a:pPr algn="just"/>
              <a:r>
                <a:rPr lang="en-GB" sz="1300">
                  <a:latin typeface="Times New Roman" panose="02020603050405020304" pitchFamily="18" charset="0"/>
                  <a:cs typeface="Times New Roman" panose="02020603050405020304" pitchFamily="18" charset="0"/>
                </a:rPr>
                <a:t>Overall, demand for computing hardware will increase by about </a:t>
              </a:r>
              <a:r>
                <a:rPr lang="en-GB" sz="1300" b="1">
                  <a:latin typeface="Times New Roman" panose="02020603050405020304" pitchFamily="18" charset="0"/>
                  <a:cs typeface="Times New Roman" panose="02020603050405020304" pitchFamily="18" charset="0"/>
                </a:rPr>
                <a:t>10 to 15% </a:t>
              </a:r>
              <a:r>
                <a:rPr lang="en-GB" sz="1300">
                  <a:latin typeface="Times New Roman" panose="02020603050405020304" pitchFamily="18" charset="0"/>
                  <a:cs typeface="Times New Roman" panose="02020603050405020304" pitchFamily="18" charset="0"/>
                </a:rPr>
                <a:t>through 2025</a:t>
              </a:r>
              <a:endParaRPr lang="en-IN" sz="1300">
                <a:latin typeface="Times New Roman" panose="02020603050405020304" pitchFamily="18" charset="0"/>
                <a:cs typeface="Times New Roman" panose="02020603050405020304" pitchFamily="18" charset="0"/>
              </a:endParaRPr>
            </a:p>
          </p:txBody>
        </p:sp>
      </p:grpSp>
      <p:pic>
        <p:nvPicPr>
          <p:cNvPr id="21" name="Picture 20" descr="A graph of growth of a market&#10;&#10;Description automatically generated with medium confidence">
            <a:extLst>
              <a:ext uri="{FF2B5EF4-FFF2-40B4-BE49-F238E27FC236}">
                <a16:creationId xmlns:a16="http://schemas.microsoft.com/office/drawing/2014/main" id="{F2443DA3-169E-6D3C-25B5-18CEE0FAD1A3}"/>
              </a:ext>
            </a:extLst>
          </p:cNvPr>
          <p:cNvPicPr>
            <a:picLocks noChangeAspect="1"/>
          </p:cNvPicPr>
          <p:nvPr/>
        </p:nvPicPr>
        <p:blipFill rotWithShape="1">
          <a:blip r:embed="rId3">
            <a:extLst>
              <a:ext uri="{28A0092B-C50C-407E-A947-70E740481C1C}">
                <a14:useLocalDpi xmlns:a14="http://schemas.microsoft.com/office/drawing/2010/main" val="0"/>
              </a:ext>
            </a:extLst>
          </a:blip>
          <a:srcRect l="2556" r="3783"/>
          <a:stretch/>
        </p:blipFill>
        <p:spPr>
          <a:xfrm>
            <a:off x="244867" y="577756"/>
            <a:ext cx="3667941" cy="2561180"/>
          </a:xfrm>
          <a:prstGeom prst="rect">
            <a:avLst/>
          </a:prstGeom>
        </p:spPr>
      </p:pic>
      <p:sp>
        <p:nvSpPr>
          <p:cNvPr id="22" name="Rectangle: Rounded Corners 21">
            <a:extLst>
              <a:ext uri="{FF2B5EF4-FFF2-40B4-BE49-F238E27FC236}">
                <a16:creationId xmlns:a16="http://schemas.microsoft.com/office/drawing/2014/main" id="{A033B510-DF8F-8BFA-0944-21EA22E15DE3}"/>
              </a:ext>
            </a:extLst>
          </p:cNvPr>
          <p:cNvSpPr/>
          <p:nvPr/>
        </p:nvSpPr>
        <p:spPr>
          <a:xfrm>
            <a:off x="103557" y="613764"/>
            <a:ext cx="3978587" cy="6129863"/>
          </a:xfrm>
          <a:prstGeom prst="roundRect">
            <a:avLst>
              <a:gd name="adj" fmla="val 7472"/>
            </a:avLst>
          </a:prstGeom>
          <a:noFill/>
          <a:ln w="28575">
            <a:solidFill>
              <a:srgbClr val="4285F4"/>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92BC3702-27BA-1762-4ED3-3FD47254A064}"/>
              </a:ext>
            </a:extLst>
          </p:cNvPr>
          <p:cNvSpPr txBox="1"/>
          <p:nvPr/>
        </p:nvSpPr>
        <p:spPr>
          <a:xfrm>
            <a:off x="217294" y="5276777"/>
            <a:ext cx="3723085" cy="492443"/>
          </a:xfrm>
          <a:prstGeom prst="rect">
            <a:avLst/>
          </a:prstGeom>
          <a:noFill/>
        </p:spPr>
        <p:txBody>
          <a:bodyPr wrap="square" rtlCol="0">
            <a:spAutoFit/>
          </a:bodyPr>
          <a:lstStyle/>
          <a:p>
            <a:pPr algn="just"/>
            <a:r>
              <a:rPr lang="en-GB" sz="1300">
                <a:latin typeface="Times New Roman" panose="02020603050405020304" pitchFamily="18" charset="0"/>
                <a:cs typeface="Times New Roman" panose="02020603050405020304" pitchFamily="18" charset="0"/>
              </a:rPr>
              <a:t>As ASICs enter the market, GPUs will likely become more customized to meet the demands of DL</a:t>
            </a:r>
            <a:endParaRPr lang="en-IN" sz="130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CFE9B0C-6F3C-9300-6C73-C9C097CCC745}"/>
              </a:ext>
            </a:extLst>
          </p:cNvPr>
          <p:cNvSpPr txBox="1"/>
          <p:nvPr/>
        </p:nvSpPr>
        <p:spPr>
          <a:xfrm>
            <a:off x="229432" y="5815419"/>
            <a:ext cx="3667941" cy="892552"/>
          </a:xfrm>
          <a:prstGeom prst="rect">
            <a:avLst/>
          </a:prstGeom>
          <a:noFill/>
        </p:spPr>
        <p:txBody>
          <a:bodyPr wrap="square" rtlCol="0">
            <a:spAutoFit/>
          </a:bodyPr>
          <a:lstStyle/>
          <a:p>
            <a:pPr algn="just"/>
            <a:r>
              <a:rPr lang="en-GB" sz="1300">
                <a:latin typeface="Times New Roman" panose="02020603050405020304" pitchFamily="18" charset="0"/>
                <a:cs typeface="Times New Roman" panose="02020603050405020304" pitchFamily="18" charset="0"/>
              </a:rPr>
              <a:t>ASICs built into systems on chips will account for </a:t>
            </a:r>
            <a:r>
              <a:rPr lang="en-GB" sz="1300" b="1">
                <a:latin typeface="Times New Roman" panose="02020603050405020304" pitchFamily="18" charset="0"/>
                <a:cs typeface="Times New Roman" panose="02020603050405020304" pitchFamily="18" charset="0"/>
              </a:rPr>
              <a:t>70% </a:t>
            </a:r>
            <a:r>
              <a:rPr lang="en-GB" sz="1300">
                <a:latin typeface="Times New Roman" panose="02020603050405020304" pitchFamily="18" charset="0"/>
                <a:cs typeface="Times New Roman" panose="02020603050405020304" pitchFamily="18" charset="0"/>
              </a:rPr>
              <a:t>of demand. FPGAs will represent about </a:t>
            </a:r>
            <a:r>
              <a:rPr lang="en-GB" sz="1300" b="1">
                <a:latin typeface="Times New Roman" panose="02020603050405020304" pitchFamily="18" charset="0"/>
                <a:cs typeface="Times New Roman" panose="02020603050405020304" pitchFamily="18" charset="0"/>
              </a:rPr>
              <a:t>20%</a:t>
            </a:r>
            <a:r>
              <a:rPr lang="en-GB" sz="1300">
                <a:latin typeface="Times New Roman" panose="02020603050405020304" pitchFamily="18" charset="0"/>
                <a:cs typeface="Times New Roman" panose="02020603050405020304" pitchFamily="18" charset="0"/>
              </a:rPr>
              <a:t> of demand and will be used for applications that require significant customization</a:t>
            </a:r>
            <a:endParaRPr lang="en-IN" sz="130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136B7D5B-1B28-48CC-7E4A-4A7301050653}"/>
              </a:ext>
            </a:extLst>
          </p:cNvPr>
          <p:cNvSpPr txBox="1"/>
          <p:nvPr/>
        </p:nvSpPr>
        <p:spPr>
          <a:xfrm>
            <a:off x="3902388" y="2103762"/>
            <a:ext cx="1783680" cy="1828800"/>
          </a:xfrm>
          <a:prstGeom prst="rect">
            <a:avLst/>
          </a:prstGeom>
          <a:noFill/>
        </p:spPr>
        <p:txBody>
          <a:bodyPr wrap="square" rtlCol="0">
            <a:spAutoFit/>
          </a:bodyPr>
          <a:lstStyle/>
          <a:p>
            <a:pPr algn="l"/>
            <a:endParaRPr lang="en-US"/>
          </a:p>
        </p:txBody>
      </p:sp>
      <p:sp>
        <p:nvSpPr>
          <p:cNvPr id="24" name="TextBox 23">
            <a:extLst>
              <a:ext uri="{FF2B5EF4-FFF2-40B4-BE49-F238E27FC236}">
                <a16:creationId xmlns:a16="http://schemas.microsoft.com/office/drawing/2014/main" id="{A820B8DF-5E0D-A338-3A7D-76D20E280583}"/>
              </a:ext>
            </a:extLst>
          </p:cNvPr>
          <p:cNvSpPr txBox="1"/>
          <p:nvPr/>
        </p:nvSpPr>
        <p:spPr>
          <a:xfrm>
            <a:off x="4263990" y="493585"/>
            <a:ext cx="7720335" cy="923330"/>
          </a:xfrm>
          <a:prstGeom prst="rect">
            <a:avLst/>
          </a:prstGeom>
          <a:solidFill>
            <a:schemeClr val="accent5">
              <a:lumMod val="50000"/>
            </a:schemeClr>
          </a:solidFill>
          <a:effectLst>
            <a:glow rad="139700">
              <a:schemeClr val="accent5">
                <a:satMod val="175000"/>
                <a:alpha val="40000"/>
              </a:schemeClr>
            </a:glow>
          </a:effectLst>
        </p:spPr>
        <p:txBody>
          <a:bodyPr wrap="square" rtlCol="0">
            <a:spAutoFit/>
          </a:bodyPr>
          <a:lstStyle/>
          <a:p>
            <a:r>
              <a:rPr lang="en-GB" b="1" i="1">
                <a:solidFill>
                  <a:schemeClr val="bg1"/>
                </a:solidFill>
                <a:latin typeface="Times New Roman" panose="02020603050405020304" pitchFamily="18" charset="0"/>
                <a:cs typeface="Times New Roman" panose="02020603050405020304" pitchFamily="18" charset="0"/>
              </a:rPr>
              <a:t>If ChatGPT queries grew to a tenth the scale of Google Search, it’d require roughly $48.1 billion worth of GPU initially and about $16 billion worth of chips a year to keep operational ~ Bernstein Research</a:t>
            </a:r>
            <a:endParaRPr lang="en-IN" b="1" i="1">
              <a:solidFill>
                <a:schemeClr val="bg1"/>
              </a:solidFill>
              <a:latin typeface="Times New Roman" panose="02020603050405020304" pitchFamily="18" charset="0"/>
              <a:cs typeface="Times New Roman" panose="02020603050405020304" pitchFamily="18" charset="0"/>
            </a:endParaRPr>
          </a:p>
        </p:txBody>
      </p:sp>
      <p:graphicFrame>
        <p:nvGraphicFramePr>
          <p:cNvPr id="68" name="Diagram 67">
            <a:extLst>
              <a:ext uri="{FF2B5EF4-FFF2-40B4-BE49-F238E27FC236}">
                <a16:creationId xmlns:a16="http://schemas.microsoft.com/office/drawing/2014/main" id="{127F700D-D994-F428-FFFF-261F56541FD2}"/>
              </a:ext>
            </a:extLst>
          </p:cNvPr>
          <p:cNvGraphicFramePr/>
          <p:nvPr>
            <p:extLst>
              <p:ext uri="{D42A27DB-BD31-4B8C-83A1-F6EECF244321}">
                <p14:modId xmlns:p14="http://schemas.microsoft.com/office/powerpoint/2010/main" val="106428286"/>
              </p:ext>
            </p:extLst>
          </p:nvPr>
        </p:nvGraphicFramePr>
        <p:xfrm>
          <a:off x="0" y="0"/>
          <a:ext cx="12192000" cy="4429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6" name="Group 115">
            <a:extLst>
              <a:ext uri="{FF2B5EF4-FFF2-40B4-BE49-F238E27FC236}">
                <a16:creationId xmlns:a16="http://schemas.microsoft.com/office/drawing/2014/main" id="{7DAF99DF-113A-A3A0-CB5E-17628A628715}"/>
              </a:ext>
            </a:extLst>
          </p:cNvPr>
          <p:cNvGrpSpPr/>
          <p:nvPr/>
        </p:nvGrpSpPr>
        <p:grpSpPr>
          <a:xfrm>
            <a:off x="4291967" y="1502030"/>
            <a:ext cx="8008889" cy="5279770"/>
            <a:chOff x="4554452" y="1119866"/>
            <a:chExt cx="7579958" cy="4650492"/>
          </a:xfrm>
        </p:grpSpPr>
        <p:sp>
          <p:nvSpPr>
            <p:cNvPr id="94" name="TextBox 93">
              <a:extLst>
                <a:ext uri="{FF2B5EF4-FFF2-40B4-BE49-F238E27FC236}">
                  <a16:creationId xmlns:a16="http://schemas.microsoft.com/office/drawing/2014/main" id="{B9A1C023-5063-B4CC-B8D0-C422ECE3ED87}"/>
                </a:ext>
              </a:extLst>
            </p:cNvPr>
            <p:cNvSpPr txBox="1"/>
            <p:nvPr/>
          </p:nvSpPr>
          <p:spPr>
            <a:xfrm>
              <a:off x="4582873" y="1187618"/>
              <a:ext cx="3452814" cy="1107996"/>
            </a:xfrm>
            <a:prstGeom prst="rect">
              <a:avLst/>
            </a:prstGeom>
            <a:noFill/>
          </p:spPr>
          <p:txBody>
            <a:bodyPr wrap="square" rtlCol="0">
              <a:spAutoFit/>
            </a:bodyPr>
            <a:lstStyle/>
            <a:p>
              <a:pPr algn="l"/>
              <a:r>
                <a:rPr lang="en-US" b="1">
                  <a:latin typeface="Times New Roman" panose="02020603050405020304" pitchFamily="18" charset="0"/>
                  <a:cs typeface="Times New Roman" panose="02020603050405020304" pitchFamily="18" charset="0"/>
                </a:rPr>
                <a:t>High-level expertise</a:t>
              </a:r>
            </a:p>
            <a:p>
              <a:pPr marL="285750" indent="-285750" algn="l">
                <a:buFont typeface="Arial" panose="020B0604020202020204" pitchFamily="34" charset="0"/>
                <a:buChar char="•"/>
              </a:pPr>
              <a:r>
                <a:rPr lang="en-US" sz="1200" b="0" i="0" u="none" strike="noStrike">
                  <a:solidFill>
                    <a:srgbClr val="000000"/>
                  </a:solidFill>
                  <a:effectLst/>
                  <a:latin typeface="Times New Roman" panose="02020603050405020304" pitchFamily="18" charset="0"/>
                  <a:cs typeface="Times New Roman" panose="02020603050405020304" pitchFamily="18" charset="0"/>
                </a:rPr>
                <a:t>Complexity of Specialized AI Chip Design</a:t>
              </a:r>
              <a:endParaRPr lang="en-US" sz="1200" b="1">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200" b="0" i="0" u="none" strike="noStrike">
                  <a:solidFill>
                    <a:srgbClr val="000000"/>
                  </a:solidFill>
                  <a:effectLst/>
                  <a:latin typeface="Times New Roman" panose="02020603050405020304" pitchFamily="18" charset="0"/>
                  <a:cs typeface="Times New Roman" panose="02020603050405020304" pitchFamily="18" charset="0"/>
                </a:rPr>
                <a:t>Resource Requirements</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Strategic Decision-Making</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Performance and Customization</a:t>
              </a:r>
            </a:p>
          </p:txBody>
        </p:sp>
        <p:sp>
          <p:nvSpPr>
            <p:cNvPr id="95" name="TextBox 94">
              <a:extLst>
                <a:ext uri="{FF2B5EF4-FFF2-40B4-BE49-F238E27FC236}">
                  <a16:creationId xmlns:a16="http://schemas.microsoft.com/office/drawing/2014/main" id="{72262F3F-6A01-CEF5-0640-3DAC7AEB11E7}"/>
                </a:ext>
              </a:extLst>
            </p:cNvPr>
            <p:cNvSpPr txBox="1"/>
            <p:nvPr/>
          </p:nvSpPr>
          <p:spPr>
            <a:xfrm>
              <a:off x="4585334" y="2328648"/>
              <a:ext cx="2486026" cy="1107996"/>
            </a:xfrm>
            <a:prstGeom prst="rect">
              <a:avLst/>
            </a:prstGeom>
            <a:noFill/>
          </p:spPr>
          <p:txBody>
            <a:bodyPr wrap="square" rtlCol="0">
              <a:spAutoFit/>
            </a:bodyPr>
            <a:lstStyle/>
            <a:p>
              <a:pPr algn="l"/>
              <a:r>
                <a:rPr lang="en-US" b="1">
                  <a:latin typeface="Times New Roman" panose="02020603050405020304" pitchFamily="18" charset="0"/>
                  <a:cs typeface="Times New Roman" panose="02020603050405020304" pitchFamily="18" charset="0"/>
                </a:rPr>
                <a:t>High costs</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High Initial Investments</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Funding Challenges for OpenAI</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Exploring Partnerships</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Financial Strategy</a:t>
              </a:r>
            </a:p>
          </p:txBody>
        </p:sp>
        <p:sp>
          <p:nvSpPr>
            <p:cNvPr id="96" name="TextBox 95">
              <a:extLst>
                <a:ext uri="{FF2B5EF4-FFF2-40B4-BE49-F238E27FC236}">
                  <a16:creationId xmlns:a16="http://schemas.microsoft.com/office/drawing/2014/main" id="{BBB8C8AE-F436-EED3-53FA-8A948673E868}"/>
                </a:ext>
              </a:extLst>
            </p:cNvPr>
            <p:cNvSpPr txBox="1"/>
            <p:nvPr/>
          </p:nvSpPr>
          <p:spPr>
            <a:xfrm>
              <a:off x="4583815" y="3478081"/>
              <a:ext cx="3113485" cy="1107996"/>
            </a:xfrm>
            <a:prstGeom prst="rect">
              <a:avLst/>
            </a:prstGeom>
            <a:noFill/>
          </p:spPr>
          <p:txBody>
            <a:bodyPr wrap="square" rtlCol="0">
              <a:spAutoFit/>
            </a:bodyPr>
            <a:lstStyle/>
            <a:p>
              <a:pPr algn="l"/>
              <a:r>
                <a:rPr lang="en-US" b="1">
                  <a:latin typeface="Times New Roman" panose="02020603050405020304" pitchFamily="18" charset="0"/>
                  <a:cs typeface="Times New Roman" panose="02020603050405020304" pitchFamily="18" charset="0"/>
                </a:rPr>
                <a:t>Long development cycles</a:t>
              </a:r>
            </a:p>
            <a:p>
              <a:pPr marL="285750" indent="-285750" algn="l">
                <a:buFont typeface="Arial" panose="020B0604020202020204" pitchFamily="34" charset="0"/>
                <a:buChar char="•"/>
              </a:pPr>
              <a:r>
                <a:rPr lang="en-US" sz="1200" b="0" i="0" u="none" strike="noStrike">
                  <a:solidFill>
                    <a:srgbClr val="000000"/>
                  </a:solidFill>
                  <a:effectLst/>
                  <a:latin typeface="Times New Roman" panose="02020603050405020304" pitchFamily="18" charset="0"/>
                  <a:cs typeface="Times New Roman" panose="02020603050405020304" pitchFamily="18" charset="0"/>
                </a:rPr>
                <a:t>Extended Development Timeline</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Patience Requirement</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Adaptability to Challenges</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Strategic Planning</a:t>
              </a:r>
            </a:p>
          </p:txBody>
        </p:sp>
        <p:sp>
          <p:nvSpPr>
            <p:cNvPr id="97" name="TextBox 96">
              <a:extLst>
                <a:ext uri="{FF2B5EF4-FFF2-40B4-BE49-F238E27FC236}">
                  <a16:creationId xmlns:a16="http://schemas.microsoft.com/office/drawing/2014/main" id="{F9F801DA-CBF2-1F5D-F1F4-2A94BD8310F2}"/>
                </a:ext>
              </a:extLst>
            </p:cNvPr>
            <p:cNvSpPr txBox="1"/>
            <p:nvPr/>
          </p:nvSpPr>
          <p:spPr>
            <a:xfrm>
              <a:off x="4574052" y="4662362"/>
              <a:ext cx="3113485" cy="1107996"/>
            </a:xfrm>
            <a:prstGeom prst="rect">
              <a:avLst/>
            </a:prstGeom>
            <a:noFill/>
          </p:spPr>
          <p:txBody>
            <a:bodyPr wrap="square" rtlCol="0">
              <a:spAutoFit/>
            </a:bodyPr>
            <a:lstStyle/>
            <a:p>
              <a:pPr algn="l"/>
              <a:r>
                <a:rPr lang="en-US" b="1">
                  <a:latin typeface="Times New Roman" panose="02020603050405020304" pitchFamily="18" charset="0"/>
                  <a:cs typeface="Times New Roman" panose="02020603050405020304" pitchFamily="18" charset="0"/>
                </a:rPr>
                <a:t>Supply chain complexities</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Global Chip Shortage Impact</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Unpredictable Landscape</a:t>
              </a:r>
            </a:p>
            <a:p>
              <a:pPr marL="285750" indent="-285750" algn="l">
                <a:buFont typeface="Arial" panose="020B0604020202020204" pitchFamily="34" charset="0"/>
                <a:buChar char="•"/>
              </a:pPr>
              <a:r>
                <a:rPr lang="en-US" sz="1200" b="0" i="0" u="none" strike="noStrike">
                  <a:solidFill>
                    <a:srgbClr val="000000"/>
                  </a:solidFill>
                  <a:effectLst/>
                  <a:latin typeface="Times New Roman" panose="02020603050405020304" pitchFamily="18" charset="0"/>
                  <a:cs typeface="Times New Roman" panose="02020603050405020304" pitchFamily="18" charset="0"/>
                </a:rPr>
                <a:t>Importance of Reliable Partnerships</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Ensuring Consistent Production</a:t>
              </a:r>
            </a:p>
          </p:txBody>
        </p:sp>
        <p:sp>
          <p:nvSpPr>
            <p:cNvPr id="98" name="TextBox 97">
              <a:extLst>
                <a:ext uri="{FF2B5EF4-FFF2-40B4-BE49-F238E27FC236}">
                  <a16:creationId xmlns:a16="http://schemas.microsoft.com/office/drawing/2014/main" id="{F9A70078-55BE-3801-611C-1A7F1C799B11}"/>
                </a:ext>
              </a:extLst>
            </p:cNvPr>
            <p:cNvSpPr txBox="1"/>
            <p:nvPr/>
          </p:nvSpPr>
          <p:spPr>
            <a:xfrm rot="10800000" flipV="1">
              <a:off x="8454293" y="4580881"/>
              <a:ext cx="3680117" cy="1107996"/>
            </a:xfrm>
            <a:prstGeom prst="rect">
              <a:avLst/>
            </a:prstGeom>
            <a:noFill/>
          </p:spPr>
          <p:txBody>
            <a:bodyPr wrap="square" rtlCol="0">
              <a:spAutoFit/>
            </a:bodyPr>
            <a:lstStyle/>
            <a:p>
              <a:pPr algn="l"/>
              <a:r>
                <a:rPr lang="en-US" b="1">
                  <a:latin typeface="Times New Roman" panose="02020603050405020304" pitchFamily="18" charset="0"/>
                  <a:cs typeface="Times New Roman" panose="02020603050405020304" pitchFamily="18" charset="0"/>
                </a:rPr>
                <a:t>Physical design and manufacturing</a:t>
              </a:r>
            </a:p>
            <a:p>
              <a:pPr marL="285750" indent="-285750" algn="l">
                <a:buFont typeface="Arial" panose="020B0604020202020204" pitchFamily="34" charset="0"/>
                <a:buChar char="•"/>
              </a:pPr>
              <a:r>
                <a:rPr lang="en-US" sz="1200" b="0" i="0" u="none" strike="noStrike">
                  <a:solidFill>
                    <a:srgbClr val="000000"/>
                  </a:solidFill>
                  <a:effectLst/>
                  <a:latin typeface="Times New Roman" panose="02020603050405020304" pitchFamily="18" charset="0"/>
                  <a:cs typeface="Times New Roman" panose="02020603050405020304" pitchFamily="18" charset="0"/>
                </a:rPr>
                <a:t>Beyond Architecture Challenges</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Intricacies in Physical Layout</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Critical Aspects</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Performance and Reliability</a:t>
              </a:r>
            </a:p>
          </p:txBody>
        </p:sp>
        <p:sp>
          <p:nvSpPr>
            <p:cNvPr id="99" name="TextBox 98">
              <a:extLst>
                <a:ext uri="{FF2B5EF4-FFF2-40B4-BE49-F238E27FC236}">
                  <a16:creationId xmlns:a16="http://schemas.microsoft.com/office/drawing/2014/main" id="{A7691A01-6C66-58DB-A6A0-7A771FFA0424}"/>
                </a:ext>
              </a:extLst>
            </p:cNvPr>
            <p:cNvSpPr txBox="1"/>
            <p:nvPr/>
          </p:nvSpPr>
          <p:spPr>
            <a:xfrm>
              <a:off x="8434022" y="1181263"/>
              <a:ext cx="3283744" cy="1107996"/>
            </a:xfrm>
            <a:prstGeom prst="rect">
              <a:avLst/>
            </a:prstGeom>
            <a:noFill/>
          </p:spPr>
          <p:txBody>
            <a:bodyPr wrap="square" rtlCol="0">
              <a:spAutoFit/>
            </a:bodyPr>
            <a:lstStyle/>
            <a:p>
              <a:pPr algn="l"/>
              <a:r>
                <a:rPr lang="en-US" b="1">
                  <a:latin typeface="Times New Roman" panose="02020603050405020304" pitchFamily="18" charset="0"/>
                  <a:cs typeface="Times New Roman" panose="02020603050405020304" pitchFamily="18" charset="0"/>
                </a:rPr>
                <a:t>Architectural innovation</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Limitations of Existing GPUs</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Specialized Needs</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Balancing Act</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Optimizing for Workloads</a:t>
              </a:r>
            </a:p>
          </p:txBody>
        </p:sp>
        <p:sp>
          <p:nvSpPr>
            <p:cNvPr id="100" name="TextBox 99">
              <a:extLst>
                <a:ext uri="{FF2B5EF4-FFF2-40B4-BE49-F238E27FC236}">
                  <a16:creationId xmlns:a16="http://schemas.microsoft.com/office/drawing/2014/main" id="{A69348AE-F15C-E1E5-286C-B4AD7865628C}"/>
                </a:ext>
              </a:extLst>
            </p:cNvPr>
            <p:cNvSpPr txBox="1"/>
            <p:nvPr/>
          </p:nvSpPr>
          <p:spPr>
            <a:xfrm>
              <a:off x="8483556" y="2290132"/>
              <a:ext cx="3283743" cy="1107996"/>
            </a:xfrm>
            <a:prstGeom prst="rect">
              <a:avLst/>
            </a:prstGeom>
            <a:noFill/>
          </p:spPr>
          <p:txBody>
            <a:bodyPr wrap="square" rtlCol="0">
              <a:spAutoFit/>
            </a:bodyPr>
            <a:lstStyle/>
            <a:p>
              <a:pPr algn="l"/>
              <a:r>
                <a:rPr lang="en-US" b="1">
                  <a:latin typeface="Times New Roman" panose="02020603050405020304" pitchFamily="18" charset="0"/>
                  <a:cs typeface="Times New Roman" panose="02020603050405020304" pitchFamily="18" charset="0"/>
                </a:rPr>
                <a:t>Time to market</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Extended Timeframe for Market Entry</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Investment in Time and Resources</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Competition with Established Players</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Long-Term Vision</a:t>
              </a:r>
            </a:p>
          </p:txBody>
        </p:sp>
        <p:sp>
          <p:nvSpPr>
            <p:cNvPr id="101" name="TextBox 100">
              <a:extLst>
                <a:ext uri="{FF2B5EF4-FFF2-40B4-BE49-F238E27FC236}">
                  <a16:creationId xmlns:a16="http://schemas.microsoft.com/office/drawing/2014/main" id="{964CD50F-46D5-6789-B618-5E0FE86176B5}"/>
                </a:ext>
              </a:extLst>
            </p:cNvPr>
            <p:cNvSpPr txBox="1"/>
            <p:nvPr/>
          </p:nvSpPr>
          <p:spPr>
            <a:xfrm>
              <a:off x="8483557" y="3434533"/>
              <a:ext cx="3325416" cy="1107996"/>
            </a:xfrm>
            <a:prstGeom prst="rect">
              <a:avLst/>
            </a:prstGeom>
            <a:noFill/>
          </p:spPr>
          <p:txBody>
            <a:bodyPr wrap="square" rtlCol="0">
              <a:spAutoFit/>
            </a:bodyPr>
            <a:lstStyle/>
            <a:p>
              <a:pPr algn="l"/>
              <a:r>
                <a:rPr lang="en-US" b="1">
                  <a:latin typeface="Times New Roman" panose="02020603050405020304" pitchFamily="18" charset="0"/>
                  <a:cs typeface="Times New Roman" panose="02020603050405020304" pitchFamily="18" charset="0"/>
                </a:rPr>
                <a:t>Potential compatibility issues</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Compatibility Concerns</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Adoption Hurdles</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Usability Impact</a:t>
              </a:r>
            </a:p>
            <a:p>
              <a:pPr marL="285750" indent="-285750" algn="l">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Strategic Considerations</a:t>
              </a:r>
            </a:p>
          </p:txBody>
        </p:sp>
        <p:sp>
          <p:nvSpPr>
            <p:cNvPr id="104" name="Rectangle: Rounded Corners 103">
              <a:extLst>
                <a:ext uri="{FF2B5EF4-FFF2-40B4-BE49-F238E27FC236}">
                  <a16:creationId xmlns:a16="http://schemas.microsoft.com/office/drawing/2014/main" id="{94BE8DAF-F11A-9612-4A43-5221838648CC}"/>
                </a:ext>
              </a:extLst>
            </p:cNvPr>
            <p:cNvSpPr/>
            <p:nvPr/>
          </p:nvSpPr>
          <p:spPr>
            <a:xfrm>
              <a:off x="4560911" y="1172926"/>
              <a:ext cx="3054064" cy="1077820"/>
            </a:xfrm>
            <a:prstGeom prst="roundRect">
              <a:avLst>
                <a:gd name="adj" fmla="val 11870"/>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Rounded Corners 104">
              <a:extLst>
                <a:ext uri="{FF2B5EF4-FFF2-40B4-BE49-F238E27FC236}">
                  <a16:creationId xmlns:a16="http://schemas.microsoft.com/office/drawing/2014/main" id="{B0304841-5F31-FB1A-6798-380D023372A4}"/>
                </a:ext>
              </a:extLst>
            </p:cNvPr>
            <p:cNvSpPr/>
            <p:nvPr/>
          </p:nvSpPr>
          <p:spPr>
            <a:xfrm>
              <a:off x="4559154" y="2334146"/>
              <a:ext cx="3063972" cy="1070385"/>
            </a:xfrm>
            <a:prstGeom prst="roundRect">
              <a:avLst>
                <a:gd name="adj" fmla="val 11870"/>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105">
              <a:extLst>
                <a:ext uri="{FF2B5EF4-FFF2-40B4-BE49-F238E27FC236}">
                  <a16:creationId xmlns:a16="http://schemas.microsoft.com/office/drawing/2014/main" id="{94DF6F65-940D-8712-D883-62BACBB7BF33}"/>
                </a:ext>
              </a:extLst>
            </p:cNvPr>
            <p:cNvSpPr/>
            <p:nvPr/>
          </p:nvSpPr>
          <p:spPr>
            <a:xfrm flipV="1">
              <a:off x="4554452" y="4581728"/>
              <a:ext cx="3044158" cy="1091549"/>
            </a:xfrm>
            <a:prstGeom prst="roundRect">
              <a:avLst>
                <a:gd name="adj" fmla="val 10586"/>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Rounded Corners 106">
              <a:extLst>
                <a:ext uri="{FF2B5EF4-FFF2-40B4-BE49-F238E27FC236}">
                  <a16:creationId xmlns:a16="http://schemas.microsoft.com/office/drawing/2014/main" id="{9D6EFAEF-AD8C-E4B4-CCD2-11E0D9E34D4C}"/>
                </a:ext>
              </a:extLst>
            </p:cNvPr>
            <p:cNvSpPr/>
            <p:nvPr/>
          </p:nvSpPr>
          <p:spPr>
            <a:xfrm>
              <a:off x="8405551" y="1179243"/>
              <a:ext cx="3460252" cy="1031681"/>
            </a:xfrm>
            <a:prstGeom prst="roundRect">
              <a:avLst>
                <a:gd name="adj" fmla="val 11870"/>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Rounded Corners 107">
              <a:extLst>
                <a:ext uri="{FF2B5EF4-FFF2-40B4-BE49-F238E27FC236}">
                  <a16:creationId xmlns:a16="http://schemas.microsoft.com/office/drawing/2014/main" id="{C27A3150-2604-393D-4CDE-C4FB8AEF3E0F}"/>
                </a:ext>
              </a:extLst>
            </p:cNvPr>
            <p:cNvSpPr/>
            <p:nvPr/>
          </p:nvSpPr>
          <p:spPr>
            <a:xfrm>
              <a:off x="8415459" y="2304853"/>
              <a:ext cx="3450344" cy="1061221"/>
            </a:xfrm>
            <a:prstGeom prst="roundRect">
              <a:avLst>
                <a:gd name="adj" fmla="val 11870"/>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Rounded Corners 108">
              <a:extLst>
                <a:ext uri="{FF2B5EF4-FFF2-40B4-BE49-F238E27FC236}">
                  <a16:creationId xmlns:a16="http://schemas.microsoft.com/office/drawing/2014/main" id="{18707899-32AB-682B-ECED-DF1DB89BFD98}"/>
                </a:ext>
              </a:extLst>
            </p:cNvPr>
            <p:cNvSpPr/>
            <p:nvPr/>
          </p:nvSpPr>
          <p:spPr>
            <a:xfrm>
              <a:off x="8405818" y="3430189"/>
              <a:ext cx="3440836" cy="1112668"/>
            </a:xfrm>
            <a:prstGeom prst="roundRect">
              <a:avLst>
                <a:gd name="adj" fmla="val 11870"/>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Rounded Corners 109">
              <a:extLst>
                <a:ext uri="{FF2B5EF4-FFF2-40B4-BE49-F238E27FC236}">
                  <a16:creationId xmlns:a16="http://schemas.microsoft.com/office/drawing/2014/main" id="{B9339BA5-CD22-E6C1-77E4-255FBFBF9803}"/>
                </a:ext>
              </a:extLst>
            </p:cNvPr>
            <p:cNvSpPr/>
            <p:nvPr/>
          </p:nvSpPr>
          <p:spPr>
            <a:xfrm flipV="1">
              <a:off x="8415153" y="4599142"/>
              <a:ext cx="3420624" cy="1081702"/>
            </a:xfrm>
            <a:prstGeom prst="roundRect">
              <a:avLst>
                <a:gd name="adj" fmla="val 10586"/>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FD3ED404-7338-D182-BE05-1090D536E2A4}"/>
                </a:ext>
              </a:extLst>
            </p:cNvPr>
            <p:cNvGrpSpPr/>
            <p:nvPr/>
          </p:nvGrpSpPr>
          <p:grpSpPr>
            <a:xfrm>
              <a:off x="7670777" y="1119866"/>
              <a:ext cx="716198" cy="4604200"/>
              <a:chOff x="7548770" y="1180725"/>
              <a:chExt cx="716198" cy="3154889"/>
            </a:xfrm>
          </p:grpSpPr>
          <p:sp>
            <p:nvSpPr>
              <p:cNvPr id="114" name="Rectangle: Rounded Corners 113">
                <a:extLst>
                  <a:ext uri="{FF2B5EF4-FFF2-40B4-BE49-F238E27FC236}">
                    <a16:creationId xmlns:a16="http://schemas.microsoft.com/office/drawing/2014/main" id="{7B548C07-672A-E1D8-4650-3FF3D9BEE05B}"/>
                  </a:ext>
                </a:extLst>
              </p:cNvPr>
              <p:cNvSpPr/>
              <p:nvPr/>
            </p:nvSpPr>
            <p:spPr>
              <a:xfrm>
                <a:off x="7548770" y="1180725"/>
                <a:ext cx="716198" cy="3154889"/>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a:p>
            </p:txBody>
          </p:sp>
          <p:sp>
            <p:nvSpPr>
              <p:cNvPr id="115" name="TextBox 114">
                <a:extLst>
                  <a:ext uri="{FF2B5EF4-FFF2-40B4-BE49-F238E27FC236}">
                    <a16:creationId xmlns:a16="http://schemas.microsoft.com/office/drawing/2014/main" id="{1ED27C71-365B-A3C2-F866-86A1F4A4C56A}"/>
                  </a:ext>
                </a:extLst>
              </p:cNvPr>
              <p:cNvSpPr txBox="1"/>
              <p:nvPr/>
            </p:nvSpPr>
            <p:spPr>
              <a:xfrm>
                <a:off x="7700046" y="1702648"/>
                <a:ext cx="373560" cy="2379946"/>
              </a:xfrm>
              <a:prstGeom prst="rect">
                <a:avLst/>
              </a:prstGeom>
              <a:noFill/>
              <a:ln>
                <a:noFill/>
              </a:ln>
            </p:spPr>
            <p:txBody>
              <a:bodyPr vert="horz" wrap="square" lIns="91440" tIns="45720" rIns="91440" bIns="45720" rtlCol="0" anchor="t">
                <a:spAutoFit/>
              </a:bodyPr>
              <a:lstStyle/>
              <a:p>
                <a:pPr algn="ctr"/>
                <a:r>
                  <a:rPr lang="en-GB" sz="2400" b="1">
                    <a:solidFill>
                      <a:schemeClr val="bg1"/>
                    </a:solidFill>
                    <a:latin typeface="Times New Roman"/>
                    <a:cs typeface="Times New Roman"/>
                  </a:rPr>
                  <a:t>CHALLENGES</a:t>
                </a:r>
                <a:endParaRPr lang="en-IN" sz="2400" b="1">
                  <a:solidFill>
                    <a:schemeClr val="bg1"/>
                  </a:solidFill>
                  <a:latin typeface="Times New Roman"/>
                  <a:cs typeface="Times New Roman"/>
                </a:endParaRPr>
              </a:p>
            </p:txBody>
          </p:sp>
        </p:grpSp>
      </p:grpSp>
      <p:sp>
        <p:nvSpPr>
          <p:cNvPr id="125" name="Rectangle: Rounded Corners 124">
            <a:extLst>
              <a:ext uri="{FF2B5EF4-FFF2-40B4-BE49-F238E27FC236}">
                <a16:creationId xmlns:a16="http://schemas.microsoft.com/office/drawing/2014/main" id="{01EB04BF-196B-393A-09DC-176FDEF60DAD}"/>
              </a:ext>
            </a:extLst>
          </p:cNvPr>
          <p:cNvSpPr/>
          <p:nvPr/>
        </p:nvSpPr>
        <p:spPr>
          <a:xfrm flipV="1">
            <a:off x="4294269" y="4065310"/>
            <a:ext cx="3230752" cy="1172386"/>
          </a:xfrm>
          <a:prstGeom prst="roundRect">
            <a:avLst>
              <a:gd name="adj" fmla="val 10586"/>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7" name="Rectangle: Rounded Corners 126">
            <a:extLst>
              <a:ext uri="{FF2B5EF4-FFF2-40B4-BE49-F238E27FC236}">
                <a16:creationId xmlns:a16="http://schemas.microsoft.com/office/drawing/2014/main" id="{049A5368-38E3-A9EE-1377-64F88B0D0B42}"/>
              </a:ext>
            </a:extLst>
          </p:cNvPr>
          <p:cNvSpPr/>
          <p:nvPr/>
        </p:nvSpPr>
        <p:spPr>
          <a:xfrm>
            <a:off x="4212065" y="1501802"/>
            <a:ext cx="7830692" cy="5281896"/>
          </a:xfrm>
          <a:prstGeom prst="roundRect">
            <a:avLst>
              <a:gd name="adj" fmla="val 4291"/>
            </a:avLst>
          </a:prstGeom>
          <a:solidFill>
            <a:schemeClr val="accent4">
              <a:lumMod val="50000"/>
              <a:alpha val="13000"/>
            </a:schemeClr>
          </a:solid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7523F4C-287E-81DF-5992-CC4F55D50448}"/>
              </a:ext>
            </a:extLst>
          </p:cNvPr>
          <p:cNvSpPr txBox="1"/>
          <p:nvPr/>
        </p:nvSpPr>
        <p:spPr>
          <a:xfrm>
            <a:off x="5851070" y="2950028"/>
            <a:ext cx="891840" cy="369332"/>
          </a:xfrm>
          <a:prstGeom prst="rect">
            <a:avLst/>
          </a:prstGeom>
          <a:noFill/>
        </p:spPr>
        <p:txBody>
          <a:bodyPr wrap="square" rtlCol="0">
            <a:spAutoFit/>
          </a:bodyPr>
          <a:lstStyle/>
          <a:p>
            <a:endParaRPr lang="en-IN"/>
          </a:p>
        </p:txBody>
      </p:sp>
    </p:spTree>
    <p:extLst>
      <p:ext uri="{BB962C8B-B14F-4D97-AF65-F5344CB8AC3E}">
        <p14:creationId xmlns:p14="http://schemas.microsoft.com/office/powerpoint/2010/main" val="35930454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1bc210a-c9a6-4d27-a116-9b9401a0602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3CC6B6DD8611D40BCF05499EA06101D" ma:contentTypeVersion="7" ma:contentTypeDescription="Create a new document." ma:contentTypeScope="" ma:versionID="8bf53bc11f93b74ffeec024652648a42">
  <xsd:schema xmlns:xsd="http://www.w3.org/2001/XMLSchema" xmlns:xs="http://www.w3.org/2001/XMLSchema" xmlns:p="http://schemas.microsoft.com/office/2006/metadata/properties" xmlns:ns3="31bc210a-c9a6-4d27-a116-9b9401a0602e" xmlns:ns4="a09d2f6d-1da6-4878-a751-f555af547cf9" targetNamespace="http://schemas.microsoft.com/office/2006/metadata/properties" ma:root="true" ma:fieldsID="4d05b98cc3871263a7bc8ead77cacd2e" ns3:_="" ns4:_="">
    <xsd:import namespace="31bc210a-c9a6-4d27-a116-9b9401a0602e"/>
    <xsd:import namespace="a09d2f6d-1da6-4878-a751-f555af547cf9"/>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bc210a-c9a6-4d27-a116-9b9401a060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09d2f6d-1da6-4878-a751-f555af547cf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70B5F1-F8AC-4DB3-8CBD-507A13A60048}">
  <ds:schemaRefs>
    <ds:schemaRef ds:uri="http://www.w3.org/XML/1998/namespace"/>
    <ds:schemaRef ds:uri="http://schemas.microsoft.com/office/2006/documentManagement/types"/>
    <ds:schemaRef ds:uri="http://purl.org/dc/elements/1.1/"/>
    <ds:schemaRef ds:uri="http://purl.org/dc/dcmitype/"/>
    <ds:schemaRef ds:uri="31bc210a-c9a6-4d27-a116-9b9401a0602e"/>
    <ds:schemaRef ds:uri="http://schemas.microsoft.com/office/infopath/2007/PartnerControls"/>
    <ds:schemaRef ds:uri="http://schemas.openxmlformats.org/package/2006/metadata/core-properties"/>
    <ds:schemaRef ds:uri="a09d2f6d-1da6-4878-a751-f555af547cf9"/>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4EF432C0-FB4A-4D1E-A321-0A931A622C1E}">
  <ds:schemaRefs>
    <ds:schemaRef ds:uri="http://schemas.microsoft.com/sharepoint/v3/contenttype/forms"/>
  </ds:schemaRefs>
</ds:datastoreItem>
</file>

<file path=customXml/itemProps3.xml><?xml version="1.0" encoding="utf-8"?>
<ds:datastoreItem xmlns:ds="http://schemas.openxmlformats.org/officeDocument/2006/customXml" ds:itemID="{4957542F-4665-4DFB-A4D9-E08E88F1DC88}">
  <ds:schemaRefs>
    <ds:schemaRef ds:uri="31bc210a-c9a6-4d27-a116-9b9401a0602e"/>
    <ds:schemaRef ds:uri="a09d2f6d-1da6-4878-a751-f555af547cf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11</TotalTime>
  <Words>3779</Words>
  <Application>Microsoft Office PowerPoint</Application>
  <PresentationFormat>Widescreen</PresentationFormat>
  <Paragraphs>640</Paragraphs>
  <Slides>15</Slides>
  <Notes>11</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15</vt:i4>
      </vt:variant>
    </vt:vector>
  </HeadingPairs>
  <TitlesOfParts>
    <vt:vector size="34" baseType="lpstr">
      <vt:lpstr>Agency FB</vt:lpstr>
      <vt:lpstr>Algerian</vt:lpstr>
      <vt:lpstr>Aptos Display</vt:lpstr>
      <vt:lpstr>Arial</vt:lpstr>
      <vt:lpstr>Arial Black</vt:lpstr>
      <vt:lpstr>Calibri</vt:lpstr>
      <vt:lpstr>Calibri Light</vt:lpstr>
      <vt:lpstr>Consolas</vt:lpstr>
      <vt:lpstr>Georgia</vt:lpstr>
      <vt:lpstr>Lucida Sans Unicode</vt:lpstr>
      <vt:lpstr>Roboto</vt:lpstr>
      <vt:lpstr>Sitka Display Semibold</vt:lpstr>
      <vt:lpstr>Tahoma</vt:lpstr>
      <vt:lpstr>Times New Roman</vt:lpstr>
      <vt:lpstr>Verdana</vt:lpstr>
      <vt:lpstr>Wingdings</vt:lpstr>
      <vt:lpstr>Office Theme</vt:lpstr>
      <vt:lpstr>Office Theme</vt:lpstr>
      <vt:lpstr>Office Theme</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Praveen  Dharmak</dc:creator>
  <cp:lastModifiedBy>Rajobrata Dasgupta</cp:lastModifiedBy>
  <cp:revision>3</cp:revision>
  <dcterms:created xsi:type="dcterms:W3CDTF">2024-01-02T18:14:00Z</dcterms:created>
  <dcterms:modified xsi:type="dcterms:W3CDTF">2024-01-06T17:54:57Z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0x010100C3CC6B6DD8611D40BCF05499EA06101D</vt:lpwstr>
  </property>
</Properties>
</file>